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33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25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49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6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1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36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49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3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95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D6DC-3D55-46E9-9C4E-2C00F07C5B59}" type="datetimeFigureOut">
              <a:rPr lang="fr-FR" smtClean="0"/>
              <a:t>26/08/2014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31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emf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88640" y="200472"/>
            <a:ext cx="6480720" cy="9361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76672" y="272480"/>
            <a:ext cx="59046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Je fais le point (1)</a:t>
            </a:r>
          </a:p>
          <a:p>
            <a:pPr algn="ctr"/>
            <a:r>
              <a:rPr lang="fr-F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(préparation à l’évaluation, leçons 1 à 12)</a:t>
            </a: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32656" y="272480"/>
            <a:ext cx="648072" cy="3960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2656" y="3028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smickSans" panose="02000606020000020004" pitchFamily="2" charset="0"/>
              </a:rPr>
              <a:t>CM2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smickSans" panose="02000606020000020004" pitchFamily="2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8640" y="1280592"/>
            <a:ext cx="6480720" cy="8496944"/>
          </a:xfrm>
          <a:prstGeom prst="roundRect">
            <a:avLst>
              <a:gd name="adj" fmla="val 19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Larme 9"/>
          <p:cNvSpPr/>
          <p:nvPr/>
        </p:nvSpPr>
        <p:spPr>
          <a:xfrm>
            <a:off x="116632" y="1352600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85081" y="1352600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Ecris ces nombres en chiffres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88640" y="132182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1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96652" y="1660377"/>
            <a:ext cx="622869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lphaLcParenR"/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Un million sept cent trente-six mille cent douze	______________________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Cent trente-huit millions hui cent mille	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______________________</a:t>
            </a:r>
            <a:endParaRPr lang="fr-FR" sz="1050" dirty="0" smtClean="0"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marL="228600" indent="-228600">
              <a:spcAft>
                <a:spcPts val="600"/>
              </a:spcAft>
              <a:buAutoNum type="alphaLcParenR"/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Dix millions quarante-huit mille six cents	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______________________</a:t>
            </a:r>
            <a:endParaRPr lang="fr-FR" sz="1050" dirty="0" smtClean="0"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marL="228600" indent="-228600">
              <a:spcAft>
                <a:spcPts val="600"/>
              </a:spcAft>
              <a:buAutoNum type="alphaLcParenR"/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Deux cent dix millions trois cent mille cinquante	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______________________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13" name="Larme 12"/>
          <p:cNvSpPr/>
          <p:nvPr/>
        </p:nvSpPr>
        <p:spPr>
          <a:xfrm>
            <a:off x="116632" y="2679522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85081" y="267952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Réponds aux questions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8640" y="26487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2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6652" y="2987299"/>
            <a:ext cx="622869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lphaLcParenR"/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Dans 7 651 038, 	quel est le chiffre des dizaines de mille ? __________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	combien y </a:t>
            </a:r>
            <a:r>
              <a:rPr lang="fr-FR" sz="1050" dirty="0" err="1" smtClean="0">
                <a:latin typeface="Script Ecole 2" panose="02000400000000000000" pitchFamily="2" charset="0"/>
                <a:ea typeface="Script Ecole 2" panose="02000400000000000000" pitchFamily="2" charset="0"/>
              </a:rPr>
              <a:t>a-t-il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de dizaines de milliers ?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  <a:endParaRPr lang="fr-FR" sz="1050" dirty="0" smtClean="0"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marL="228600" indent="-228600">
              <a:spcAft>
                <a:spcPts val="600"/>
              </a:spcAft>
              <a:buAutoNum type="alphaLcParenR" startAt="2"/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Dans 12 940,	quel est le chiffre des millions ?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>
                <a:latin typeface="Script Ecole 2" panose="02000400000000000000" pitchFamily="2" charset="0"/>
                <a:ea typeface="Script Ecole 2" panose="02000400000000000000" pitchFamily="2" charset="0"/>
              </a:rPr>
              <a:t>	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combien y </a:t>
            </a:r>
            <a:r>
              <a:rPr lang="fr-FR" sz="1050" dirty="0" err="1" smtClean="0">
                <a:latin typeface="Script Ecole 2" panose="02000400000000000000" pitchFamily="2" charset="0"/>
                <a:ea typeface="Script Ecole 2" panose="02000400000000000000" pitchFamily="2" charset="0"/>
              </a:rPr>
              <a:t>a-t-il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de millions ?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</a:t>
            </a:r>
          </a:p>
        </p:txBody>
      </p:sp>
      <p:sp>
        <p:nvSpPr>
          <p:cNvPr id="17" name="Larme 16"/>
          <p:cNvSpPr/>
          <p:nvPr/>
        </p:nvSpPr>
        <p:spPr>
          <a:xfrm>
            <a:off x="116632" y="4035767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85081" y="4035767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Calcule sans poser les opérations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88640" y="400498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3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96652" y="4343544"/>
            <a:ext cx="622869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74 + 58 + 36 = __________	645 + 215 = __________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54 873 + 25 000 =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	65 082 + 1 111 = __________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82 – 56 =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	378 – 135 = __________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574 – 237 =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	133 – 78 = __________ </a:t>
            </a:r>
          </a:p>
        </p:txBody>
      </p:sp>
      <p:sp>
        <p:nvSpPr>
          <p:cNvPr id="25" name="Larme 24"/>
          <p:cNvSpPr/>
          <p:nvPr/>
        </p:nvSpPr>
        <p:spPr>
          <a:xfrm>
            <a:off x="116632" y="5448924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85081" y="5448924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Indique pour chaque nombre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88640" y="541814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4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96652" y="5756701"/>
            <a:ext cx="62286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lphaLcParenR"/>
              <a:tabLst>
                <a:tab pos="1971675" algn="l"/>
                <a:tab pos="3048000" algn="l"/>
                <a:tab pos="4038600" algn="l"/>
                <a:tab pos="4752975" algn="l"/>
                <a:tab pos="50196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Le complément à 100 :  	36 -&gt; ______	8 -&gt; ______	0 -&gt; ______		84 -&gt; ______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1971675" algn="l"/>
                <a:tab pos="3048000" algn="l"/>
                <a:tab pos="4038600" algn="l"/>
                <a:tab pos="50196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Le complément à 1000 :	340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-&gt; ______	910 -&gt; ______	100 -&gt; ______	40 -&gt; ______ </a:t>
            </a:r>
          </a:p>
        </p:txBody>
      </p:sp>
      <p:sp>
        <p:nvSpPr>
          <p:cNvPr id="29" name="Larme 28"/>
          <p:cNvSpPr/>
          <p:nvPr/>
        </p:nvSpPr>
        <p:spPr>
          <a:xfrm>
            <a:off x="116632" y="6458054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85080" y="6458054"/>
            <a:ext cx="445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Range les nombres dans l’ordre croissant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88640" y="64272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5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20688" y="6812990"/>
            <a:ext cx="8280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8  260 940 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821744" y="6812990"/>
            <a:ext cx="8280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8 306 940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042282" y="6812990"/>
            <a:ext cx="8280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856 945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198008" y="6812990"/>
            <a:ext cx="8280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8 306 945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481228" y="6812990"/>
            <a:ext cx="8280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8 369 040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2657" y="7147356"/>
            <a:ext cx="619268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05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_________________&lt;_________________&lt;_________________&lt;_________________&lt;_________________</a:t>
            </a:r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8" y="7997370"/>
            <a:ext cx="3360166" cy="718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Larme 40"/>
          <p:cNvSpPr/>
          <p:nvPr/>
        </p:nvSpPr>
        <p:spPr>
          <a:xfrm>
            <a:off x="116632" y="7593912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85081" y="7593912"/>
            <a:ext cx="4397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Indique le nombre correspondant à chaque lettre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88640" y="756313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6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458166" y="7871936"/>
            <a:ext cx="192316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A : </a:t>
            </a:r>
            <a:r>
              <a:rPr lang="fr-F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</a:t>
            </a:r>
            <a:endParaRPr lang="fr-FR" sz="1050" dirty="0">
              <a:solidFill>
                <a:prstClr val="black"/>
              </a:solidFill>
            </a:endParaRPr>
          </a:p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B :  </a:t>
            </a:r>
            <a:r>
              <a:rPr lang="fr-FR" sz="105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</a:t>
            </a:r>
            <a:endParaRPr lang="fr-FR" sz="1050" dirty="0">
              <a:solidFill>
                <a:prstClr val="black"/>
              </a:solidFill>
            </a:endParaRPr>
          </a:p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C : </a:t>
            </a:r>
            <a:r>
              <a:rPr lang="fr-F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</a:t>
            </a:r>
            <a:endParaRPr lang="fr-FR" sz="1050" dirty="0">
              <a:solidFill>
                <a:prstClr val="black"/>
              </a:solidFill>
            </a:endParaRPr>
          </a:p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D : </a:t>
            </a:r>
            <a:r>
              <a:rPr lang="fr-FR" sz="105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</a:t>
            </a:r>
            <a:endParaRPr lang="fr-FR" sz="1050" dirty="0">
              <a:solidFill>
                <a:prstClr val="black"/>
              </a:solidFill>
            </a:endParaRPr>
          </a:p>
        </p:txBody>
      </p:sp>
      <p:sp>
        <p:nvSpPr>
          <p:cNvPr id="51" name="Larme 50"/>
          <p:cNvSpPr/>
          <p:nvPr/>
        </p:nvSpPr>
        <p:spPr>
          <a:xfrm>
            <a:off x="116632" y="8872210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485081" y="8872210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Calcule sans poser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88640" y="88414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7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296652" y="9179987"/>
            <a:ext cx="62286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1 000 x 730 = ____________________	1 250 x 10 000 = ____________________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900 x 7 0000 =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____________________	402 x 300 = ____________________</a:t>
            </a:r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113" y="8625408"/>
            <a:ext cx="28937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88640" y="200472"/>
            <a:ext cx="6480720" cy="9577064"/>
          </a:xfrm>
          <a:prstGeom prst="roundRect">
            <a:avLst>
              <a:gd name="adj" fmla="val 19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Larme 9"/>
          <p:cNvSpPr/>
          <p:nvPr/>
        </p:nvSpPr>
        <p:spPr>
          <a:xfrm>
            <a:off x="116632" y="303258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85081" y="303258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Pose et calcule les soustractions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88640" y="2724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8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96652" y="611035"/>
            <a:ext cx="62286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2962275" algn="l"/>
                <a:tab pos="46672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   a) 429 – 283	b) 2 531 – 874	c) 48 059 -28 392	d) 236 083 – 137 406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13" name="Larme 12"/>
          <p:cNvSpPr/>
          <p:nvPr/>
        </p:nvSpPr>
        <p:spPr>
          <a:xfrm>
            <a:off x="116632" y="2823538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85081" y="2823538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Résous ce problème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8640" y="27927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9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6651" y="3203323"/>
            <a:ext cx="4068453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Un pays avait 3 075 628 habitants à la fin de l’année dernière. Durant l’année qui vient de s’écouler, on a compté 46 524 naissances, 38 903 décès et 7 854 personnes supplémentaires du fait des arrivées et des départs. 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A combien s’élève la population à la fin de cette année ?</a:t>
            </a:r>
          </a:p>
        </p:txBody>
      </p:sp>
      <p:sp>
        <p:nvSpPr>
          <p:cNvPr id="17" name="Larme 16"/>
          <p:cNvSpPr/>
          <p:nvPr/>
        </p:nvSpPr>
        <p:spPr>
          <a:xfrm>
            <a:off x="116632" y="4839146"/>
            <a:ext cx="432048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48680" y="4839146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Résous ce problème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16633" y="4808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10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57089" y="6821978"/>
            <a:ext cx="1120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Convertis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96651" y="4339044"/>
            <a:ext cx="62286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Réponse : ________________________________________________________________________________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746198" y="8633246"/>
            <a:ext cx="163513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a : </a:t>
            </a:r>
            <a:r>
              <a:rPr lang="fr-FR" sz="1050" dirty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</a:t>
            </a:r>
            <a:endParaRPr lang="fr-FR" sz="1050" dirty="0">
              <a:solidFill>
                <a:prstClr val="black"/>
              </a:solidFill>
            </a:endParaRPr>
          </a:p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b : </a:t>
            </a:r>
            <a:r>
              <a:rPr lang="fr-FR" sz="105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</a:t>
            </a:r>
            <a:endParaRPr lang="fr-FR" sz="1050" dirty="0">
              <a:solidFill>
                <a:prstClr val="black"/>
              </a:solidFill>
            </a:endParaRPr>
          </a:p>
          <a:p>
            <a:pPr lvl="0"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c : </a:t>
            </a:r>
            <a:r>
              <a:rPr lang="fr-FR" sz="1050" dirty="0" smtClean="0">
                <a:solidFill>
                  <a:prstClr val="black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_________________</a:t>
            </a:r>
            <a:endParaRPr lang="fr-FR" sz="1050" dirty="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941891"/>
            <a:ext cx="1356102" cy="162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536" y="941891"/>
            <a:ext cx="1356102" cy="162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6"/>
          <a:stretch/>
        </p:blipFill>
        <p:spPr bwMode="auto">
          <a:xfrm>
            <a:off x="3068960" y="941891"/>
            <a:ext cx="1634829" cy="163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7"/>
          <a:stretch/>
        </p:blipFill>
        <p:spPr bwMode="auto">
          <a:xfrm>
            <a:off x="4725144" y="941891"/>
            <a:ext cx="1888973" cy="163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ZoneTexte 47"/>
          <p:cNvSpPr txBox="1"/>
          <p:nvPr/>
        </p:nvSpPr>
        <p:spPr>
          <a:xfrm>
            <a:off x="1906166" y="5200869"/>
            <a:ext cx="238693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Le libraire a reçu 30 exemplaires de la revue « Malin hebdo » et 50 exemplaires de la revue « Maxi science ». Quelle somme va-t-il encaisser s’il vend toutes ces revues ?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296652" y="6355268"/>
            <a:ext cx="62286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Réponse : ________________________________________________________________________________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59" name="Larme 58"/>
          <p:cNvSpPr/>
          <p:nvPr/>
        </p:nvSpPr>
        <p:spPr>
          <a:xfrm>
            <a:off x="116633" y="6821978"/>
            <a:ext cx="432048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16634" y="6791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11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5233261"/>
            <a:ext cx="1429494" cy="93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oneTexte 61"/>
          <p:cNvSpPr txBox="1"/>
          <p:nvPr/>
        </p:nvSpPr>
        <p:spPr>
          <a:xfrm>
            <a:off x="296652" y="7151856"/>
            <a:ext cx="622869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300 dm = __________ m	7 000 mm = __________ dm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4 km =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 dam	60 hm = __________ m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7 dm 3 cm =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 mm	108 dm = __________ m __________ cm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8 km 2 dam = 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__________ m	3 040 m = __________ m __________ dam</a:t>
            </a:r>
          </a:p>
        </p:txBody>
      </p:sp>
      <p:sp>
        <p:nvSpPr>
          <p:cNvPr id="64" name="Larme 63"/>
          <p:cNvSpPr/>
          <p:nvPr/>
        </p:nvSpPr>
        <p:spPr>
          <a:xfrm>
            <a:off x="116632" y="8399476"/>
            <a:ext cx="432048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16633" y="836931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12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8649879"/>
            <a:ext cx="3744416" cy="983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ZoneTexte 62"/>
          <p:cNvSpPr txBox="1"/>
          <p:nvPr/>
        </p:nvSpPr>
        <p:spPr>
          <a:xfrm>
            <a:off x="557088" y="8399476"/>
            <a:ext cx="3447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Mesure  la longueur de ces segments</a:t>
            </a:r>
            <a:endParaRPr lang="fr-FR" sz="1400" dirty="0">
              <a:latin typeface="Mrs Chocolat" pitchFamily="2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003" y="2895547"/>
            <a:ext cx="2196981" cy="1350743"/>
          </a:xfrm>
          <a:prstGeom prst="rect">
            <a:avLst/>
          </a:prstGeom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003" y="4925910"/>
            <a:ext cx="2195513" cy="134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113" y="8625408"/>
            <a:ext cx="28937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88640" y="200472"/>
            <a:ext cx="6480720" cy="6840760"/>
          </a:xfrm>
          <a:prstGeom prst="roundRect">
            <a:avLst>
              <a:gd name="adj" fmla="val 19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Larme 9"/>
          <p:cNvSpPr/>
          <p:nvPr/>
        </p:nvSpPr>
        <p:spPr>
          <a:xfrm>
            <a:off x="116632" y="1455386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85080" y="1455386"/>
            <a:ext cx="6184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Calcule en jours la durée écoulée au cours d’une même année entre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6634" y="1424608"/>
            <a:ext cx="432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14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13" name="Larme 12"/>
          <p:cNvSpPr/>
          <p:nvPr/>
        </p:nvSpPr>
        <p:spPr>
          <a:xfrm>
            <a:off x="116632" y="2967554"/>
            <a:ext cx="360040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85081" y="2967554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Observe ces droites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0628" y="2936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15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6651" y="4687181"/>
            <a:ext cx="62286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lphaLcParenR"/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Nomme toutes les droites tracées sur la figure. _________________________________________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Nome tous les segments qui apparaissent. _____________________________________________</a:t>
            </a:r>
          </a:p>
        </p:txBody>
      </p:sp>
      <p:sp>
        <p:nvSpPr>
          <p:cNvPr id="17" name="Larme 16"/>
          <p:cNvSpPr/>
          <p:nvPr/>
        </p:nvSpPr>
        <p:spPr>
          <a:xfrm>
            <a:off x="116632" y="5386900"/>
            <a:ext cx="432048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48680" y="5386900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Réponds aux questions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16633" y="535673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16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96652" y="5699065"/>
            <a:ext cx="6228692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lphaLcParenR"/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Amélie est née en décembre 1997. </a:t>
            </a:r>
          </a:p>
          <a:p>
            <a:pPr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Quel âge  (en années et en mois) aura-t-elle en juin 2016 ? ________________________________</a:t>
            </a:r>
          </a:p>
          <a:p>
            <a:pPr>
              <a:tabLst>
                <a:tab pos="1524000" algn="l"/>
                <a:tab pos="3676650" algn="l"/>
              </a:tabLst>
            </a:pP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marL="228600" indent="-228600">
              <a:spcAft>
                <a:spcPts val="600"/>
              </a:spcAft>
              <a:buAutoNum type="alphaLcParenR" startAt="2"/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Le 8 octobre 2008, Julie a eu 15 ans, 2 </a:t>
            </a:r>
            <a:r>
              <a:rPr lang="fr-FR" sz="1050" dirty="0" err="1" smtClean="0">
                <a:latin typeface="Script Ecole 2" panose="02000400000000000000" pitchFamily="2" charset="0"/>
                <a:ea typeface="Script Ecole 2" panose="02000400000000000000" pitchFamily="2" charset="0"/>
              </a:rPr>
              <a:t>ois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et 6 jours. </a:t>
            </a:r>
            <a:endParaRPr lang="fr-FR" sz="1050" dirty="0"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Quelle est la date de naissance de Julie ? _________________________________________________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96652" y="1835171"/>
            <a:ext cx="625657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a) Le 1</a:t>
            </a:r>
            <a:r>
              <a:rPr lang="fr-FR" sz="1050" baseline="300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er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avril et le 30 avril : ________________________________________________________________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b) Le 1</a:t>
            </a:r>
            <a:r>
              <a:rPr lang="fr-FR" sz="1050" baseline="300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er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avril et le 1</a:t>
            </a:r>
            <a:r>
              <a:rPr lang="fr-FR" sz="1050" baseline="300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er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mai : ________________________________________________________________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c) Le 1</a:t>
            </a:r>
            <a:r>
              <a:rPr lang="fr-FR" sz="1050" baseline="300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er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juin et le 1</a:t>
            </a:r>
            <a:r>
              <a:rPr lang="fr-FR" sz="1050" baseline="300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er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septembre : __________________________________________________________</a:t>
            </a:r>
          </a:p>
          <a:p>
            <a:pPr>
              <a:spcAft>
                <a:spcPts val="600"/>
              </a:spcAft>
              <a:tabLst>
                <a:tab pos="1524000" algn="l"/>
                <a:tab pos="3676650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d) Le 1</a:t>
            </a:r>
            <a:r>
              <a:rPr lang="fr-FR" sz="1050" baseline="3000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er</a:t>
            </a: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 juin et le 15 octobre : _____________________________________________________________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88" y="3424979"/>
            <a:ext cx="4207128" cy="112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ZoneTexte 39"/>
          <p:cNvSpPr txBox="1"/>
          <p:nvPr/>
        </p:nvSpPr>
        <p:spPr>
          <a:xfrm>
            <a:off x="296652" y="692335"/>
            <a:ext cx="62286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2 hm + 36 m + 8 dam = ________________________________________________________________</a:t>
            </a:r>
          </a:p>
          <a:p>
            <a:pPr marL="228600" indent="-228600">
              <a:spcAft>
                <a:spcPts val="600"/>
              </a:spcAft>
              <a:buAutoNum type="alphaLcParenR"/>
              <a:tabLst>
                <a:tab pos="2962275" algn="l"/>
              </a:tabLst>
            </a:pPr>
            <a:r>
              <a:rPr lang="fr-FR" sz="1050" dirty="0" smtClean="0">
                <a:latin typeface="Script Ecole 2" panose="02000400000000000000" pitchFamily="2" charset="0"/>
                <a:ea typeface="Script Ecole 2" panose="02000400000000000000" pitchFamily="2" charset="0"/>
              </a:rPr>
              <a:t>3dm + 152 mm + 34 cm = ______________________________________________________________</a:t>
            </a:r>
            <a:endParaRPr lang="fr-FR" sz="1050" dirty="0" smtClean="0"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41" name="Larme 40"/>
          <p:cNvSpPr/>
          <p:nvPr/>
        </p:nvSpPr>
        <p:spPr>
          <a:xfrm>
            <a:off x="116632" y="374650"/>
            <a:ext cx="432048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116633" y="3444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Mrs Chocolat" pitchFamily="2" charset="0"/>
              </a:rPr>
              <a:t>13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57087" y="374650"/>
            <a:ext cx="5006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Calcule la longueur totale obtenue en additionnant</a:t>
            </a:r>
            <a:endParaRPr lang="fr-FR" sz="1400" dirty="0">
              <a:latin typeface="Mrs Chocolat" pitchFamily="2" charset="0"/>
            </a:endParaRP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113" y="5889104"/>
            <a:ext cx="28937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390</Words>
  <Application>Microsoft Office PowerPoint</Application>
  <PresentationFormat>Format A4 (210 x 297 mm)</PresentationFormat>
  <Paragraphs>87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17</cp:revision>
  <dcterms:created xsi:type="dcterms:W3CDTF">2014-08-26T10:40:36Z</dcterms:created>
  <dcterms:modified xsi:type="dcterms:W3CDTF">2014-08-26T20:20:08Z</dcterms:modified>
</cp:coreProperties>
</file>