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591DF-FD15-42AD-88F7-7DCCB92CC4B7}" type="datetimeFigureOut">
              <a:rPr lang="fr-FR" smtClean="0"/>
              <a:pPr/>
              <a:t>31/07/2016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898E2-CBAA-451A-9DEF-2617A87A3E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0" y="21429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 smtClean="0">
                <a:latin typeface="Alamain" pitchFamily="34" charset="0"/>
              </a:rPr>
              <a:t>Informations de rentrée</a:t>
            </a:r>
            <a:endParaRPr lang="fr-FR" u="sng" dirty="0">
              <a:latin typeface="Alamain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42918"/>
            <a:ext cx="4427984" cy="2808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200" b="1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Le cahier de liaison</a:t>
            </a:r>
            <a:endParaRPr lang="fr-FR" sz="1200" b="1" u="sng" dirty="0">
              <a:latin typeface="Comic Sans MS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Ce cahier est un </a:t>
            </a:r>
            <a:r>
              <a:rPr lang="fr-FR" sz="1000" b="1" dirty="0" smtClean="0">
                <a:effectLst/>
                <a:latin typeface="Comic Sans MS" pitchFamily="66" charset="0"/>
                <a:ea typeface="Calibri"/>
                <a:cs typeface="Times New Roman"/>
              </a:rPr>
              <a:t>outil de communication </a:t>
            </a: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dans lequel vous trouverez des renseignements concernant le fonctionnement de la classe. Vous pourrez également l’utiliser pour toute correspondance avec l’enseignante.</a:t>
            </a:r>
            <a:endParaRPr lang="fr-FR" sz="1000" dirty="0">
              <a:effectLst/>
              <a:latin typeface="Comic Sans MS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Ce cahier doit toujours se trouver dans le cartable de votre enfant. </a:t>
            </a: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Merci de le consulter chaque soir et de </a:t>
            </a:r>
            <a:r>
              <a:rPr lang="fr-FR" sz="1000" b="1" dirty="0" smtClean="0">
                <a:effectLst/>
                <a:latin typeface="Comic Sans MS" pitchFamily="66" charset="0"/>
                <a:ea typeface="Calibri"/>
                <a:cs typeface="Times New Roman"/>
              </a:rPr>
              <a:t>dater et signer </a:t>
            </a: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tous les  documents dès que vous les aurez lus, et ce, même si la note « signature des parents » n’est pas mentionnée.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En ce qui concerne les retards et absences de votre enfant, vous disposez dans le cahier de liaison de billets colorés à remplir et à découper. </a:t>
            </a:r>
            <a:r>
              <a:rPr lang="fr-FR" sz="1000" b="1" dirty="0" smtClean="0">
                <a:latin typeface="Comic Sans MS" pitchFamily="66" charset="0"/>
                <a:ea typeface="Calibri"/>
                <a:cs typeface="Times New Roman"/>
              </a:rPr>
              <a:t>N’oubliez pas que toute absence doit être régularisée sur ces billets ou sur papier libre 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pour être jointe au carnet d’appel de la classe.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3500438"/>
            <a:ext cx="4427984" cy="1937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fr-FR" sz="1200" b="1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Attestation d’assurance</a:t>
            </a:r>
          </a:p>
          <a:p>
            <a:pPr lvl="0" algn="just">
              <a:lnSpc>
                <a:spcPct val="114000"/>
              </a:lnSpc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Comic Sans MS" pitchFamily="66" charset="0"/>
              </a:rPr>
              <a:t>Il est fortement recommandé d’être </a:t>
            </a:r>
            <a:r>
              <a:rPr lang="fr-FR" sz="1000" dirty="0">
                <a:solidFill>
                  <a:prstClr val="black"/>
                </a:solidFill>
                <a:latin typeface="Comic Sans MS" pitchFamily="66" charset="0"/>
              </a:rPr>
              <a:t>assuré dans le cadre scolaire</a:t>
            </a:r>
            <a:r>
              <a:rPr lang="fr-FR" sz="1000" dirty="0" smtClean="0">
                <a:solidFill>
                  <a:prstClr val="black"/>
                </a:solidFill>
                <a:latin typeface="Comic Sans MS" pitchFamily="66" charset="0"/>
              </a:rPr>
              <a:t>. L’assurance permet de </a:t>
            </a:r>
            <a:r>
              <a:rPr lang="fr-FR" sz="1000" dirty="0">
                <a:solidFill>
                  <a:prstClr val="black"/>
                </a:solidFill>
                <a:latin typeface="Comic Sans MS" pitchFamily="66" charset="0"/>
              </a:rPr>
              <a:t>couvrir les dommages que votre enfant peut provoquer à autrui (</a:t>
            </a:r>
            <a:r>
              <a:rPr lang="fr-FR" sz="1000" u="sng" dirty="0">
                <a:solidFill>
                  <a:prstClr val="black"/>
                </a:solidFill>
                <a:latin typeface="Comic Sans MS" pitchFamily="66" charset="0"/>
              </a:rPr>
              <a:t>Responsabilité civile</a:t>
            </a:r>
            <a:r>
              <a:rPr lang="fr-FR" sz="1000" dirty="0">
                <a:solidFill>
                  <a:prstClr val="black"/>
                </a:solidFill>
                <a:latin typeface="Comic Sans MS" pitchFamily="66" charset="0"/>
              </a:rPr>
              <a:t>) ainsi que ceux qu’il peut subir lui-même (</a:t>
            </a:r>
            <a:r>
              <a:rPr lang="fr-FR" sz="1000" u="sng" dirty="0">
                <a:solidFill>
                  <a:prstClr val="black"/>
                </a:solidFill>
                <a:latin typeface="Comic Sans MS" pitchFamily="66" charset="0"/>
              </a:rPr>
              <a:t>Individuelle accident</a:t>
            </a:r>
            <a:r>
              <a:rPr lang="fr-FR" sz="1000" dirty="0">
                <a:solidFill>
                  <a:prstClr val="black"/>
                </a:solidFill>
                <a:latin typeface="Comic Sans MS" pitchFamily="66" charset="0"/>
              </a:rPr>
              <a:t>). </a:t>
            </a:r>
          </a:p>
          <a:p>
            <a:pPr lvl="0" algn="just">
              <a:lnSpc>
                <a:spcPct val="114000"/>
              </a:lnSpc>
              <a:spcAft>
                <a:spcPts val="600"/>
              </a:spcAft>
            </a:pPr>
            <a:r>
              <a:rPr lang="fr-FR" sz="1000" dirty="0">
                <a:solidFill>
                  <a:prstClr val="black"/>
                </a:solidFill>
                <a:latin typeface="Comic Sans MS" pitchFamily="66" charset="0"/>
              </a:rPr>
              <a:t>Je vous informe, en outre, que tout enfant non assuré ne pourra, en aucun cas, participer aux sorties extérieures </a:t>
            </a:r>
            <a:r>
              <a:rPr lang="fr-FR" sz="1000" dirty="0" smtClean="0">
                <a:solidFill>
                  <a:prstClr val="black"/>
                </a:solidFill>
                <a:latin typeface="Comic Sans MS" pitchFamily="66" charset="0"/>
              </a:rPr>
              <a:t>ou </a:t>
            </a:r>
            <a:r>
              <a:rPr lang="fr-FR" sz="1000" dirty="0" smtClean="0">
                <a:solidFill>
                  <a:prstClr val="black"/>
                </a:solidFill>
                <a:latin typeface="Comic Sans MS" pitchFamily="66" charset="0"/>
              </a:rPr>
              <a:t>aux voyages scolaires.</a:t>
            </a:r>
            <a:endParaRPr lang="fr-FR" sz="1000" dirty="0">
              <a:solidFill>
                <a:prstClr val="black"/>
              </a:solidFill>
              <a:latin typeface="Comic Sans MS" pitchFamily="66" charset="0"/>
            </a:endParaRPr>
          </a:p>
          <a:p>
            <a:pPr lvl="0" algn="just">
              <a:lnSpc>
                <a:spcPct val="114000"/>
              </a:lnSpc>
              <a:spcAft>
                <a:spcPts val="600"/>
              </a:spcAft>
            </a:pPr>
            <a:r>
              <a:rPr lang="fr-FR" sz="1000" dirty="0">
                <a:solidFill>
                  <a:prstClr val="black"/>
                </a:solidFill>
                <a:latin typeface="Comic Sans MS" pitchFamily="66" charset="0"/>
              </a:rPr>
              <a:t>Je vous remercie donc de bien vouloir me faire parvenir au plus tôt l’attestation, </a:t>
            </a:r>
            <a:r>
              <a:rPr lang="fr-FR" sz="1000" dirty="0" smtClean="0">
                <a:solidFill>
                  <a:prstClr val="black"/>
                </a:solidFill>
                <a:latin typeface="Comic Sans MS" pitchFamily="66" charset="0"/>
              </a:rPr>
              <a:t>certifiant </a:t>
            </a:r>
            <a:r>
              <a:rPr lang="fr-FR" sz="1000" dirty="0">
                <a:solidFill>
                  <a:prstClr val="black"/>
                </a:solidFill>
                <a:latin typeface="Comic Sans MS" pitchFamily="66" charset="0"/>
              </a:rPr>
              <a:t>que votre enfant est </a:t>
            </a:r>
            <a:r>
              <a:rPr lang="fr-FR" sz="1000" dirty="0" smtClean="0">
                <a:solidFill>
                  <a:prstClr val="black"/>
                </a:solidFill>
                <a:latin typeface="Comic Sans MS" pitchFamily="66" charset="0"/>
              </a:rPr>
              <a:t>assuré.</a:t>
            </a:r>
            <a:endParaRPr lang="fr-FR" sz="1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5572140"/>
            <a:ext cx="4427984" cy="115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fr-FR" sz="1200" b="1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Le cartable</a:t>
            </a:r>
          </a:p>
          <a:p>
            <a:pPr lvl="0" algn="just">
              <a:lnSpc>
                <a:spcPct val="114000"/>
              </a:lnSpc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Comic Sans MS" pitchFamily="66" charset="0"/>
              </a:rPr>
              <a:t>Votre enfant doit toujours avoir son cahier de liaison et son cahier de textes dans son cartable. </a:t>
            </a:r>
          </a:p>
          <a:p>
            <a:pPr lvl="0" algn="just">
              <a:lnSpc>
                <a:spcPct val="114000"/>
              </a:lnSpc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Comic Sans MS" pitchFamily="66" charset="0"/>
              </a:rPr>
              <a:t>Merci de vérifier qu’il n’oublie rien à la maison et de l’aider à préparer son sac le soir, avant de se coucher.</a:t>
            </a:r>
            <a:endParaRPr lang="fr-FR" sz="1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16016" y="142852"/>
            <a:ext cx="4427984" cy="129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fr-FR" sz="1200" b="1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Fiche de renseignement et autorisation photos</a:t>
            </a:r>
          </a:p>
          <a:p>
            <a:pPr marR="6985" algn="just">
              <a:lnSpc>
                <a:spcPct val="114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Merci de me remettre ces deux fiches au plus vite. </a:t>
            </a:r>
            <a:endParaRPr lang="fr-FR" sz="1000" dirty="0" smtClean="0">
              <a:latin typeface="Comic Sans MS" pitchFamily="66" charset="0"/>
              <a:ea typeface="Calibri"/>
              <a:cs typeface="Times New Roman"/>
            </a:endParaRPr>
          </a:p>
          <a:p>
            <a:pPr marR="8890" algn="just">
              <a:lnSpc>
                <a:spcPct val="114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La première est indispensable pour vous joindre facilement.</a:t>
            </a:r>
          </a:p>
          <a:p>
            <a:pPr marR="8890" algn="just">
              <a:lnSpc>
                <a:spcPct val="114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Je vous remercie également de me prévenir en cas de changement d’adresse, et notamment de  numéro de téléphone.</a:t>
            </a:r>
            <a:endParaRPr lang="fr-FR" sz="1000" dirty="0" smtClean="0">
              <a:latin typeface="Comic Sans MS" pitchFamily="66" charset="0"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endParaRPr lang="fr-FR" sz="1200" b="1" u="sng" dirty="0" smtClean="0">
              <a:effectLst/>
              <a:latin typeface="Comic Sans MS" pitchFamily="66" charset="0"/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6016" y="1357298"/>
            <a:ext cx="4427984" cy="2149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fr-FR" sz="1200" b="1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Coopérative scolaire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La coopérative scolaire nous permet de faire face à toutes les dépenses liées à la vie de la classe (abonnements, livres, 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voyages scolaires, </a:t>
            </a:r>
            <a:r>
              <a:rPr lang="fr-FR" sz="1000" u="sng" dirty="0" smtClean="0">
                <a:latin typeface="Comic Sans MS" pitchFamily="66" charset="0"/>
                <a:ea typeface="Calibri"/>
                <a:cs typeface="Times New Roman"/>
              </a:rPr>
              <a:t>sorties piscine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, achats de petit matériel…). Pour nous aider à réaliser ces projets, nous vous demandons </a:t>
            </a:r>
            <a:r>
              <a:rPr lang="fr-FR" sz="1000" u="sng" dirty="0" smtClean="0">
                <a:latin typeface="Comic Sans MS" pitchFamily="66" charset="0"/>
                <a:ea typeface="Calibri"/>
                <a:cs typeface="Times New Roman"/>
              </a:rPr>
              <a:t>un montant de </a:t>
            </a:r>
            <a:r>
              <a:rPr lang="fr-FR" sz="1000" u="sng" dirty="0" smtClean="0">
                <a:latin typeface="Comic Sans MS" pitchFamily="66" charset="0"/>
                <a:ea typeface="Calibri"/>
                <a:cs typeface="Times New Roman"/>
              </a:rPr>
              <a:t>_?_ </a:t>
            </a:r>
            <a:r>
              <a:rPr lang="fr-FR" sz="1000" u="sng" dirty="0" smtClean="0">
                <a:latin typeface="Comic Sans MS" pitchFamily="66" charset="0"/>
                <a:ea typeface="Calibri"/>
                <a:cs typeface="Times New Roman"/>
              </a:rPr>
              <a:t>€ par enfant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. Votre participation est </a:t>
            </a:r>
            <a:r>
              <a:rPr lang="fr-FR" sz="1000" b="1" dirty="0" smtClean="0">
                <a:latin typeface="Comic Sans MS" pitchFamily="66" charset="0"/>
                <a:ea typeface="Calibri"/>
                <a:cs typeface="Times New Roman"/>
              </a:rPr>
              <a:t>facultative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, mais n’oubliez pas qu’il s’agit d’une somme extrêmement importante pour le bon fonctionnement de l’école.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Elle peut être réglée en espèces (dans une enveloppe fermée et marquée aux nom et prénom de l’enfant), ou bien par chèque à l’ordre de : COOPERATIVE SCOLAIRE.</a:t>
            </a:r>
            <a:endParaRPr lang="fr-FR" sz="1000" dirty="0" smtClean="0">
              <a:latin typeface="Comic Sans MS" pitchFamily="66" charset="0"/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3571876"/>
            <a:ext cx="4427984" cy="1441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fr-FR" sz="1200" b="1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Correspondance avec les familles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Par la suite, si vous souhaitez vous entretenir avec moi, je suis à votre disposition, sur rendez-vous, </a:t>
            </a:r>
            <a:r>
              <a:rPr lang="fr-FR" sz="1000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à partir de 16h00</a:t>
            </a: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. </a:t>
            </a:r>
            <a:endParaRPr lang="fr-FR" sz="1000" dirty="0" smtClean="0">
              <a:latin typeface="Comic Sans MS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Vous pouvez aussi utiliser le cahier de liaison de votre enfant ou bien m’envoyer un e-mail à : </a:t>
            </a:r>
            <a:r>
              <a:rPr lang="fr-CA" sz="1000" b="1" dirty="0" smtClean="0">
                <a:latin typeface="Comic Sans MS" pitchFamily="66" charset="0"/>
              </a:rPr>
              <a:t>___________________________</a:t>
            </a:r>
            <a:endParaRPr lang="fr-FR" sz="1000" b="1" dirty="0" smtClean="0">
              <a:latin typeface="Comic Sans MS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N’hésitez pas à utiliser ce moyen de communication très rapide, je consulte </a:t>
            </a:r>
            <a:r>
              <a:rPr lang="fr-FR" sz="1000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tous les jours 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cette </a:t>
            </a: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messagerie.</a:t>
            </a:r>
            <a:endParaRPr lang="fr-FR" sz="1000" dirty="0" smtClean="0">
              <a:latin typeface="Comic Sans MS" pitchFamily="66" charset="0"/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16016" y="5143512"/>
            <a:ext cx="4427984" cy="161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fr-FR" sz="1200" b="1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Calendrier scolaire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u="sng" dirty="0" smtClean="0">
                <a:effectLst/>
                <a:latin typeface="Comic Sans MS" pitchFamily="66" charset="0"/>
                <a:ea typeface="Calibri"/>
                <a:cs typeface="Times New Roman"/>
              </a:rPr>
              <a:t>Vacances de la Toussaint </a:t>
            </a:r>
            <a:r>
              <a:rPr lang="fr-FR" sz="1000" dirty="0" smtClean="0">
                <a:effectLst/>
                <a:latin typeface="Comic Sans MS" pitchFamily="66" charset="0"/>
                <a:ea typeface="Calibri"/>
                <a:cs typeface="Times New Roman"/>
              </a:rPr>
              <a:t>: du jeudi 20/10 au mercredi 02/11 inclus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u="sng" dirty="0" smtClean="0">
                <a:latin typeface="Comic Sans MS" pitchFamily="66" charset="0"/>
                <a:ea typeface="Calibri"/>
                <a:cs typeface="Times New Roman"/>
              </a:rPr>
              <a:t>Vacances de Noël 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: du samedi 17/12 au lundi 02/01 inclus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u="sng" dirty="0" smtClean="0">
                <a:latin typeface="Comic Sans MS" pitchFamily="66" charset="0"/>
                <a:ea typeface="Calibri"/>
                <a:cs typeface="Times New Roman"/>
              </a:rPr>
              <a:t>Vacances d’hiver 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: du samedi 18/02 au dimanche 05/03 inclus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u="sng" dirty="0" smtClean="0">
                <a:latin typeface="Comic Sans MS" pitchFamily="66" charset="0"/>
                <a:ea typeface="Calibri"/>
                <a:cs typeface="Times New Roman"/>
              </a:rPr>
              <a:t>Vacances de printemps 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: du samedi 15/04 au lundi 01/05 inclus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u="sng" dirty="0" smtClean="0">
                <a:latin typeface="Comic Sans MS" pitchFamily="66" charset="0"/>
                <a:ea typeface="Calibri"/>
                <a:cs typeface="Times New Roman"/>
              </a:rPr>
              <a:t>Vacances d’été </a:t>
            </a: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: à partir du samedi 08/07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1000" dirty="0">
              <a:latin typeface="Comic Sans MS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000" dirty="0" smtClean="0">
                <a:latin typeface="Comic Sans MS" pitchFamily="66" charset="0"/>
                <a:ea typeface="Calibri"/>
                <a:cs typeface="Times New Roman"/>
              </a:rPr>
              <a:t>Les classes vaqueront le vendredi 26 mai 2017.</a:t>
            </a:r>
          </a:p>
        </p:txBody>
      </p:sp>
      <p:sp>
        <p:nvSpPr>
          <p:cNvPr id="20" name="Étoile à 5 branches 19"/>
          <p:cNvSpPr/>
          <p:nvPr/>
        </p:nvSpPr>
        <p:spPr>
          <a:xfrm>
            <a:off x="1142976" y="642918"/>
            <a:ext cx="21431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toile à 5 branches 20"/>
          <p:cNvSpPr/>
          <p:nvPr/>
        </p:nvSpPr>
        <p:spPr>
          <a:xfrm>
            <a:off x="1000100" y="3500438"/>
            <a:ext cx="21431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toile à 5 branches 21"/>
          <p:cNvSpPr/>
          <p:nvPr/>
        </p:nvSpPr>
        <p:spPr>
          <a:xfrm>
            <a:off x="4857752" y="142852"/>
            <a:ext cx="21431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toile à 5 branches 22"/>
          <p:cNvSpPr/>
          <p:nvPr/>
        </p:nvSpPr>
        <p:spPr>
          <a:xfrm>
            <a:off x="5786446" y="1357298"/>
            <a:ext cx="21431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5 branches 23"/>
          <p:cNvSpPr/>
          <p:nvPr/>
        </p:nvSpPr>
        <p:spPr>
          <a:xfrm>
            <a:off x="5286380" y="3571876"/>
            <a:ext cx="21431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toile à 5 branches 24"/>
          <p:cNvSpPr/>
          <p:nvPr/>
        </p:nvSpPr>
        <p:spPr>
          <a:xfrm>
            <a:off x="1357290" y="5572140"/>
            <a:ext cx="21431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toile à 5 branches 25"/>
          <p:cNvSpPr/>
          <p:nvPr/>
        </p:nvSpPr>
        <p:spPr>
          <a:xfrm>
            <a:off x="5786446" y="5143512"/>
            <a:ext cx="21431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474</Words>
  <Application>Microsoft Office PowerPoint</Application>
  <PresentationFormat>Affichage à l'écran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11</cp:revision>
  <dcterms:created xsi:type="dcterms:W3CDTF">2016-07-30T12:40:44Z</dcterms:created>
  <dcterms:modified xsi:type="dcterms:W3CDTF">2016-07-31T07:40:21Z</dcterms:modified>
</cp:coreProperties>
</file>