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FD5"/>
    <a:srgbClr val="FF0066"/>
    <a:srgbClr val="FF8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12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14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91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41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44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23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77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37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23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37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1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3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D028D-95BC-4653-A12A-741B97F28B50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6E1C-17BB-434F-B192-06E7CCE86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28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1E1F236-EDFE-4D71-A5C2-FF38BFC08737}"/>
              </a:ext>
            </a:extLst>
          </p:cNvPr>
          <p:cNvSpPr txBox="1"/>
          <p:nvPr/>
        </p:nvSpPr>
        <p:spPr>
          <a:xfrm>
            <a:off x="0" y="-92466"/>
            <a:ext cx="6858000" cy="659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dirty="0">
                <a:highlight>
                  <a:srgbClr val="FFFF00"/>
                </a:highlight>
                <a:latin typeface="A little sunshine" panose="02000603000000000000" pitchFamily="2" charset="0"/>
                <a:ea typeface="A little sunshine" panose="02000603000000000000" pitchFamily="2" charset="0"/>
              </a:rPr>
              <a:t>TRAVAIL PERSONNEL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A little sunshine" panose="02000603000000000000" pitchFamily="2" charset="0"/>
                <a:ea typeface="A little sunshine" panose="02000603000000000000" pitchFamily="2" charset="0"/>
              </a:rPr>
              <a:t>Nom, Prénom : ……………………….……….  PLAN DE TRAVAIL n° 2.	.. Du lundi 8 février 2021  au jeudi 11 février 2021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B494F305-0542-46C4-B3C5-E3967382D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90962"/>
              </p:ext>
            </p:extLst>
          </p:nvPr>
        </p:nvGraphicFramePr>
        <p:xfrm>
          <a:off x="114299" y="964999"/>
          <a:ext cx="6657976" cy="566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1">
                  <a:extLst>
                    <a:ext uri="{9D8B030D-6E8A-4147-A177-3AD203B41FA5}">
                      <a16:colId xmlns:a16="http://schemas.microsoft.com/office/drawing/2014/main" val="1155988158"/>
                    </a:ext>
                  </a:extLst>
                </a:gridCol>
                <a:gridCol w="3638550">
                  <a:extLst>
                    <a:ext uri="{9D8B030D-6E8A-4147-A177-3AD203B41FA5}">
                      <a16:colId xmlns:a16="http://schemas.microsoft.com/office/drawing/2014/main" val="3793057784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1955642154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3847895407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Matière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Ce que je dois faire</a:t>
                      </a:r>
                    </a:p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Ce que je prévois de faire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Mon autocorrection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Correction de la maitresse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43985"/>
                  </a:ext>
                </a:extLst>
              </a:tr>
              <a:tr h="513365"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000" b="0" u="sng" dirty="0"/>
                        <a:t>Numération</a:t>
                      </a:r>
                      <a:r>
                        <a:rPr lang="fr-FR" sz="1000" b="0" dirty="0"/>
                        <a:t> : </a:t>
                      </a:r>
                    </a:p>
                    <a:p>
                      <a:r>
                        <a:rPr lang="fr-FR" sz="1000" b="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b="0" dirty="0" err="1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  <a:latin typeface="+mj-lt"/>
                        </a:rPr>
                        <a:t>Comparer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  <a:latin typeface="+mj-lt"/>
                        </a:rPr>
                        <a:t>  des fractions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</a:rPr>
                        <a:t> (feuille d’exercices – fiche 20 classe2delphine)  </a:t>
                      </a:r>
                    </a:p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  <a:highlight>
                            <a:srgbClr val="B6D2EC"/>
                          </a:highlight>
                          <a:sym typeface="Wingdings" panose="05000000000000000000" pitchFamily="2" charset="2"/>
                        </a:rPr>
                        <a:t> CDJ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n°1/ n°4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/……………/…………..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000" b="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b="0" dirty="0">
                          <a:latin typeface="+mj-lt"/>
                        </a:rPr>
                        <a:t> Cartes Montessori : droite graduée / comparaison / </a:t>
                      </a:r>
                      <a:r>
                        <a:rPr lang="fr-FR" sz="1000" b="0" dirty="0" err="1">
                          <a:latin typeface="+mj-lt"/>
                        </a:rPr>
                        <a:t>encadremt</a:t>
                      </a:r>
                      <a:endParaRPr lang="fr-FR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6934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08682"/>
                  </a:ext>
                </a:extLst>
              </a:tr>
              <a:tr h="1944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u="sng" dirty="0"/>
                        <a:t>Opérations/calculs </a:t>
                      </a:r>
                      <a:r>
                        <a:rPr lang="fr-FR" sz="1000" dirty="0"/>
                        <a:t>: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highlight>
                            <a:srgbClr val="FF0066"/>
                          </a:highlight>
                          <a:sym typeface="Wingdings" panose="05000000000000000000" pitchFamily="2" charset="2"/>
                        </a:rPr>
                        <a:t> Cahier d’essai</a:t>
                      </a:r>
                      <a:endParaRPr lang="fr-FR" sz="1000" dirty="0">
                        <a:solidFill>
                          <a:schemeClr val="tx1"/>
                        </a:solidFill>
                        <a:highlight>
                          <a:srgbClr val="FF0066"/>
                        </a:highlight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dirty="0" err="1"/>
                        <a:t>Cartes</a:t>
                      </a:r>
                      <a:r>
                        <a:rPr lang="fr-FR" sz="1000" dirty="0"/>
                        <a:t> de divisions / </a:t>
                      </a:r>
                      <a:r>
                        <a:rPr lang="fr-FR" sz="100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dirty="0" err="1"/>
                        <a:t>fiche</a:t>
                      </a:r>
                      <a:r>
                        <a:rPr lang="fr-FR" sz="1000" dirty="0"/>
                        <a:t> « jeux de multiplication »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077238"/>
                  </a:ext>
                </a:extLst>
              </a:tr>
              <a:tr h="1944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u="sng" dirty="0"/>
                        <a:t>Problèmes</a:t>
                      </a:r>
                      <a:r>
                        <a:rPr lang="fr-FR" sz="1000" dirty="0"/>
                        <a:t> : Fichier de problèmes Bout de Gomme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dirty="0"/>
                        <a:t>n ° ……. </a:t>
                      </a:r>
                      <a:r>
                        <a:rPr lang="fr-FR" sz="100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dirty="0"/>
                        <a:t>n ° ………..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235998"/>
                  </a:ext>
                </a:extLst>
              </a:tr>
              <a:tr h="194469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Français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u="sng" dirty="0"/>
                        <a:t>Conjugaison</a:t>
                      </a:r>
                      <a:r>
                        <a:rPr lang="fr-FR" sz="1000" dirty="0"/>
                        <a:t>  : </a:t>
                      </a:r>
                      <a:r>
                        <a:rPr lang="fr-FR" sz="1000" b="0" kern="1200" dirty="0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L’imparfait (feuille d’exercice REG n°14)</a:t>
                      </a:r>
                      <a:r>
                        <a:rPr lang="fr-FR" sz="1000" b="0" kern="1200" dirty="0">
                          <a:solidFill>
                            <a:schemeClr val="dk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highlight>
                            <a:srgbClr val="B6D2EC"/>
                          </a:highlight>
                          <a:sym typeface="Wingdings" panose="05000000000000000000" pitchFamily="2" charset="2"/>
                        </a:rPr>
                        <a:t> CDJ</a:t>
                      </a:r>
                      <a:endParaRPr lang="fr-FR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Exercice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(s) 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n°1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n°3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……… /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Dés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conjugaison sur l’imparfait (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highlight>
                            <a:srgbClr val="FF0066"/>
                          </a:highlight>
                          <a:sym typeface="Wingdings" panose="05000000000000000000" pitchFamily="2" charset="2"/>
                        </a:rPr>
                        <a:t> Cahier d’essai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637780"/>
                  </a:ext>
                </a:extLst>
              </a:tr>
              <a:tr h="1944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u="sng" dirty="0"/>
                        <a:t>Grammaire</a:t>
                      </a:r>
                      <a:r>
                        <a:rPr lang="fr-FR" sz="1000" dirty="0"/>
                        <a:t> : la phrase interrogative (fiche 65) / l’adjectif (fiche 47) / le GN (fiche 46)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dirty="0">
                          <a:latin typeface="+mj-lt"/>
                        </a:rPr>
                        <a:t>………………………………………………………………………………….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510497"/>
                  </a:ext>
                </a:extLst>
              </a:tr>
              <a:tr h="194469"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00" dirty="0" err="1"/>
                        <a:t>Je</a:t>
                      </a:r>
                      <a:r>
                        <a:rPr lang="fr-FR" sz="1000" dirty="0"/>
                        <a:t> corrige ma dictée n°……… et je la recopie au propre sur ma feuille de classeur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077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Je lis un livre ou un album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………………………………………………………………………………………………………………………………………………………………………………………………….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727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Je fais un exposé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Sujet de l’exposé : ………………………………………………………….........…</a:t>
                      </a:r>
                    </a:p>
                    <a:p>
                      <a:r>
                        <a:rPr lang="fr-FR" sz="1000" dirty="0"/>
                        <a:t>.......................................................................................................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35995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Poésie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</a:rPr>
                        <a:t>J’écris et j’apprends une nouvelle poésie</a:t>
                      </a:r>
                    </a:p>
                    <a:p>
                      <a:r>
                        <a:rPr lang="fr-FR" sz="1000" dirty="0"/>
                        <a:t>…………………………………………………………………………………..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301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Travail avec les autres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Entraide avec ........................ que j’ai aidé(e) / qui m’a aidé(e)</a:t>
                      </a:r>
                    </a:p>
                    <a:p>
                      <a:r>
                        <a:rPr lang="fr-FR" sz="1000" dirty="0"/>
                        <a:t>Sur ………………………………………………………….………………………….</a:t>
                      </a:r>
                    </a:p>
                    <a:p>
                      <a:r>
                        <a:rPr lang="fr-FR" sz="1000" dirty="0"/>
                        <a:t>Entraide avec ........................ que j’ai aidé(e) / qui m’a aidé(e)</a:t>
                      </a:r>
                    </a:p>
                    <a:p>
                      <a:r>
                        <a:rPr lang="fr-FR" sz="1000" dirty="0"/>
                        <a:t>Sur ………………………………………………………….………………………….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764170"/>
                  </a:ext>
                </a:extLst>
              </a:tr>
            </a:tbl>
          </a:graphicData>
        </a:graphic>
      </p:graphicFrame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E5C0F194-C0DE-44F5-B5A5-C637167F3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74931"/>
              </p:ext>
            </p:extLst>
          </p:nvPr>
        </p:nvGraphicFramePr>
        <p:xfrm>
          <a:off x="114300" y="7048603"/>
          <a:ext cx="6657976" cy="278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386">
                  <a:extLst>
                    <a:ext uri="{9D8B030D-6E8A-4147-A177-3AD203B41FA5}">
                      <a16:colId xmlns:a16="http://schemas.microsoft.com/office/drawing/2014/main" val="4051559288"/>
                    </a:ext>
                  </a:extLst>
                </a:gridCol>
                <a:gridCol w="2210638">
                  <a:extLst>
                    <a:ext uri="{9D8B030D-6E8A-4147-A177-3AD203B41FA5}">
                      <a16:colId xmlns:a16="http://schemas.microsoft.com/office/drawing/2014/main" val="3419693912"/>
                    </a:ext>
                  </a:extLst>
                </a:gridCol>
                <a:gridCol w="944545">
                  <a:extLst>
                    <a:ext uri="{9D8B030D-6E8A-4147-A177-3AD203B41FA5}">
                      <a16:colId xmlns:a16="http://schemas.microsoft.com/office/drawing/2014/main" val="3243609012"/>
                    </a:ext>
                  </a:extLst>
                </a:gridCol>
                <a:gridCol w="1396407">
                  <a:extLst>
                    <a:ext uri="{9D8B030D-6E8A-4147-A177-3AD203B41FA5}">
                      <a16:colId xmlns:a16="http://schemas.microsoft.com/office/drawing/2014/main" val="24662259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100" b="0" u="sng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BILAN DE MON PLAN DE TRAVAIL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  <a:latin typeface="AR ESSENCE" panose="02000000000000000000" pitchFamily="2" charset="0"/>
                        </a:rPr>
                        <a:t>Mon avis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  <a:latin typeface="AR ESSENCE" panose="02000000000000000000" pitchFamily="2" charset="0"/>
                        </a:rPr>
                        <a:t>L’avis de la maitresse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3674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Je me mets rapidement au travail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20209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Je suis autonome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6656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Je soigne la présentation et l’écriture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33341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Je travaille suffisamment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339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Appréciation globale de la maitresse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Mon appréciation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En progrès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Stationnaire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En baisse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En progrès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Stationnaire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En baisse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539011"/>
                  </a:ext>
                </a:extLst>
              </a:tr>
              <a:tr h="542924">
                <a:tc gridSpan="2">
                  <a:txBody>
                    <a:bodyPr/>
                    <a:lstStyle/>
                    <a:p>
                      <a:r>
                        <a:rPr lang="fr-FR" sz="1050" u="sng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Codage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 : </a:t>
                      </a:r>
                    </a:p>
                    <a:p>
                      <a:r>
                        <a:rPr lang="fr-FR" sz="1050" dirty="0">
                          <a:solidFill>
                            <a:srgbClr val="92D050"/>
                          </a:solidFill>
                          <a:latin typeface="AR ESSENCE" panose="02000000000000000000" pitchFamily="2" charset="0"/>
                        </a:rPr>
                        <a:t>vert : Travail réussi</a:t>
                      </a:r>
                    </a:p>
                    <a:p>
                      <a:r>
                        <a:rPr lang="fr-FR" sz="1050" dirty="0">
                          <a:solidFill>
                            <a:srgbClr val="00B0F0"/>
                          </a:solidFill>
                          <a:latin typeface="AR ESSENCE" panose="02000000000000000000" pitchFamily="2" charset="0"/>
                        </a:rPr>
                        <a:t>Bleu : Travail fini à renforcer</a:t>
                      </a:r>
                    </a:p>
                    <a:p>
                      <a:r>
                        <a:rPr lang="fr-FR" sz="1050" dirty="0">
                          <a:solidFill>
                            <a:schemeClr val="accent2"/>
                          </a:solidFill>
                          <a:latin typeface="AR ESSENCE" panose="02000000000000000000" pitchFamily="2" charset="0"/>
                        </a:rPr>
                        <a:t>Orange : Travail fini avec des erreurs (à retravailler)</a:t>
                      </a:r>
                    </a:p>
                    <a:p>
                      <a:r>
                        <a:rPr lang="fr-FR" sz="1050" dirty="0">
                          <a:solidFill>
                            <a:srgbClr val="FF0000"/>
                          </a:solidFill>
                          <a:latin typeface="AR ESSENCE" panose="02000000000000000000" pitchFamily="2" charset="0"/>
                        </a:rPr>
                        <a:t>Rouge : Travail obligatoire non fait / Travail comportant trop d’erreurs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Signature des parents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2070945"/>
                  </a:ext>
                </a:extLst>
              </a:tr>
            </a:tbl>
          </a:graphicData>
        </a:graphic>
      </p:graphicFrame>
      <p:sp>
        <p:nvSpPr>
          <p:cNvPr id="24" name="ZoneTexte 23">
            <a:extLst>
              <a:ext uri="{FF2B5EF4-FFF2-40B4-BE49-F238E27FC236}">
                <a16:creationId xmlns:a16="http://schemas.microsoft.com/office/drawing/2014/main" id="{56570DC4-E35D-4B19-8FD5-E28993809331}"/>
              </a:ext>
            </a:extLst>
          </p:cNvPr>
          <p:cNvSpPr txBox="1"/>
          <p:nvPr/>
        </p:nvSpPr>
        <p:spPr>
          <a:xfrm>
            <a:off x="114299" y="556928"/>
            <a:ext cx="6657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Papyrus" panose="03070502060502030205" pitchFamily="66" charset="0"/>
              </a:rPr>
              <a:t>Ce plan de travail correspond au travail de la semaine : </a:t>
            </a:r>
            <a:r>
              <a:rPr lang="fr-FR" sz="1000" dirty="0">
                <a:highlight>
                  <a:srgbClr val="99FF99"/>
                </a:highlight>
                <a:latin typeface="Papyrus" panose="03070502060502030205" pitchFamily="66" charset="0"/>
              </a:rPr>
              <a:t>Le travail obligatoire est celui qui est surligné en vert</a:t>
            </a:r>
            <a:r>
              <a:rPr lang="fr-FR" sz="1000" dirty="0">
                <a:latin typeface="Papyrus" panose="03070502060502030205" pitchFamily="66" charset="0"/>
              </a:rPr>
              <a:t>. </a:t>
            </a:r>
          </a:p>
          <a:p>
            <a:r>
              <a:rPr lang="fr-FR" sz="1000" dirty="0">
                <a:latin typeface="Papyrus" panose="03070502060502030205" pitchFamily="66" charset="0"/>
              </a:rPr>
              <a:t>Ton objectif est de  terminer le travail obligatoire jeudi.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B9BD04FB-F5D2-4099-8576-FB5F4C389505}"/>
              </a:ext>
            </a:extLst>
          </p:cNvPr>
          <p:cNvGrpSpPr/>
          <p:nvPr/>
        </p:nvGrpSpPr>
        <p:grpSpPr>
          <a:xfrm>
            <a:off x="5874152" y="2394575"/>
            <a:ext cx="869549" cy="378770"/>
            <a:chOff x="4717915" y="1332689"/>
            <a:chExt cx="1099225" cy="379380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DBB40257-E66A-4B44-B2DD-815339B67294}"/>
                </a:ext>
              </a:extLst>
            </p:cNvPr>
            <p:cNvCxnSpPr>
              <a:cxnSpLocks/>
            </p:cNvCxnSpPr>
            <p:nvPr/>
          </p:nvCxnSpPr>
          <p:spPr>
            <a:xfrm>
              <a:off x="4717915" y="1332689"/>
              <a:ext cx="1099225" cy="3793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429780CA-D7BD-4FC0-A9E5-20B9B5E2B4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17915" y="1332689"/>
              <a:ext cx="1099225" cy="3793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F19B347A-01B0-458E-A356-9A3A24D5E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78" t="14760" r="11714" b="3130"/>
          <a:stretch/>
        </p:blipFill>
        <p:spPr>
          <a:xfrm rot="609667">
            <a:off x="3910689" y="846194"/>
            <a:ext cx="688454" cy="74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2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1E1F236-EDFE-4D71-A5C2-FF38BFC08737}"/>
              </a:ext>
            </a:extLst>
          </p:cNvPr>
          <p:cNvSpPr txBox="1"/>
          <p:nvPr/>
        </p:nvSpPr>
        <p:spPr>
          <a:xfrm>
            <a:off x="0" y="-92466"/>
            <a:ext cx="6858000" cy="659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400" dirty="0">
                <a:highlight>
                  <a:srgbClr val="FFFF00"/>
                </a:highlight>
                <a:latin typeface="A little sunshine" panose="02000603000000000000" pitchFamily="2" charset="0"/>
                <a:ea typeface="A little sunshine" panose="02000603000000000000" pitchFamily="2" charset="0"/>
              </a:rPr>
              <a:t>TRAVAIL PERSONNEL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A little sunshine" panose="02000603000000000000" pitchFamily="2" charset="0"/>
                <a:ea typeface="A little sunshine" panose="02000603000000000000" pitchFamily="2" charset="0"/>
              </a:rPr>
              <a:t>Nom, Prénom : ……………………….………. PLAN DE TRAVAIL n° 2.	.. Du lundi 8 février 2021  au jeudi 11 février 2021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B494F305-0542-46C4-B3C5-E3967382D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88445"/>
              </p:ext>
            </p:extLst>
          </p:nvPr>
        </p:nvGraphicFramePr>
        <p:xfrm>
          <a:off x="114299" y="964999"/>
          <a:ext cx="6657976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1">
                  <a:extLst>
                    <a:ext uri="{9D8B030D-6E8A-4147-A177-3AD203B41FA5}">
                      <a16:colId xmlns:a16="http://schemas.microsoft.com/office/drawing/2014/main" val="1155988158"/>
                    </a:ext>
                  </a:extLst>
                </a:gridCol>
                <a:gridCol w="3638550">
                  <a:extLst>
                    <a:ext uri="{9D8B030D-6E8A-4147-A177-3AD203B41FA5}">
                      <a16:colId xmlns:a16="http://schemas.microsoft.com/office/drawing/2014/main" val="3793057784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1955642154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3847895407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Matière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Ce que je dois faire</a:t>
                      </a:r>
                    </a:p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Ce que je prévois de faire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Mon autocorrection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  <a:latin typeface="Antipasto" panose="02000506000000020004" pitchFamily="2" charset="0"/>
                        </a:rPr>
                        <a:t>Correction de la maitresse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43985"/>
                  </a:ext>
                </a:extLst>
              </a:tr>
              <a:tr h="403860"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Maths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100" b="0" u="sng" dirty="0"/>
                        <a:t>Numération</a:t>
                      </a:r>
                      <a:r>
                        <a:rPr lang="fr-FR" sz="1100" b="0" dirty="0"/>
                        <a:t> : </a:t>
                      </a:r>
                    </a:p>
                    <a:p>
                      <a:r>
                        <a:rPr lang="fr-FR" sz="1100" b="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50" b="0" dirty="0" err="1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  <a:latin typeface="+mj-lt"/>
                        </a:rPr>
                        <a:t>Comparer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  <a:latin typeface="+mj-lt"/>
                        </a:rPr>
                        <a:t>  des fractions 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</a:rPr>
                        <a:t> (feuille d’exercices – fiche 20)  </a:t>
                      </a:r>
                    </a:p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  <a:highlight>
                            <a:srgbClr val="B6D2EC"/>
                          </a:highlight>
                          <a:sym typeface="Wingdings" panose="05000000000000000000" pitchFamily="2" charset="2"/>
                        </a:rPr>
                        <a:t> CDJ 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n°1/ n°4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/……………/…………..</a:t>
                      </a:r>
                      <a:endParaRPr lang="fr-FR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100" b="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100" b="0" dirty="0">
                          <a:latin typeface="+mj-lt"/>
                        </a:rPr>
                        <a:t>...................................................................................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.................................................................................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endParaRPr lang="fr-FR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693466"/>
                  </a:ext>
                </a:extLst>
              </a:tr>
              <a:tr h="4038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08682"/>
                  </a:ext>
                </a:extLst>
              </a:tr>
              <a:tr h="1944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/>
                        <a:t>Opérations/calculs </a:t>
                      </a:r>
                      <a:r>
                        <a:rPr lang="fr-FR" sz="1100" dirty="0"/>
                        <a:t> 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highlight>
                            <a:srgbClr val="FF0066"/>
                          </a:highlight>
                          <a:sym typeface="Wingdings" panose="05000000000000000000" pitchFamily="2" charset="2"/>
                        </a:rPr>
                        <a:t> Cahier d’essai</a:t>
                      </a:r>
                      <a:endParaRPr lang="fr-FR" sz="1100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100" dirty="0" err="1"/>
                        <a:t>cartes</a:t>
                      </a:r>
                      <a:r>
                        <a:rPr lang="fr-FR" sz="1100" dirty="0"/>
                        <a:t>  de divisions / </a:t>
                      </a:r>
                      <a:r>
                        <a:rPr lang="fr-FR" sz="110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100" dirty="0" err="1"/>
                        <a:t>fiche</a:t>
                      </a:r>
                      <a:r>
                        <a:rPr lang="fr-FR" sz="1100" dirty="0"/>
                        <a:t> « jeux de multiplication 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077238"/>
                  </a:ext>
                </a:extLst>
              </a:tr>
              <a:tr h="1944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u="sng" dirty="0"/>
                        <a:t>Problèmes</a:t>
                      </a:r>
                      <a:r>
                        <a:rPr lang="fr-FR" sz="1050" dirty="0"/>
                        <a:t> : Fichier de problèmes Bout de Gomme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05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50" dirty="0"/>
                        <a:t>n ° ……. </a:t>
                      </a:r>
                      <a:r>
                        <a:rPr lang="fr-FR" sz="105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50" dirty="0"/>
                        <a:t>n ° ………..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235998"/>
                  </a:ext>
                </a:extLst>
              </a:tr>
              <a:tr h="194469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Français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u="sng" dirty="0"/>
                        <a:t>Conjugaison</a:t>
                      </a:r>
                      <a:r>
                        <a:rPr lang="fr-FR" sz="1050" dirty="0"/>
                        <a:t>  :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L’imparfait (feuille d’exercice REG n°14)</a:t>
                      </a:r>
                      <a:r>
                        <a:rPr lang="fr-FR" sz="1050" b="0" kern="1200" dirty="0">
                          <a:solidFill>
                            <a:schemeClr val="dk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highlight>
                            <a:srgbClr val="B6D2EC"/>
                          </a:highlight>
                          <a:sym typeface="Wingdings" panose="05000000000000000000" pitchFamily="2" charset="2"/>
                        </a:rPr>
                        <a:t> CDJ</a:t>
                      </a:r>
                      <a:endParaRPr lang="fr-FR" sz="105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5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Exercice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(s)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n°1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highlight>
                            <a:srgbClr val="99FF99"/>
                          </a:highlight>
                          <a:latin typeface="+mn-lt"/>
                          <a:ea typeface="+mn-ea"/>
                          <a:cs typeface="+mn-cs"/>
                        </a:rPr>
                        <a:t>n°3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………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err="1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105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Dés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conjugaison sur l’imparfait (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highlight>
                            <a:srgbClr val="FF0066"/>
                          </a:highlight>
                          <a:sym typeface="Wingdings" panose="05000000000000000000" pitchFamily="2" charset="2"/>
                        </a:rPr>
                        <a:t> Cahier d’essai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fr-FR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637780"/>
                  </a:ext>
                </a:extLst>
              </a:tr>
              <a:tr h="1944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/>
                        <a:t>Grammaire</a:t>
                      </a:r>
                      <a:r>
                        <a:rPr lang="fr-FR" sz="1000" dirty="0"/>
                        <a:t> : la phrase interrogative (fiche 65) / l’adjectif (fiche 47) / le GN (fiche 46)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900" dirty="0">
                          <a:latin typeface="+mj-lt"/>
                        </a:rPr>
                        <a:t>………………………………………………………………………………….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Wingdings" panose="05000000000000000000" pitchFamily="2" charset="2"/>
                        </a:rPr>
                        <a:t>r</a:t>
                      </a: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fr-F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…………………………………………………………………………….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510497"/>
                  </a:ext>
                </a:extLst>
              </a:tr>
              <a:tr h="194469">
                <a:tc v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Je corrige ma dictée n°……… et je la recopie au propre sur ma feuille de classeur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077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Je lis un livre ou un album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/>
                        <a:t>………………………………………………………………………………………………………………………………………………………………………………………………….</a:t>
                      </a:r>
                      <a:endParaRPr lang="fr-FR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727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Je fais un exposé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Sujet de l’exposé : ………………………………………………………….........…</a:t>
                      </a:r>
                    </a:p>
                    <a:p>
                      <a:r>
                        <a:rPr lang="fr-FR" sz="1050" dirty="0"/>
                        <a:t>.......................................................................................................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35995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Poésie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highlight>
                            <a:srgbClr val="99FF99"/>
                          </a:highlight>
                        </a:rPr>
                        <a:t>J’écris et j’apprends une nouvelle poésie</a:t>
                      </a:r>
                    </a:p>
                    <a:p>
                      <a:r>
                        <a:rPr lang="fr-FR" sz="1100" dirty="0"/>
                        <a:t>…………………………………………………………………………………..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301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Travail avec les autres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Entraide avec ........................ que j’ai aidé(e) / qui m’a aidé(e)</a:t>
                      </a:r>
                    </a:p>
                    <a:p>
                      <a:r>
                        <a:rPr lang="fr-FR" sz="1050" dirty="0"/>
                        <a:t>Sur ………………………………………………………….………………………….</a:t>
                      </a:r>
                    </a:p>
                    <a:p>
                      <a:r>
                        <a:rPr lang="fr-FR" sz="1050" dirty="0"/>
                        <a:t>Entraide avec ........................ que j’ai aidé(e) / qui m’a aidé(e)</a:t>
                      </a:r>
                    </a:p>
                    <a:p>
                      <a:r>
                        <a:rPr lang="fr-FR" sz="1050" dirty="0"/>
                        <a:t>Sur ………………………………………………………….………………………….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764170"/>
                  </a:ext>
                </a:extLst>
              </a:tr>
            </a:tbl>
          </a:graphicData>
        </a:graphic>
      </p:graphicFrame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E5C0F194-C0DE-44F5-B5A5-C637167F3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042703"/>
              </p:ext>
            </p:extLst>
          </p:nvPr>
        </p:nvGraphicFramePr>
        <p:xfrm>
          <a:off x="114300" y="7048603"/>
          <a:ext cx="6657976" cy="278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887">
                  <a:extLst>
                    <a:ext uri="{9D8B030D-6E8A-4147-A177-3AD203B41FA5}">
                      <a16:colId xmlns:a16="http://schemas.microsoft.com/office/drawing/2014/main" val="4051559288"/>
                    </a:ext>
                  </a:extLst>
                </a:gridCol>
                <a:gridCol w="2009137">
                  <a:extLst>
                    <a:ext uri="{9D8B030D-6E8A-4147-A177-3AD203B41FA5}">
                      <a16:colId xmlns:a16="http://schemas.microsoft.com/office/drawing/2014/main" val="3419693912"/>
                    </a:ext>
                  </a:extLst>
                </a:gridCol>
                <a:gridCol w="944545">
                  <a:extLst>
                    <a:ext uri="{9D8B030D-6E8A-4147-A177-3AD203B41FA5}">
                      <a16:colId xmlns:a16="http://schemas.microsoft.com/office/drawing/2014/main" val="3243609012"/>
                    </a:ext>
                  </a:extLst>
                </a:gridCol>
                <a:gridCol w="1396407">
                  <a:extLst>
                    <a:ext uri="{9D8B030D-6E8A-4147-A177-3AD203B41FA5}">
                      <a16:colId xmlns:a16="http://schemas.microsoft.com/office/drawing/2014/main" val="24662259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100" b="0" u="sng" dirty="0">
                          <a:solidFill>
                            <a:schemeClr val="tx1"/>
                          </a:solidFill>
                          <a:latin typeface="A little sunshine" panose="02000603000000000000" pitchFamily="2" charset="0"/>
                          <a:ea typeface="A little sunshine" panose="02000603000000000000" pitchFamily="2" charset="0"/>
                        </a:rPr>
                        <a:t>BILAN DE MON PLAN DE TRAVAIL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  <a:latin typeface="AR ESSENCE" panose="02000000000000000000" pitchFamily="2" charset="0"/>
                        </a:rPr>
                        <a:t>Mon avis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bg1"/>
                          </a:solidFill>
                          <a:latin typeface="AR ESSENCE" panose="02000000000000000000" pitchFamily="2" charset="0"/>
                        </a:rPr>
                        <a:t>L’avis de la maitresse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3674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Je me mets rapidement au travail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20209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Je suis autonome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6656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Je soigne la présentation et l’écriture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33341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Je travaille suffisamment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339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Appréciation globale de la maitresse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Mon appréciation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En progrès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Stationnaire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En baisse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En progrès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Stationnaire</a:t>
                      </a: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En baisse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539011"/>
                  </a:ext>
                </a:extLst>
              </a:tr>
              <a:tr h="542924">
                <a:tc gridSpan="2">
                  <a:txBody>
                    <a:bodyPr/>
                    <a:lstStyle/>
                    <a:p>
                      <a:r>
                        <a:rPr lang="fr-FR" sz="1050" u="sng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Codage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 : </a:t>
                      </a:r>
                    </a:p>
                    <a:p>
                      <a:r>
                        <a:rPr lang="fr-FR" sz="1050" dirty="0">
                          <a:solidFill>
                            <a:srgbClr val="92D050"/>
                          </a:solidFill>
                          <a:latin typeface="AR ESSENCE" panose="02000000000000000000" pitchFamily="2" charset="0"/>
                        </a:rPr>
                        <a:t>vert : Travail réussi</a:t>
                      </a:r>
                    </a:p>
                    <a:p>
                      <a:r>
                        <a:rPr lang="fr-FR" sz="1050" dirty="0">
                          <a:solidFill>
                            <a:srgbClr val="00B0F0"/>
                          </a:solidFill>
                          <a:latin typeface="AR ESSENCE" panose="02000000000000000000" pitchFamily="2" charset="0"/>
                        </a:rPr>
                        <a:t>Bleu : Travail fini à renforcer</a:t>
                      </a:r>
                    </a:p>
                    <a:p>
                      <a:r>
                        <a:rPr lang="fr-FR" sz="1050" dirty="0">
                          <a:solidFill>
                            <a:schemeClr val="accent2"/>
                          </a:solidFill>
                          <a:latin typeface="AR ESSENCE" panose="02000000000000000000" pitchFamily="2" charset="0"/>
                        </a:rPr>
                        <a:t>Orange : Travail fini avec des erreurs (à retravailler)</a:t>
                      </a:r>
                    </a:p>
                    <a:p>
                      <a:r>
                        <a:rPr lang="fr-FR" sz="1050" dirty="0">
                          <a:solidFill>
                            <a:srgbClr val="FF0000"/>
                          </a:solidFill>
                          <a:latin typeface="AR ESSENCE" panose="02000000000000000000" pitchFamily="2" charset="0"/>
                        </a:rPr>
                        <a:t>Rouge : Travail obligatoire non fait / Travail comportant trop d’erreurs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Signature des parents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2070945"/>
                  </a:ext>
                </a:extLst>
              </a:tr>
            </a:tbl>
          </a:graphicData>
        </a:graphic>
      </p:graphicFrame>
      <p:sp>
        <p:nvSpPr>
          <p:cNvPr id="24" name="ZoneTexte 23">
            <a:extLst>
              <a:ext uri="{FF2B5EF4-FFF2-40B4-BE49-F238E27FC236}">
                <a16:creationId xmlns:a16="http://schemas.microsoft.com/office/drawing/2014/main" id="{56570DC4-E35D-4B19-8FD5-E28993809331}"/>
              </a:ext>
            </a:extLst>
          </p:cNvPr>
          <p:cNvSpPr txBox="1"/>
          <p:nvPr/>
        </p:nvSpPr>
        <p:spPr>
          <a:xfrm>
            <a:off x="114299" y="556928"/>
            <a:ext cx="6657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Papyrus" panose="03070502060502030205" pitchFamily="66" charset="0"/>
              </a:rPr>
              <a:t>Ce plan de travail correspond au travail de la semaine : </a:t>
            </a:r>
            <a:r>
              <a:rPr lang="fr-FR" sz="1000" dirty="0">
                <a:highlight>
                  <a:srgbClr val="99FF99"/>
                </a:highlight>
                <a:latin typeface="Papyrus" panose="03070502060502030205" pitchFamily="66" charset="0"/>
              </a:rPr>
              <a:t>Le travail obligatoire est celui qui est surligné en vert</a:t>
            </a:r>
            <a:r>
              <a:rPr lang="fr-FR" sz="1000" dirty="0">
                <a:latin typeface="Papyrus" panose="03070502060502030205" pitchFamily="66" charset="0"/>
              </a:rPr>
              <a:t>. </a:t>
            </a:r>
          </a:p>
          <a:p>
            <a:r>
              <a:rPr lang="fr-FR" sz="1000" dirty="0">
                <a:latin typeface="Papyrus" panose="03070502060502030205" pitchFamily="66" charset="0"/>
              </a:rPr>
              <a:t>Ton objectif est de  terminer le travail obligatoire jeudi.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752A75A7-BB5A-4AA3-B17D-67FA983611EB}"/>
              </a:ext>
            </a:extLst>
          </p:cNvPr>
          <p:cNvGrpSpPr/>
          <p:nvPr/>
        </p:nvGrpSpPr>
        <p:grpSpPr>
          <a:xfrm>
            <a:off x="5874152" y="2474962"/>
            <a:ext cx="869549" cy="378770"/>
            <a:chOff x="4717915" y="1332689"/>
            <a:chExt cx="1099225" cy="379380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3E6C01A1-7B73-408D-8F5B-F93B8DCC1B3F}"/>
                </a:ext>
              </a:extLst>
            </p:cNvPr>
            <p:cNvCxnSpPr>
              <a:cxnSpLocks/>
            </p:cNvCxnSpPr>
            <p:nvPr/>
          </p:nvCxnSpPr>
          <p:spPr>
            <a:xfrm>
              <a:off x="4717915" y="1332689"/>
              <a:ext cx="1099225" cy="3793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30461903-1FB3-4760-B92D-F3D2EFE7A7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17915" y="1332689"/>
              <a:ext cx="1099225" cy="3793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AF3CF06C-7D74-48AB-87C0-C1C976C23F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78" t="14760" r="11714" b="3130"/>
          <a:stretch/>
        </p:blipFill>
        <p:spPr>
          <a:xfrm rot="609667">
            <a:off x="3910689" y="846194"/>
            <a:ext cx="688454" cy="74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63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736</Words>
  <Application>Microsoft Office PowerPoint</Application>
  <PresentationFormat>Format A4 (210 x 297 mm)</PresentationFormat>
  <Paragraphs>120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 little sunshine</vt:lpstr>
      <vt:lpstr>Antipasto</vt:lpstr>
      <vt:lpstr>AR ESSENCE</vt:lpstr>
      <vt:lpstr>Arial</vt:lpstr>
      <vt:lpstr>Calibri</vt:lpstr>
      <vt:lpstr>Calibri Light</vt:lpstr>
      <vt:lpstr>Papyrus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stefany .</dc:creator>
  <cp:lastModifiedBy>stefany .</cp:lastModifiedBy>
  <cp:revision>30</cp:revision>
  <cp:lastPrinted>2021-02-03T14:16:58Z</cp:lastPrinted>
  <dcterms:created xsi:type="dcterms:W3CDTF">2021-02-01T22:35:34Z</dcterms:created>
  <dcterms:modified xsi:type="dcterms:W3CDTF">2021-02-03T14:20:35Z</dcterms:modified>
</cp:coreProperties>
</file>