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2" autoAdjust="0"/>
  </p:normalViewPr>
  <p:slideViewPr>
    <p:cSldViewPr>
      <p:cViewPr>
        <p:scale>
          <a:sx n="100" d="100"/>
          <a:sy n="100" d="100"/>
        </p:scale>
        <p:origin x="-756" y="3414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50562" y="8767364"/>
            <a:ext cx="6049213" cy="16158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(choisir</a:t>
            </a:r>
            <a:r>
              <a:rPr lang="fr-FR" sz="1100" dirty="0">
                <a:latin typeface="Short Stack" panose="02010500040000000007" pitchFamily="2" charset="0"/>
              </a:rPr>
              <a:t>) / </a:t>
            </a:r>
            <a:r>
              <a:rPr lang="fr-FR" sz="1100" dirty="0" smtClean="0">
                <a:latin typeface="Short Stack" panose="02010500040000000007" pitchFamily="2" charset="0"/>
              </a:rPr>
              <a:t>nous 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grandir) / </a:t>
            </a:r>
            <a:r>
              <a:rPr lang="fr-FR" sz="1100" dirty="0" smtClean="0">
                <a:latin typeface="Short Stack" panose="02010500040000000007" pitchFamily="2" charset="0"/>
              </a:rPr>
              <a:t>tu 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(franchir) / il	</a:t>
            </a:r>
            <a:r>
              <a:rPr lang="fr-FR" sz="1100" dirty="0" smtClean="0">
                <a:latin typeface="Short Stack" panose="02010500040000000007" pitchFamily="2" charset="0"/>
              </a:rPr>
              <a:t> 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démolir) / </a:t>
            </a:r>
            <a:r>
              <a:rPr lang="fr-FR" sz="1100" dirty="0" smtClean="0">
                <a:latin typeface="Short Stack" panose="02010500040000000007" pitchFamily="2" charset="0"/>
              </a:rPr>
              <a:t>vous 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(gravir) / je	</a:t>
            </a:r>
            <a:r>
              <a:rPr lang="fr-FR" sz="1100" dirty="0" smtClean="0">
                <a:latin typeface="Short Stack" panose="02010500040000000007" pitchFamily="2" charset="0"/>
              </a:rPr>
              <a:t>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(réunir) / ils	</a:t>
            </a:r>
            <a:r>
              <a:rPr lang="fr-FR" sz="1100" dirty="0" smtClean="0">
                <a:latin typeface="Short Stack" panose="02010500040000000007" pitchFamily="2" charset="0"/>
              </a:rPr>
              <a:t>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(applaudir) / </a:t>
            </a:r>
            <a:r>
              <a:rPr lang="fr-FR" sz="1100" dirty="0" smtClean="0">
                <a:latin typeface="Short Stack" panose="02010500040000000007" pitchFamily="2" charset="0"/>
              </a:rPr>
              <a:t>tu 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(finir) / elle	</a:t>
            </a:r>
            <a:r>
              <a:rPr lang="fr-FR" sz="1100" dirty="0" smtClean="0">
                <a:latin typeface="Short Stack" panose="02010500040000000007" pitchFamily="2" charset="0"/>
              </a:rPr>
              <a:t>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(réunir) / </a:t>
            </a:r>
            <a:r>
              <a:rPr lang="fr-FR" sz="1100" dirty="0" smtClean="0">
                <a:latin typeface="Short Stack" panose="02010500040000000007" pitchFamily="2" charset="0"/>
              </a:rPr>
              <a:t>vous 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saisir) / </a:t>
            </a:r>
            <a:r>
              <a:rPr lang="fr-FR" sz="1100" dirty="0" smtClean="0">
                <a:latin typeface="Short Stack" panose="02010500040000000007" pitchFamily="2" charset="0"/>
              </a:rPr>
              <a:t>nous 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(brandir) / </a:t>
            </a:r>
            <a:r>
              <a:rPr lang="fr-FR" sz="1100" dirty="0" smtClean="0">
                <a:latin typeface="Short Stack" panose="02010500040000000007" pitchFamily="2" charset="0"/>
              </a:rPr>
              <a:t>elles …………………………</a:t>
            </a:r>
            <a:r>
              <a:rPr lang="fr-FR" sz="1100" dirty="0">
                <a:latin typeface="Short Stack" panose="02010500040000000007" pitchFamily="2" charset="0"/>
              </a:rPr>
              <a:t>	(</a:t>
            </a:r>
            <a:r>
              <a:rPr lang="fr-FR" sz="1100" dirty="0" smtClean="0">
                <a:latin typeface="Short Stack" panose="02010500040000000007" pitchFamily="2" charset="0"/>
              </a:rPr>
              <a:t>réagir) </a:t>
            </a:r>
            <a:r>
              <a:rPr lang="fr-FR" sz="1100" dirty="0">
                <a:latin typeface="Short Stack" panose="02010500040000000007" pitchFamily="2" charset="0"/>
              </a:rPr>
              <a:t>/ </a:t>
            </a:r>
            <a:r>
              <a:rPr lang="fr-FR" sz="1100" dirty="0" smtClean="0">
                <a:latin typeface="Short Stack" panose="02010500040000000007" pitchFamily="2" charset="0"/>
              </a:rPr>
              <a:t>je</a:t>
            </a:r>
            <a:r>
              <a:rPr lang="fr-FR" sz="1100" dirty="0">
                <a:latin typeface="Short Stack" panose="02010500040000000007" pitchFamily="2" charset="0"/>
              </a:rPr>
              <a:t>	…………………………</a:t>
            </a:r>
            <a:endParaRPr lang="fr-FR" sz="1100" b="1" dirty="0">
              <a:latin typeface="Short Stack" panose="02010500040000000007" pitchFamily="2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40248" y="126405"/>
            <a:ext cx="4968552" cy="1800200"/>
          </a:xfrm>
          <a:prstGeom prst="roundRect">
            <a:avLst>
              <a:gd name="adj" fmla="val 712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624212" y="100780"/>
            <a:ext cx="331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Français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32336" y="603355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Short Stack" panose="02010500040000000007" pitchFamily="2" charset="0"/>
                <a:ea typeface="Clensey" panose="02000603000000000000" pitchFamily="2" charset="0"/>
              </a:rPr>
              <a:t>Conjugaison n°3 : C6, C7, C8</a:t>
            </a:r>
            <a:endParaRPr lang="fr-FR" sz="12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8000" y="133152"/>
            <a:ext cx="2088232" cy="653991"/>
          </a:xfrm>
          <a:prstGeom prst="roundRect">
            <a:avLst>
              <a:gd name="adj" fmla="val 956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2322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Prénom</a:t>
            </a:r>
            <a:r>
              <a:rPr lang="fr-FR" sz="1400" dirty="0" smtClean="0">
                <a:latin typeface="Handlee" panose="02000000000000000000" pitchFamily="2" charset="0"/>
              </a:rPr>
              <a:t>  : </a:t>
            </a:r>
            <a:r>
              <a:rPr lang="fr-FR" sz="1100" dirty="0" smtClean="0">
                <a:latin typeface="+mj-lt"/>
              </a:rPr>
              <a:t>___________________</a:t>
            </a:r>
            <a:endParaRPr lang="fr-FR" sz="1400" dirty="0" smtClean="0">
              <a:latin typeface="+mj-lt"/>
            </a:endParaRPr>
          </a:p>
          <a:p>
            <a:r>
              <a:rPr lang="fr-FR" sz="1100" dirty="0" smtClean="0">
                <a:latin typeface="Handlee" panose="02000000000000000000" pitchFamily="2" charset="0"/>
              </a:rPr>
              <a:t>Date</a:t>
            </a:r>
            <a:r>
              <a:rPr lang="fr-FR" sz="1400" dirty="0" smtClean="0">
                <a:latin typeface="Handlee" panose="02000000000000000000" pitchFamily="2" charset="0"/>
              </a:rPr>
              <a:t> :  </a:t>
            </a:r>
            <a:r>
              <a:rPr lang="fr-FR" sz="1400" dirty="0" smtClean="0"/>
              <a:t>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3110" y="1493456"/>
            <a:ext cx="2088232" cy="433149"/>
          </a:xfrm>
          <a:prstGeom prst="roundRect">
            <a:avLst>
              <a:gd name="adj" fmla="val 1404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5076" y="1494557"/>
            <a:ext cx="92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Handlee" panose="02000000000000000000" pitchFamily="2" charset="0"/>
              </a:rPr>
              <a:t>Signature des parents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40248" y="846485"/>
            <a:ext cx="331236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ineliner Script" pitchFamily="50" charset="0"/>
                <a:ea typeface="Clensey" panose="02000603000000000000" pitchFamily="2" charset="0"/>
              </a:rPr>
              <a:t>Compétences évaluées</a:t>
            </a:r>
          </a:p>
          <a:p>
            <a:pPr marL="171450" indent="-1714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Sassoon Infant Std" pitchFamily="34" charset="0"/>
              </a:rPr>
              <a:t>Savoir conjuguer le présent des v. être, avoir et aller</a:t>
            </a:r>
          </a:p>
          <a:p>
            <a:pPr marL="171450" indent="-1714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Reconnaître et conjuguer les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v. au </a:t>
            </a: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présent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(2</a:t>
            </a:r>
            <a:r>
              <a:rPr lang="fr-FR" sz="1100" baseline="30000" dirty="0" smtClean="0">
                <a:latin typeface="Sassoon Infant Std" pitchFamily="34" charset="0"/>
                <a:ea typeface="Times New Roman"/>
                <a:cs typeface="Times New Roman"/>
              </a:rPr>
              <a:t>ème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</a:t>
            </a:r>
            <a:r>
              <a:rPr lang="fr-FR" sz="1100" dirty="0" err="1" smtClean="0">
                <a:latin typeface="Sassoon Infant Std" pitchFamily="34" charset="0"/>
                <a:ea typeface="Times New Roman"/>
                <a:cs typeface="Times New Roman"/>
              </a:rPr>
              <a:t>gpe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Reconnaître et conjuguer les v. au présent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(3</a:t>
            </a:r>
            <a:r>
              <a:rPr lang="fr-FR" sz="1100" baseline="30000" dirty="0" smtClean="0">
                <a:latin typeface="Sassoon Infant Std" pitchFamily="34" charset="0"/>
                <a:ea typeface="Times New Roman"/>
                <a:cs typeface="Times New Roman"/>
              </a:rPr>
              <a:t>ème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</a:t>
            </a:r>
            <a:r>
              <a:rPr lang="fr-FR" sz="1100" dirty="0" err="1" smtClean="0">
                <a:latin typeface="Sassoon Infant Std" pitchFamily="34" charset="0"/>
                <a:ea typeface="Times New Roman"/>
                <a:cs typeface="Times New Roman"/>
              </a:rPr>
              <a:t>gpe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: comme partir et prendre)</a:t>
            </a:r>
            <a:endParaRPr lang="fr-FR" sz="1100" dirty="0">
              <a:latin typeface="Sassoon Infant Std" pitchFamily="34" charset="0"/>
              <a:ea typeface="Times New Roman"/>
              <a:cs typeface="Times New Roman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010622" y="198413"/>
            <a:ext cx="1226170" cy="588730"/>
          </a:xfrm>
          <a:prstGeom prst="roundRect">
            <a:avLst>
              <a:gd name="adj" fmla="val 2695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010622" y="198413"/>
            <a:ext cx="122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Fineliner Script" pitchFamily="50" charset="0"/>
              </a:rPr>
              <a:t>Soin, présentation</a:t>
            </a:r>
          </a:p>
          <a:p>
            <a:pPr algn="ctr"/>
            <a:endParaRPr lang="fr-FR" sz="1400" dirty="0">
              <a:latin typeface="Fineliner Script" pitchFamily="50" charset="0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6156672" y="457203"/>
            <a:ext cx="951306" cy="264429"/>
            <a:chOff x="114698913" y="113219876"/>
            <a:chExt cx="2032147" cy="477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0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Ellipse 17"/>
          <p:cNvSpPr/>
          <p:nvPr/>
        </p:nvSpPr>
        <p:spPr>
          <a:xfrm rot="19715485">
            <a:off x="2268240" y="100780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715485">
            <a:off x="2268240" y="957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CE2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6470266" y="990501"/>
            <a:ext cx="725668" cy="85642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6895"/>
              </p:ext>
            </p:extLst>
          </p:nvPr>
        </p:nvGraphicFramePr>
        <p:xfrm>
          <a:off x="6472510" y="1000274"/>
          <a:ext cx="723424" cy="834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515144"/>
              </a:tblGrid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1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859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2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3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4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640765" y="1218660"/>
            <a:ext cx="5613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44963" y="1382606"/>
            <a:ext cx="5918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60365" y="1637636"/>
            <a:ext cx="5261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</a:t>
            </a: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on 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34562" y="1000128"/>
            <a:ext cx="3882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33078" y="2070621"/>
            <a:ext cx="498143" cy="6120679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2690729" y="4915516"/>
            <a:ext cx="612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Fineliner Script" pitchFamily="50" charset="0"/>
              </a:rPr>
              <a:t>Le présent de être, avoir et aller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56072" y="2070621"/>
            <a:ext cx="6552728" cy="6120679"/>
          </a:xfrm>
          <a:prstGeom prst="roundRect">
            <a:avLst>
              <a:gd name="adj" fmla="val 174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Larme 34"/>
          <p:cNvSpPr/>
          <p:nvPr/>
        </p:nvSpPr>
        <p:spPr>
          <a:xfrm>
            <a:off x="842359" y="617101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817733" y="6135007"/>
            <a:ext cx="5799957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dirty="0">
                <a:latin typeface="Fineliner Script" pitchFamily="50" charset="0"/>
              </a:rPr>
              <a:t>Complète les phrases avec le verbe </a:t>
            </a:r>
            <a:r>
              <a:rPr lang="fr-FR" dirty="0" smtClean="0">
                <a:latin typeface="Fineliner Script" pitchFamily="50" charset="0"/>
              </a:rPr>
              <a:t>aller au </a:t>
            </a:r>
            <a:r>
              <a:rPr lang="fr-FR" dirty="0">
                <a:latin typeface="Fineliner Script" pitchFamily="50" charset="0"/>
              </a:rPr>
              <a:t>présent.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133077" y="8335316"/>
            <a:ext cx="498143" cy="216024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16200000">
            <a:off x="-710510" y="9132282"/>
            <a:ext cx="216024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200" dirty="0" smtClean="0">
                <a:latin typeface="Fineliner Script" pitchFamily="50" charset="0"/>
              </a:rPr>
              <a:t>Le présent des verbes du 2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753475" y="8335317"/>
            <a:ext cx="6552728" cy="2160240"/>
          </a:xfrm>
          <a:prstGeom prst="roundRect">
            <a:avLst>
              <a:gd name="adj" fmla="val 43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900087" y="844333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875462" y="8407325"/>
            <a:ext cx="316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dirty="0" smtClean="0">
                <a:latin typeface="Fineliner Script" pitchFamily="50" charset="0"/>
              </a:rPr>
              <a:t>Conjugue ces verbes au présent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13110" y="865259"/>
            <a:ext cx="2088232" cy="571291"/>
          </a:xfrm>
          <a:prstGeom prst="roundRect">
            <a:avLst>
              <a:gd name="adj" fmla="val 956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99214" y="888296"/>
            <a:ext cx="2120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Handlee" panose="02000000000000000000" pitchFamily="2" charset="0"/>
              </a:rPr>
              <a:t>Appréciation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49" name="Larme 48"/>
          <p:cNvSpPr/>
          <p:nvPr/>
        </p:nvSpPr>
        <p:spPr>
          <a:xfrm>
            <a:off x="900088" y="217863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75463" y="2142629"/>
            <a:ext cx="559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dirty="0" smtClean="0">
                <a:latin typeface="Fineliner Script" pitchFamily="50" charset="0"/>
              </a:rPr>
              <a:t>Complète les phrases avec le verbe avoir au présent.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227275" y="2471018"/>
            <a:ext cx="4932548" cy="16158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Elles n’(avoir</a:t>
            </a:r>
            <a:r>
              <a:rPr lang="fr-FR" sz="1100" dirty="0" smtClean="0">
                <a:latin typeface="Short Stack" panose="02010500040000000007" pitchFamily="2" charset="0"/>
              </a:rPr>
              <a:t>) ____________________ pas </a:t>
            </a:r>
            <a:r>
              <a:rPr lang="fr-FR" sz="1100" dirty="0">
                <a:latin typeface="Short Stack" panose="02010500040000000007" pitchFamily="2" charset="0"/>
              </a:rPr>
              <a:t>chaud.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(avoir)	 ____________________ une belle moto.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(avoir)	 ____________________ beaucoup de chance.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Je/J’ (avoir)	 ____________________ 8 ans aujourd’hui.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Nous (avoir)	 ____________________ de bons amis.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 m’(avoir)	 ____________________ laissé sa clé.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4124" y="4446885"/>
            <a:ext cx="4932549" cy="16158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Je/J’ (être)	 ____________________ content.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Ils (être)	 ____________________ imprudents.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 n’(être)	 ____________________ pas venue hier.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(être)	 ____________________ toujours en retard !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Nous (être)	 ____________________ arrivés </a:t>
            </a:r>
            <a:r>
              <a:rPr lang="fr-FR" sz="1100" dirty="0" smtClean="0">
                <a:latin typeface="Short Stack" panose="02010500040000000007" pitchFamily="2" charset="0"/>
              </a:rPr>
              <a:t>à temps.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(être)	 ____________________ un très gentil garçon</a:t>
            </a:r>
            <a:r>
              <a:rPr lang="fr-FR" sz="1100" dirty="0"/>
              <a:t>.</a:t>
            </a:r>
          </a:p>
        </p:txBody>
      </p:sp>
      <p:sp>
        <p:nvSpPr>
          <p:cNvPr id="55" name="Larme 54"/>
          <p:cNvSpPr/>
          <p:nvPr/>
        </p:nvSpPr>
        <p:spPr>
          <a:xfrm>
            <a:off x="900087" y="416204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875462" y="4126042"/>
            <a:ext cx="5594803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dirty="0">
                <a:latin typeface="Fineliner Script" pitchFamily="50" charset="0"/>
              </a:rPr>
              <a:t>Complète les phrases avec le verbe </a:t>
            </a:r>
            <a:r>
              <a:rPr lang="fr-FR" dirty="0" smtClean="0">
                <a:latin typeface="Fineliner Script" pitchFamily="50" charset="0"/>
              </a:rPr>
              <a:t>être au </a:t>
            </a:r>
            <a:r>
              <a:rPr lang="fr-FR" dirty="0">
                <a:latin typeface="Fineliner Script" pitchFamily="50" charset="0"/>
              </a:rPr>
              <a:t>présent.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24125" y="6463109"/>
            <a:ext cx="5317265" cy="16158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y (aller) ____________________ en vélo.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(aller)	 ____________________ me le dire.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 (aller)	 ____________________ au théâtre ce soir.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Elles (aller)	 ____________________ se promener dans les bois.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Où (aller)	 ____________________ – nous ?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 (aller)	 ____________________ prendre un bon bain !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75020"/>
              </p:ext>
            </p:extLst>
          </p:nvPr>
        </p:nvGraphicFramePr>
        <p:xfrm>
          <a:off x="5707137" y="1128797"/>
          <a:ext cx="467021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67021"/>
              </a:tblGrid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7" name="Imag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58" y="9343429"/>
            <a:ext cx="280067" cy="111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900089" y="8155875"/>
            <a:ext cx="6264696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Julien se (tordre) _____________________ le cou pour regarder son copain.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Mes chiens (s’enfuir</a:t>
            </a:r>
            <a:r>
              <a:rPr lang="fr-FR" sz="1100" dirty="0">
                <a:latin typeface="Short Stack" panose="02010500040000000007" pitchFamily="2" charset="0"/>
              </a:rPr>
              <a:t>) _____________________ tout </a:t>
            </a:r>
            <a:r>
              <a:rPr lang="fr-FR" sz="1100" dirty="0" smtClean="0">
                <a:latin typeface="Short Stack" panose="02010500040000000007" pitchFamily="2" charset="0"/>
              </a:rPr>
              <a:t>le temps.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Je ne (ressentir) </a:t>
            </a:r>
            <a:r>
              <a:rPr lang="fr-FR" sz="1100" dirty="0">
                <a:latin typeface="Short Stack" panose="02010500040000000007" pitchFamily="2" charset="0"/>
              </a:rPr>
              <a:t>_____________________ </a:t>
            </a:r>
            <a:r>
              <a:rPr lang="fr-FR" sz="1100" dirty="0" smtClean="0">
                <a:latin typeface="Short Stack" panose="02010500040000000007" pitchFamily="2" charset="0"/>
              </a:rPr>
              <a:t>rien pour toi.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Les garçons (répondre) </a:t>
            </a:r>
            <a:r>
              <a:rPr lang="fr-FR" sz="1100" dirty="0">
                <a:latin typeface="Short Stack" panose="02010500040000000007" pitchFamily="2" charset="0"/>
              </a:rPr>
              <a:t>_____________________ </a:t>
            </a:r>
            <a:r>
              <a:rPr lang="fr-FR" sz="1100" dirty="0" smtClean="0">
                <a:latin typeface="Short Stack" panose="02010500040000000007" pitchFamily="2" charset="0"/>
              </a:rPr>
              <a:t>aux questions.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Ma fille ne (mentir</a:t>
            </a:r>
            <a:r>
              <a:rPr lang="fr-FR" sz="1100" dirty="0">
                <a:latin typeface="Short Stack" panose="02010500040000000007" pitchFamily="2" charset="0"/>
              </a:rPr>
              <a:t>) _____________________ jamais</a:t>
            </a:r>
            <a:r>
              <a:rPr lang="fr-FR" sz="110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Nous (courir</a:t>
            </a:r>
            <a:r>
              <a:rPr lang="fr-FR" sz="1100" dirty="0">
                <a:latin typeface="Short Stack" panose="02010500040000000007" pitchFamily="2" charset="0"/>
              </a:rPr>
              <a:t>) _____________________ longtemps </a:t>
            </a:r>
            <a:r>
              <a:rPr lang="fr-FR" sz="1100" dirty="0" smtClean="0">
                <a:latin typeface="Short Stack" panose="02010500040000000007" pitchFamily="2" charset="0"/>
              </a:rPr>
              <a:t>pour le cross.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Tu (servir) ______________ une délicieuse mousse en </a:t>
            </a:r>
            <a:r>
              <a:rPr lang="fr-FR" sz="1100" spc="-150" dirty="0" smtClean="0">
                <a:latin typeface="Short Stack" panose="02010500040000000007" pitchFamily="2" charset="0"/>
              </a:rPr>
              <a:t>chocolat</a:t>
            </a:r>
            <a:r>
              <a:rPr lang="fr-FR" sz="1100" dirty="0" smtClean="0">
                <a:latin typeface="Short Stack" panose="02010500040000000007" pitchFamily="2" charset="0"/>
              </a:rPr>
              <a:t> pour le dessert.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Mon frère (perdre) </a:t>
            </a:r>
            <a:r>
              <a:rPr lang="fr-FR" sz="1100" dirty="0">
                <a:latin typeface="Short Stack" panose="02010500040000000007" pitchFamily="2" charset="0"/>
              </a:rPr>
              <a:t>_____________________ </a:t>
            </a:r>
            <a:r>
              <a:rPr lang="fr-FR" sz="1100" dirty="0" smtClean="0">
                <a:latin typeface="Short Stack" panose="02010500040000000007" pitchFamily="2" charset="0"/>
              </a:rPr>
              <a:t>souvent aux cartes.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33078" y="2934718"/>
            <a:ext cx="498143" cy="748883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3374806" y="6463689"/>
            <a:ext cx="7488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Fineliner Script" pitchFamily="50" charset="0"/>
              </a:rPr>
              <a:t>Les verbes du 3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 comme partir et prendre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56072" y="2934718"/>
            <a:ext cx="6552728" cy="7488831"/>
          </a:xfrm>
          <a:prstGeom prst="roundRect">
            <a:avLst>
              <a:gd name="adj" fmla="val 174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arme 6"/>
          <p:cNvSpPr/>
          <p:nvPr/>
        </p:nvSpPr>
        <p:spPr>
          <a:xfrm>
            <a:off x="842359" y="534698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17733" y="5310981"/>
            <a:ext cx="1594523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7   </a:t>
            </a:r>
            <a:r>
              <a:rPr lang="fr-FR" dirty="0" smtClean="0">
                <a:latin typeface="Fineliner Script" pitchFamily="50" charset="0"/>
              </a:rPr>
              <a:t>Relie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3077" y="101819"/>
            <a:ext cx="498143" cy="268888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974830" y="1163105"/>
            <a:ext cx="268888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200" dirty="0" smtClean="0">
                <a:latin typeface="Fineliner Script" pitchFamily="50" charset="0"/>
              </a:rPr>
              <a:t>Le présent des verbes du 2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53475" y="101819"/>
            <a:ext cx="6552728" cy="2688881"/>
          </a:xfrm>
          <a:prstGeom prst="roundRect">
            <a:avLst>
              <a:gd name="adj" fmla="val 43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arme 11"/>
          <p:cNvSpPr/>
          <p:nvPr/>
        </p:nvSpPr>
        <p:spPr>
          <a:xfrm>
            <a:off x="900087" y="20983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875462" y="173828"/>
            <a:ext cx="6289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dirty="0" smtClean="0">
                <a:latin typeface="Fineliner Script" pitchFamily="50" charset="0"/>
              </a:rPr>
              <a:t>Entoure les verbes du 2</a:t>
            </a:r>
            <a:r>
              <a:rPr lang="fr-FR" baseline="30000" dirty="0" smtClean="0">
                <a:latin typeface="Fineliner Script" pitchFamily="50" charset="0"/>
              </a:rPr>
              <a:t>ème</a:t>
            </a:r>
            <a:r>
              <a:rPr lang="fr-FR" dirty="0" smtClean="0">
                <a:latin typeface="Fineliner Script" pitchFamily="50" charset="0"/>
              </a:rPr>
              <a:t> groupe (6) et indique leur infinitif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4" name="Larme 13"/>
          <p:cNvSpPr/>
          <p:nvPr/>
        </p:nvSpPr>
        <p:spPr>
          <a:xfrm>
            <a:off x="900088" y="304273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75463" y="3006726"/>
            <a:ext cx="3481009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dirty="0" smtClean="0">
                <a:latin typeface="Fineliner Script" pitchFamily="50" charset="0"/>
              </a:rPr>
              <a:t>Conjugue ces verbes au présent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5463" y="6131270"/>
            <a:ext cx="1968841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sœur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Les filles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cousine et moi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copine et toi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2359" y="533868"/>
            <a:ext cx="6394433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Pour le soir de Noël, nous réunissons toute la famille. Mon frère garnit le </a:t>
            </a:r>
          </a:p>
          <a:p>
            <a:pPr>
              <a:lnSpc>
                <a:spcPct val="150000"/>
              </a:lnSpc>
            </a:pPr>
            <a:r>
              <a:rPr lang="fr-FR" sz="1100" b="1" dirty="0" smtClean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sapin. Mes cousins arrivent, ils franchissent le seuil de la maison. « Les</a:t>
            </a:r>
          </a:p>
          <a:p>
            <a:pPr>
              <a:lnSpc>
                <a:spcPct val="150000"/>
              </a:lnSpc>
            </a:pPr>
            <a:r>
              <a:rPr lang="fr-FR" sz="1100" b="1" dirty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enfants, dit maman, vous ne salissez pas la maison ! » Mais ils désobéissent</a:t>
            </a:r>
          </a:p>
          <a:p>
            <a:pPr>
              <a:lnSpc>
                <a:spcPct val="150000"/>
              </a:lnSpc>
            </a:pPr>
            <a:r>
              <a:rPr lang="fr-FR" sz="1100" b="1" dirty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et courent partout. Papa durcit le ton pour se faire obéir.</a:t>
            </a:r>
          </a:p>
          <a:p>
            <a:pPr>
              <a:lnSpc>
                <a:spcPct val="150000"/>
              </a:lnSpc>
            </a:pPr>
            <a:r>
              <a:rPr lang="fr-FR" sz="1100" b="1" dirty="0" smtClean="0">
                <a:latin typeface="Short Stack" panose="02010500040000000007" pitchFamily="2" charset="0"/>
              </a:rPr>
              <a:t>____________________________________________________</a:t>
            </a:r>
            <a:endParaRPr lang="fr-FR" sz="1100" b="1" dirty="0">
              <a:latin typeface="Short Stack" panose="02010500040000000007" pitchFamily="2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83576"/>
              </p:ext>
            </p:extLst>
          </p:nvPr>
        </p:nvGraphicFramePr>
        <p:xfrm>
          <a:off x="916176" y="3456775"/>
          <a:ext cx="6207894" cy="163818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32049"/>
                <a:gridCol w="1008112"/>
                <a:gridCol w="504056"/>
                <a:gridCol w="1080120"/>
                <a:gridCol w="504056"/>
                <a:gridCol w="1152128"/>
                <a:gridCol w="504056"/>
                <a:gridCol w="1023317"/>
              </a:tblGrid>
              <a:tr h="288032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dormir</a:t>
                      </a:r>
                      <a:r>
                        <a:rPr lang="fr-FR" sz="1100" baseline="0" dirty="0" smtClean="0">
                          <a:latin typeface="Short Stack" panose="02010500040000000007" pitchFamily="2" charset="0"/>
                        </a:rPr>
                        <a:t> 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entendre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J’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677920" y="5599013"/>
            <a:ext cx="2486863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entendent des bruits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courez vite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partons à la piscine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vendent du muguet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perd ses moyens</a:t>
            </a:r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comprenez l’anglais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sort ses affaires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rendons un service</a:t>
            </a:r>
          </a:p>
        </p:txBody>
      </p:sp>
      <p:sp>
        <p:nvSpPr>
          <p:cNvPr id="24" name="Larme 23"/>
          <p:cNvSpPr/>
          <p:nvPr/>
        </p:nvSpPr>
        <p:spPr>
          <a:xfrm>
            <a:off x="866984" y="782777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42359" y="7791769"/>
            <a:ext cx="466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8   </a:t>
            </a:r>
            <a:r>
              <a:rPr lang="fr-FR" dirty="0" smtClean="0">
                <a:latin typeface="Fineliner Script" pitchFamily="50" charset="0"/>
              </a:rPr>
              <a:t>Ecris les verbes entre parenthèses au présent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58" y="9343429"/>
            <a:ext cx="280067" cy="111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6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50562" y="8767364"/>
            <a:ext cx="6049213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(choisir</a:t>
            </a:r>
            <a:r>
              <a:rPr lang="fr-FR" sz="1100" dirty="0">
                <a:latin typeface="Short Stack" panose="02010500040000000007" pitchFamily="2" charset="0"/>
              </a:rPr>
              <a:t>) / </a:t>
            </a:r>
            <a:r>
              <a:rPr lang="fr-FR" sz="1100" dirty="0" smtClean="0">
                <a:latin typeface="Short Stack" panose="02010500040000000007" pitchFamily="2" charset="0"/>
              </a:rPr>
              <a:t>nous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choisissons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grandir) / </a:t>
            </a:r>
            <a:r>
              <a:rPr lang="fr-FR" sz="1100" dirty="0" smtClean="0">
                <a:latin typeface="Short Stack" panose="02010500040000000007" pitchFamily="2" charset="0"/>
              </a:rPr>
              <a:t>tu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grandis</a:t>
            </a:r>
            <a:endParaRPr lang="fr-FR" sz="1100" b="1" dirty="0">
              <a:solidFill>
                <a:srgbClr val="FF0000"/>
              </a:solidFill>
              <a:latin typeface="SimpleRonde" panose="020005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(franchir) / il	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franchit	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démolir) / </a:t>
            </a:r>
            <a:r>
              <a:rPr lang="fr-FR" sz="1100" dirty="0" smtClean="0">
                <a:latin typeface="Short Stack" panose="02010500040000000007" pitchFamily="2" charset="0"/>
              </a:rPr>
              <a:t>vous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démolissez</a:t>
            </a:r>
            <a:endParaRPr lang="fr-FR" sz="1100" b="1" dirty="0">
              <a:solidFill>
                <a:srgbClr val="FF0000"/>
              </a:solidFill>
              <a:latin typeface="SimpleRonde" panose="020005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(gravir) / je	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gravis</a:t>
            </a:r>
            <a:r>
              <a:rPr lang="fr-FR" sz="12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	</a:t>
            </a:r>
            <a:r>
              <a:rPr lang="fr-FR" sz="1100" dirty="0">
                <a:latin typeface="Short Stack" panose="02010500040000000007" pitchFamily="2" charset="0"/>
              </a:rPr>
              <a:t>	(réunir) / ils	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réunissent</a:t>
            </a:r>
            <a:endParaRPr lang="fr-FR" sz="1100" b="1" dirty="0">
              <a:solidFill>
                <a:srgbClr val="FF0000"/>
              </a:solidFill>
              <a:latin typeface="SimpleRonde" panose="020005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(applaudir) / </a:t>
            </a:r>
            <a:r>
              <a:rPr lang="fr-FR" sz="1100" dirty="0" smtClean="0">
                <a:latin typeface="Short Stack" panose="02010500040000000007" pitchFamily="2" charset="0"/>
              </a:rPr>
              <a:t>tu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applaudis	</a:t>
            </a:r>
            <a:r>
              <a:rPr lang="fr-FR" sz="1100" dirty="0">
                <a:latin typeface="Short Stack" panose="02010500040000000007" pitchFamily="2" charset="0"/>
              </a:rPr>
              <a:t>	(finir) / elle	</a:t>
            </a:r>
            <a:r>
              <a:rPr lang="fr-FR" sz="11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finit</a:t>
            </a:r>
            <a:endParaRPr lang="fr-FR" sz="1100" b="1" dirty="0">
              <a:solidFill>
                <a:srgbClr val="FF0000"/>
              </a:solidFill>
              <a:latin typeface="SimpleRonde" panose="020005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(réunir) / </a:t>
            </a:r>
            <a:r>
              <a:rPr lang="fr-FR" sz="1100" dirty="0" smtClean="0">
                <a:latin typeface="Short Stack" panose="02010500040000000007" pitchFamily="2" charset="0"/>
              </a:rPr>
              <a:t>vous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réunissez</a:t>
            </a:r>
            <a:r>
              <a:rPr lang="fr-FR" sz="12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	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(</a:t>
            </a:r>
            <a:r>
              <a:rPr lang="fr-FR" sz="1100" dirty="0">
                <a:latin typeface="Short Stack" panose="02010500040000000007" pitchFamily="2" charset="0"/>
              </a:rPr>
              <a:t>saisir) / </a:t>
            </a:r>
            <a:r>
              <a:rPr lang="fr-FR" sz="1100" dirty="0" smtClean="0">
                <a:latin typeface="Short Stack" panose="02010500040000000007" pitchFamily="2" charset="0"/>
              </a:rPr>
              <a:t>nous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saisissons</a:t>
            </a:r>
            <a:endParaRPr lang="fr-FR" sz="1100" b="1" dirty="0">
              <a:solidFill>
                <a:srgbClr val="FF0000"/>
              </a:solidFill>
              <a:latin typeface="SimpleRonde" panose="020005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(brandir) / </a:t>
            </a:r>
            <a:r>
              <a:rPr lang="fr-FR" sz="1100" smtClean="0">
                <a:latin typeface="Short Stack" panose="02010500040000000007" pitchFamily="2" charset="0"/>
              </a:rPr>
              <a:t>elles </a:t>
            </a:r>
            <a:r>
              <a:rPr lang="fr-FR" sz="1200" smtClean="0">
                <a:solidFill>
                  <a:srgbClr val="FF0000"/>
                </a:solidFill>
                <a:latin typeface="SimpleRonde" panose="02000503000000000000" pitchFamily="2" charset="0"/>
              </a:rPr>
              <a:t>brandissent</a:t>
            </a:r>
            <a:r>
              <a:rPr lang="fr-FR" sz="1200" smtClean="0">
                <a:solidFill>
                  <a:srgbClr val="FF0000"/>
                </a:solidFill>
                <a:latin typeface="SimpleRonde" panose="02000503000000000000" pitchFamily="2" charset="0"/>
              </a:rPr>
              <a:t>	</a:t>
            </a:r>
            <a:r>
              <a:rPr lang="fr-FR" sz="1100" smtClean="0">
                <a:latin typeface="Short Stack" panose="02010500040000000007" pitchFamily="2" charset="0"/>
              </a:rPr>
              <a:t>(</a:t>
            </a:r>
            <a:r>
              <a:rPr lang="fr-FR" sz="1100" dirty="0" smtClean="0">
                <a:latin typeface="Short Stack" panose="02010500040000000007" pitchFamily="2" charset="0"/>
              </a:rPr>
              <a:t>réagir) </a:t>
            </a:r>
            <a:r>
              <a:rPr lang="fr-FR" sz="1100" dirty="0">
                <a:latin typeface="Short Stack" panose="02010500040000000007" pitchFamily="2" charset="0"/>
              </a:rPr>
              <a:t>/ </a:t>
            </a:r>
            <a:r>
              <a:rPr lang="fr-FR" sz="1100" dirty="0" smtClean="0">
                <a:latin typeface="Short Stack" panose="02010500040000000007" pitchFamily="2" charset="0"/>
              </a:rPr>
              <a:t>je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réagis</a:t>
            </a:r>
            <a:endParaRPr lang="fr-FR" sz="1100" b="1" dirty="0">
              <a:latin typeface="SimpleRonde" panose="02000503000000000000" pitchFamily="2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40248" y="126405"/>
            <a:ext cx="4968552" cy="1800200"/>
          </a:xfrm>
          <a:prstGeom prst="roundRect">
            <a:avLst>
              <a:gd name="adj" fmla="val 712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624212" y="100780"/>
            <a:ext cx="331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Français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32336" y="603355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Short Stack" panose="02010500040000000007" pitchFamily="2" charset="0"/>
                <a:ea typeface="Clensey" panose="02000603000000000000" pitchFamily="2" charset="0"/>
              </a:rPr>
              <a:t>Conjugaison n°3 : C6, C7, C8</a:t>
            </a:r>
            <a:endParaRPr lang="fr-FR" sz="12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8000" y="133152"/>
            <a:ext cx="2088232" cy="653991"/>
          </a:xfrm>
          <a:prstGeom prst="roundRect">
            <a:avLst>
              <a:gd name="adj" fmla="val 956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2322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Prénom</a:t>
            </a:r>
            <a:r>
              <a:rPr lang="fr-FR" sz="1400" dirty="0" smtClean="0">
                <a:latin typeface="Handlee" panose="02000000000000000000" pitchFamily="2" charset="0"/>
              </a:rPr>
              <a:t>  : </a:t>
            </a:r>
            <a:r>
              <a:rPr lang="fr-FR" sz="1100" dirty="0" smtClean="0">
                <a:latin typeface="+mj-lt"/>
              </a:rPr>
              <a:t>___________________</a:t>
            </a:r>
            <a:endParaRPr lang="fr-FR" sz="1400" dirty="0" smtClean="0">
              <a:latin typeface="+mj-lt"/>
            </a:endParaRPr>
          </a:p>
          <a:p>
            <a:r>
              <a:rPr lang="fr-FR" sz="1100" dirty="0" smtClean="0">
                <a:latin typeface="Handlee" panose="02000000000000000000" pitchFamily="2" charset="0"/>
              </a:rPr>
              <a:t>Date</a:t>
            </a:r>
            <a:r>
              <a:rPr lang="fr-FR" sz="1400" dirty="0" smtClean="0">
                <a:latin typeface="Handlee" panose="02000000000000000000" pitchFamily="2" charset="0"/>
              </a:rPr>
              <a:t> :  </a:t>
            </a:r>
            <a:r>
              <a:rPr lang="fr-FR" sz="1400" dirty="0" smtClean="0"/>
              <a:t>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3110" y="1493456"/>
            <a:ext cx="2088232" cy="433149"/>
          </a:xfrm>
          <a:prstGeom prst="roundRect">
            <a:avLst>
              <a:gd name="adj" fmla="val 1404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5076" y="1494557"/>
            <a:ext cx="92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Handlee" panose="02000000000000000000" pitchFamily="2" charset="0"/>
              </a:rPr>
              <a:t>Signature des parents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40248" y="846485"/>
            <a:ext cx="331236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ineliner Script" pitchFamily="50" charset="0"/>
                <a:ea typeface="Clensey" panose="02000603000000000000" pitchFamily="2" charset="0"/>
              </a:rPr>
              <a:t>Compétences évaluées</a:t>
            </a:r>
          </a:p>
          <a:p>
            <a:pPr marL="171450" indent="-1714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Sassoon Infant Std" pitchFamily="34" charset="0"/>
              </a:rPr>
              <a:t>Savoir conjuguer le présent des v. être, avoir et aller</a:t>
            </a:r>
          </a:p>
          <a:p>
            <a:pPr marL="171450" indent="-1714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Reconnaître et conjuguer les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v. au </a:t>
            </a: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présent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(2</a:t>
            </a:r>
            <a:r>
              <a:rPr lang="fr-FR" sz="1100" baseline="30000" dirty="0" smtClean="0">
                <a:latin typeface="Sassoon Infant Std" pitchFamily="34" charset="0"/>
                <a:ea typeface="Times New Roman"/>
                <a:cs typeface="Times New Roman"/>
              </a:rPr>
              <a:t>ème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</a:t>
            </a:r>
            <a:r>
              <a:rPr lang="fr-FR" sz="1100" dirty="0" err="1" smtClean="0">
                <a:latin typeface="Sassoon Infant Std" pitchFamily="34" charset="0"/>
                <a:ea typeface="Times New Roman"/>
                <a:cs typeface="Times New Roman"/>
              </a:rPr>
              <a:t>gpe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latin typeface="Sassoon Infant Std" pitchFamily="34" charset="0"/>
                <a:ea typeface="Times New Roman"/>
                <a:cs typeface="Times New Roman"/>
              </a:rPr>
              <a:t>Reconnaître et conjuguer les v. au présent 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(3</a:t>
            </a:r>
            <a:r>
              <a:rPr lang="fr-FR" sz="1100" baseline="30000" dirty="0" smtClean="0">
                <a:latin typeface="Sassoon Infant Std" pitchFamily="34" charset="0"/>
                <a:ea typeface="Times New Roman"/>
                <a:cs typeface="Times New Roman"/>
              </a:rPr>
              <a:t>ème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</a:t>
            </a:r>
            <a:r>
              <a:rPr lang="fr-FR" sz="1100" dirty="0" err="1" smtClean="0">
                <a:latin typeface="Sassoon Infant Std" pitchFamily="34" charset="0"/>
                <a:ea typeface="Times New Roman"/>
                <a:cs typeface="Times New Roman"/>
              </a:rPr>
              <a:t>gpe</a:t>
            </a:r>
            <a:r>
              <a:rPr lang="fr-FR" sz="1100" dirty="0" smtClean="0">
                <a:latin typeface="Sassoon Infant Std" pitchFamily="34" charset="0"/>
                <a:ea typeface="Times New Roman"/>
                <a:cs typeface="Times New Roman"/>
              </a:rPr>
              <a:t> : comme partir et prendre)</a:t>
            </a:r>
            <a:endParaRPr lang="fr-FR" sz="1100" dirty="0">
              <a:latin typeface="Sassoon Infant Std" pitchFamily="34" charset="0"/>
              <a:ea typeface="Times New Roman"/>
              <a:cs typeface="Times New Roman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010622" y="198413"/>
            <a:ext cx="1226170" cy="588730"/>
          </a:xfrm>
          <a:prstGeom prst="roundRect">
            <a:avLst>
              <a:gd name="adj" fmla="val 2695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010622" y="198413"/>
            <a:ext cx="122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Fineliner Script" pitchFamily="50" charset="0"/>
              </a:rPr>
              <a:t>Soin, présentation</a:t>
            </a:r>
          </a:p>
          <a:p>
            <a:pPr algn="ctr"/>
            <a:endParaRPr lang="fr-FR" sz="1400" dirty="0">
              <a:latin typeface="Fineliner Script" pitchFamily="50" charset="0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6156672" y="457203"/>
            <a:ext cx="951306" cy="264429"/>
            <a:chOff x="114698913" y="113219876"/>
            <a:chExt cx="2032147" cy="477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0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Ellipse 17"/>
          <p:cNvSpPr/>
          <p:nvPr/>
        </p:nvSpPr>
        <p:spPr>
          <a:xfrm rot="19715485">
            <a:off x="2268240" y="100780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715485">
            <a:off x="2268240" y="957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CE2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6470266" y="990501"/>
            <a:ext cx="725668" cy="85642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02564"/>
              </p:ext>
            </p:extLst>
          </p:nvPr>
        </p:nvGraphicFramePr>
        <p:xfrm>
          <a:off x="6472510" y="1000274"/>
          <a:ext cx="723424" cy="834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515144"/>
              </a:tblGrid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1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859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2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3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4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640765" y="1218660"/>
            <a:ext cx="5613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44963" y="1382606"/>
            <a:ext cx="5918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60365" y="1637636"/>
            <a:ext cx="5261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</a:t>
            </a: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on 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34562" y="1000128"/>
            <a:ext cx="3882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33078" y="2070621"/>
            <a:ext cx="498143" cy="6120679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2690729" y="4915516"/>
            <a:ext cx="612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Fineliner Script" pitchFamily="50" charset="0"/>
              </a:rPr>
              <a:t>Le présent de être, avoir et aller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42359" y="617101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817733" y="6135007"/>
            <a:ext cx="5799957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dirty="0">
                <a:latin typeface="Fineliner Script" pitchFamily="50" charset="0"/>
              </a:rPr>
              <a:t>Complète les phrases avec le verbe </a:t>
            </a:r>
            <a:r>
              <a:rPr lang="fr-FR" dirty="0" smtClean="0">
                <a:latin typeface="Fineliner Script" pitchFamily="50" charset="0"/>
              </a:rPr>
              <a:t>aller au </a:t>
            </a:r>
            <a:r>
              <a:rPr lang="fr-FR" dirty="0">
                <a:latin typeface="Fineliner Script" pitchFamily="50" charset="0"/>
              </a:rPr>
              <a:t>présent.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133077" y="8335316"/>
            <a:ext cx="498143" cy="216024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16200000">
            <a:off x="-710510" y="9132282"/>
            <a:ext cx="216024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200" dirty="0" smtClean="0">
                <a:latin typeface="Fineliner Script" pitchFamily="50" charset="0"/>
              </a:rPr>
              <a:t>Le présent des verbes du 2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753475" y="8335317"/>
            <a:ext cx="6552728" cy="2160240"/>
          </a:xfrm>
          <a:prstGeom prst="roundRect">
            <a:avLst>
              <a:gd name="adj" fmla="val 43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900087" y="844333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875462" y="8407325"/>
            <a:ext cx="316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dirty="0" smtClean="0">
                <a:latin typeface="Fineliner Script" pitchFamily="50" charset="0"/>
              </a:rPr>
              <a:t>Conjugue ces verbes au présent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13110" y="865259"/>
            <a:ext cx="2088232" cy="571291"/>
          </a:xfrm>
          <a:prstGeom prst="roundRect">
            <a:avLst>
              <a:gd name="adj" fmla="val 956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99214" y="888296"/>
            <a:ext cx="2120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Handlee" panose="02000000000000000000" pitchFamily="2" charset="0"/>
              </a:rPr>
              <a:t>Appréciation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49" name="Larme 48"/>
          <p:cNvSpPr/>
          <p:nvPr/>
        </p:nvSpPr>
        <p:spPr>
          <a:xfrm>
            <a:off x="900088" y="217863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75463" y="2142629"/>
            <a:ext cx="559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dirty="0" smtClean="0">
                <a:latin typeface="Fineliner Script" pitchFamily="50" charset="0"/>
              </a:rPr>
              <a:t>Complète les phrases avec le verbe avoir au présent.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227275" y="2471018"/>
            <a:ext cx="4932548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Elles n’(avoir</a:t>
            </a:r>
            <a:r>
              <a:rPr lang="fr-FR" sz="1100" dirty="0" smtClean="0">
                <a:latin typeface="Short Stack" panose="02010500040000000007" pitchFamily="2" charset="0"/>
              </a:rPr>
              <a:t>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ont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pas </a:t>
            </a:r>
            <a:r>
              <a:rPr lang="fr-FR" sz="1100" dirty="0">
                <a:latin typeface="Short Stack" panose="02010500040000000007" pitchFamily="2" charset="0"/>
              </a:rPr>
              <a:t>chaud.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(avoir)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avez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une </a:t>
            </a:r>
            <a:r>
              <a:rPr lang="fr-FR" sz="1100" dirty="0">
                <a:latin typeface="Short Stack" panose="02010500040000000007" pitchFamily="2" charset="0"/>
              </a:rPr>
              <a:t>belle moto.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(avoir)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beaucoup </a:t>
            </a:r>
            <a:r>
              <a:rPr lang="fr-FR" sz="1100" dirty="0">
                <a:latin typeface="Short Stack" panose="02010500040000000007" pitchFamily="2" charset="0"/>
              </a:rPr>
              <a:t>de chance.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Je/J’ (avoir)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ai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8 </a:t>
            </a:r>
            <a:r>
              <a:rPr lang="fr-FR" sz="1100" dirty="0">
                <a:latin typeface="Short Stack" panose="02010500040000000007" pitchFamily="2" charset="0"/>
              </a:rPr>
              <a:t>ans aujourd’hui.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Nous (avoir)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avons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de </a:t>
            </a:r>
            <a:r>
              <a:rPr lang="fr-FR" sz="1100" dirty="0">
                <a:latin typeface="Short Stack" panose="02010500040000000007" pitchFamily="2" charset="0"/>
              </a:rPr>
              <a:t>bons amis.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 m’(avoir)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laissé </a:t>
            </a:r>
            <a:r>
              <a:rPr lang="fr-FR" sz="1100" dirty="0">
                <a:latin typeface="Short Stack" panose="02010500040000000007" pitchFamily="2" charset="0"/>
              </a:rPr>
              <a:t>sa clé.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4124" y="4446885"/>
            <a:ext cx="4932549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Je/J’ 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suis</a:t>
            </a:r>
            <a:r>
              <a:rPr lang="fr-FR" sz="11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content</a:t>
            </a:r>
            <a:r>
              <a:rPr lang="fr-FR" sz="110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Ils 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sont 	</a:t>
            </a:r>
            <a:r>
              <a:rPr lang="fr-FR" sz="1100" dirty="0" smtClean="0">
                <a:latin typeface="Short Stack" panose="02010500040000000007" pitchFamily="2" charset="0"/>
              </a:rPr>
              <a:t>imprudents</a:t>
            </a:r>
            <a:r>
              <a:rPr lang="fr-FR" sz="110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 n’(être)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est 	</a:t>
            </a:r>
            <a:r>
              <a:rPr lang="fr-FR" sz="1100" dirty="0" smtClean="0">
                <a:latin typeface="Short Stack" panose="02010500040000000007" pitchFamily="2" charset="0"/>
              </a:rPr>
              <a:t>pas </a:t>
            </a:r>
            <a:r>
              <a:rPr lang="fr-FR" sz="1100" dirty="0">
                <a:latin typeface="Short Stack" panose="02010500040000000007" pitchFamily="2" charset="0"/>
              </a:rPr>
              <a:t>venue hier.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êtes 	</a:t>
            </a:r>
            <a:r>
              <a:rPr lang="fr-FR" sz="1100" dirty="0" smtClean="0">
                <a:latin typeface="Short Stack" panose="02010500040000000007" pitchFamily="2" charset="0"/>
              </a:rPr>
              <a:t>toujours </a:t>
            </a:r>
            <a:r>
              <a:rPr lang="fr-FR" sz="1100" dirty="0">
                <a:latin typeface="Short Stack" panose="02010500040000000007" pitchFamily="2" charset="0"/>
              </a:rPr>
              <a:t>en retard !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Nous 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sommes 	</a:t>
            </a:r>
            <a:r>
              <a:rPr lang="fr-FR" sz="1100" dirty="0" smtClean="0">
                <a:latin typeface="Short Stack" panose="02010500040000000007" pitchFamily="2" charset="0"/>
              </a:rPr>
              <a:t>arrivés à temps.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(être)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es</a:t>
            </a:r>
            <a:r>
              <a:rPr lang="fr-FR" sz="11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un </a:t>
            </a:r>
            <a:r>
              <a:rPr lang="fr-FR" sz="1100" dirty="0">
                <a:latin typeface="Short Stack" panose="02010500040000000007" pitchFamily="2" charset="0"/>
              </a:rPr>
              <a:t>très gentil garçon</a:t>
            </a:r>
            <a:r>
              <a:rPr lang="fr-FR" sz="1100" dirty="0"/>
              <a:t>.</a:t>
            </a:r>
          </a:p>
        </p:txBody>
      </p:sp>
      <p:sp>
        <p:nvSpPr>
          <p:cNvPr id="55" name="Larme 54"/>
          <p:cNvSpPr/>
          <p:nvPr/>
        </p:nvSpPr>
        <p:spPr>
          <a:xfrm>
            <a:off x="900087" y="416204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875462" y="4126042"/>
            <a:ext cx="5594803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dirty="0">
                <a:latin typeface="Fineliner Script" pitchFamily="50" charset="0"/>
              </a:rPr>
              <a:t>Complète les phrases avec le verbe </a:t>
            </a:r>
            <a:r>
              <a:rPr lang="fr-FR" dirty="0" smtClean="0">
                <a:latin typeface="Fineliner Script" pitchFamily="50" charset="0"/>
              </a:rPr>
              <a:t>être au </a:t>
            </a:r>
            <a:r>
              <a:rPr lang="fr-FR" dirty="0">
                <a:latin typeface="Fineliner Script" pitchFamily="50" charset="0"/>
              </a:rPr>
              <a:t>présent.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24125" y="6463109"/>
            <a:ext cx="5317265" cy="1731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Vous y (aller)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allez 	</a:t>
            </a:r>
            <a:r>
              <a:rPr lang="fr-FR" sz="1100" dirty="0" smtClean="0">
                <a:latin typeface="Short Stack" panose="02010500040000000007" pitchFamily="2" charset="0"/>
              </a:rPr>
              <a:t>en </a:t>
            </a:r>
            <a:r>
              <a:rPr lang="fr-FR" sz="1100" dirty="0">
                <a:latin typeface="Short Stack" panose="02010500040000000007" pitchFamily="2" charset="0"/>
              </a:rPr>
              <a:t>vélo.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Tu (aller)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vas</a:t>
            </a:r>
            <a:r>
              <a:rPr lang="fr-FR" sz="12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me </a:t>
            </a:r>
            <a:r>
              <a:rPr lang="fr-FR" sz="1100" dirty="0">
                <a:latin typeface="Short Stack" panose="02010500040000000007" pitchFamily="2" charset="0"/>
              </a:rPr>
              <a:t>le dire.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Il (aller)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va 	</a:t>
            </a:r>
            <a:r>
              <a:rPr lang="fr-FR" sz="1100" dirty="0" smtClean="0">
                <a:latin typeface="Short Stack" panose="02010500040000000007" pitchFamily="2" charset="0"/>
              </a:rPr>
              <a:t>au </a:t>
            </a:r>
            <a:r>
              <a:rPr lang="fr-FR" sz="1100" dirty="0">
                <a:latin typeface="Short Stack" panose="02010500040000000007" pitchFamily="2" charset="0"/>
              </a:rPr>
              <a:t>théâtre ce soir.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Elles (aller)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vont</a:t>
            </a:r>
            <a:r>
              <a:rPr lang="fr-FR" sz="11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se </a:t>
            </a:r>
            <a:r>
              <a:rPr lang="fr-FR" sz="1100" dirty="0">
                <a:latin typeface="Short Stack" panose="02010500040000000007" pitchFamily="2" charset="0"/>
              </a:rPr>
              <a:t>promener dans les bois.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Où (aller)	 </a:t>
            </a:r>
            <a:r>
              <a:rPr lang="fr-FR" sz="11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allons	</a:t>
            </a:r>
            <a:r>
              <a:rPr lang="fr-FR" sz="1100" dirty="0" smtClean="0">
                <a:latin typeface="Short Stack" panose="02010500040000000007" pitchFamily="2" charset="0"/>
              </a:rPr>
              <a:t>– </a:t>
            </a:r>
            <a:r>
              <a:rPr lang="fr-FR" sz="1100" dirty="0">
                <a:latin typeface="Short Stack" panose="02010500040000000007" pitchFamily="2" charset="0"/>
              </a:rPr>
              <a:t>nous ?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Je (aller)	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vais</a:t>
            </a:r>
            <a:r>
              <a:rPr lang="fr-FR" sz="12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	</a:t>
            </a:r>
            <a:r>
              <a:rPr lang="fr-FR" sz="1100" dirty="0" smtClean="0">
                <a:latin typeface="Short Stack" panose="02010500040000000007" pitchFamily="2" charset="0"/>
              </a:rPr>
              <a:t>prendre </a:t>
            </a:r>
            <a:r>
              <a:rPr lang="fr-FR" sz="1100" dirty="0">
                <a:latin typeface="Short Stack" panose="02010500040000000007" pitchFamily="2" charset="0"/>
              </a:rPr>
              <a:t>un bon bain !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61220"/>
              </p:ext>
            </p:extLst>
          </p:nvPr>
        </p:nvGraphicFramePr>
        <p:xfrm>
          <a:off x="5707137" y="1128797"/>
          <a:ext cx="467021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67021"/>
              </a:tblGrid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3092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756072" y="2070621"/>
            <a:ext cx="6552728" cy="6120679"/>
          </a:xfrm>
          <a:prstGeom prst="roundRect">
            <a:avLst>
              <a:gd name="adj" fmla="val 174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58" y="9343429"/>
            <a:ext cx="280067" cy="111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900089" y="8155875"/>
            <a:ext cx="6264696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Julien se (tordre)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tord </a:t>
            </a:r>
            <a:r>
              <a:rPr lang="fr-FR" sz="1100" dirty="0" smtClean="0">
                <a:latin typeface="Short Stack" panose="02010500040000000007" pitchFamily="2" charset="0"/>
              </a:rPr>
              <a:t>le cou pour regarder son copain.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Mes chiens (s’enfuir</a:t>
            </a:r>
            <a:r>
              <a:rPr lang="fr-FR" sz="1100" dirty="0">
                <a:latin typeface="Short Stack" panose="02010500040000000007" pitchFamily="2" charset="0"/>
              </a:rPr>
              <a:t>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s’enfuient </a:t>
            </a:r>
            <a:r>
              <a:rPr lang="fr-FR" sz="1100" dirty="0" smtClean="0">
                <a:latin typeface="Short Stack" panose="02010500040000000007" pitchFamily="2" charset="0"/>
              </a:rPr>
              <a:t>tout le temps.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Je ne (ressentir)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ressens </a:t>
            </a:r>
            <a:r>
              <a:rPr lang="fr-FR" sz="1100" dirty="0" smtClean="0">
                <a:latin typeface="Short Stack" panose="02010500040000000007" pitchFamily="2" charset="0"/>
              </a:rPr>
              <a:t>rien pour toi.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Les garçons (répondre)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répondent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latin typeface="Short Stack" panose="02010500040000000007" pitchFamily="2" charset="0"/>
              </a:rPr>
              <a:t>aux questions.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Ma fille ne (mentir</a:t>
            </a:r>
            <a:r>
              <a:rPr lang="fr-FR" sz="1100" dirty="0">
                <a:latin typeface="Short Stack" panose="02010500040000000007" pitchFamily="2" charset="0"/>
              </a:rPr>
              <a:t>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ment </a:t>
            </a:r>
            <a:r>
              <a:rPr lang="fr-FR" sz="1100" dirty="0" smtClean="0">
                <a:latin typeface="Short Stack" panose="02010500040000000007" pitchFamily="2" charset="0"/>
              </a:rPr>
              <a:t>jamais.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Nous (courir</a:t>
            </a:r>
            <a:r>
              <a:rPr lang="fr-FR" sz="1100" dirty="0">
                <a:latin typeface="Short Stack" panose="02010500040000000007" pitchFamily="2" charset="0"/>
              </a:rPr>
              <a:t>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courons </a:t>
            </a:r>
            <a:r>
              <a:rPr lang="fr-FR" sz="1100" dirty="0" smtClean="0">
                <a:latin typeface="Short Stack" panose="02010500040000000007" pitchFamily="2" charset="0"/>
              </a:rPr>
              <a:t>longtemps pour le cross.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Tu (servir)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sers </a:t>
            </a:r>
            <a:r>
              <a:rPr lang="fr-FR" sz="1100" dirty="0" smtClean="0">
                <a:latin typeface="Short Stack" panose="02010500040000000007" pitchFamily="2" charset="0"/>
              </a:rPr>
              <a:t>une délicieuse mousse en </a:t>
            </a:r>
            <a:r>
              <a:rPr lang="fr-FR" sz="1100" spc="-150" dirty="0" smtClean="0">
                <a:latin typeface="Short Stack" panose="02010500040000000007" pitchFamily="2" charset="0"/>
              </a:rPr>
              <a:t>chocolat</a:t>
            </a:r>
            <a:r>
              <a:rPr lang="fr-FR" sz="1100" dirty="0" smtClean="0">
                <a:latin typeface="Short Stack" panose="02010500040000000007" pitchFamily="2" charset="0"/>
              </a:rPr>
              <a:t> pour le dessert.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Mon frère (perdre) </a:t>
            </a:r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perd </a:t>
            </a:r>
            <a:r>
              <a:rPr lang="fr-FR" sz="1100" dirty="0" smtClean="0">
                <a:latin typeface="Short Stack" panose="02010500040000000007" pitchFamily="2" charset="0"/>
              </a:rPr>
              <a:t>souvent aux cartes.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33078" y="2934718"/>
            <a:ext cx="498143" cy="748883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3374806" y="6463689"/>
            <a:ext cx="7488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Fineliner Script" pitchFamily="50" charset="0"/>
              </a:rPr>
              <a:t>Les verbes du 3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 comme partir et prendre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56072" y="2934718"/>
            <a:ext cx="6552728" cy="7488831"/>
          </a:xfrm>
          <a:prstGeom prst="roundRect">
            <a:avLst>
              <a:gd name="adj" fmla="val 174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arme 6"/>
          <p:cNvSpPr/>
          <p:nvPr/>
        </p:nvSpPr>
        <p:spPr>
          <a:xfrm>
            <a:off x="842359" y="534698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17733" y="5310981"/>
            <a:ext cx="1594523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7   </a:t>
            </a:r>
            <a:r>
              <a:rPr lang="fr-FR" dirty="0" smtClean="0">
                <a:latin typeface="Fineliner Script" pitchFamily="50" charset="0"/>
              </a:rPr>
              <a:t>Relie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3077" y="101819"/>
            <a:ext cx="498143" cy="2688881"/>
          </a:xfrm>
          <a:prstGeom prst="roundRect">
            <a:avLst>
              <a:gd name="adj" fmla="val 204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974830" y="1163105"/>
            <a:ext cx="268888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200" dirty="0" smtClean="0">
                <a:latin typeface="Fineliner Script" pitchFamily="50" charset="0"/>
              </a:rPr>
              <a:t>Le présent des verbes du 2</a:t>
            </a:r>
            <a:r>
              <a:rPr lang="fr-FR" sz="2200" baseline="30000" dirty="0" smtClean="0">
                <a:latin typeface="Fineliner Script" pitchFamily="50" charset="0"/>
              </a:rPr>
              <a:t>ème</a:t>
            </a:r>
            <a:r>
              <a:rPr lang="fr-FR" sz="2200" dirty="0" smtClean="0">
                <a:latin typeface="Fineliner Script" pitchFamily="50" charset="0"/>
              </a:rPr>
              <a:t> groupe</a:t>
            </a:r>
            <a:endParaRPr lang="fr-FR" sz="2200" dirty="0">
              <a:latin typeface="Fineliner Script" pitchFamily="50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53475" y="101819"/>
            <a:ext cx="6552728" cy="2688881"/>
          </a:xfrm>
          <a:prstGeom prst="roundRect">
            <a:avLst>
              <a:gd name="adj" fmla="val 43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arme 11"/>
          <p:cNvSpPr/>
          <p:nvPr/>
        </p:nvSpPr>
        <p:spPr>
          <a:xfrm>
            <a:off x="900087" y="20983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875462" y="173828"/>
            <a:ext cx="6289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dirty="0" smtClean="0">
                <a:latin typeface="Fineliner Script" pitchFamily="50" charset="0"/>
              </a:rPr>
              <a:t>Entoure les verbes du 2</a:t>
            </a:r>
            <a:r>
              <a:rPr lang="fr-FR" baseline="30000" dirty="0" smtClean="0">
                <a:latin typeface="Fineliner Script" pitchFamily="50" charset="0"/>
              </a:rPr>
              <a:t>ème</a:t>
            </a:r>
            <a:r>
              <a:rPr lang="fr-FR" dirty="0" smtClean="0">
                <a:latin typeface="Fineliner Script" pitchFamily="50" charset="0"/>
              </a:rPr>
              <a:t> groupe (6) et indique leur infinitif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4" name="Larme 13"/>
          <p:cNvSpPr/>
          <p:nvPr/>
        </p:nvSpPr>
        <p:spPr>
          <a:xfrm>
            <a:off x="900088" y="304273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75463" y="3006726"/>
            <a:ext cx="3481009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dirty="0" smtClean="0">
                <a:latin typeface="Fineliner Script" pitchFamily="50" charset="0"/>
              </a:rPr>
              <a:t>Conjugue ces verbes au présent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5463" y="6131270"/>
            <a:ext cx="1968841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sœur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Les filles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cousine et moi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Ma copine et toi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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2359" y="533868"/>
            <a:ext cx="6394433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Pour le soir de Noël, nous réunissons toute la famille. Mon frère garnit le </a:t>
            </a:r>
          </a:p>
          <a:p>
            <a:pPr>
              <a:lnSpc>
                <a:spcPct val="150000"/>
              </a:lnSpc>
            </a:pPr>
            <a:r>
              <a:rPr lang="fr-FR" sz="1100" b="1" dirty="0" smtClean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sapin. Mes cousins arrivent, ils franchissent le seuil de la maison. « Les</a:t>
            </a:r>
          </a:p>
          <a:p>
            <a:pPr>
              <a:lnSpc>
                <a:spcPct val="150000"/>
              </a:lnSpc>
            </a:pPr>
            <a:r>
              <a:rPr lang="fr-FR" sz="1100" b="1" dirty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enfants, dit maman, vous ne salissez pas la maison ! » Mais ils désobéissent</a:t>
            </a:r>
          </a:p>
          <a:p>
            <a:pPr>
              <a:lnSpc>
                <a:spcPct val="150000"/>
              </a:lnSpc>
            </a:pPr>
            <a:r>
              <a:rPr lang="fr-FR" sz="1100" b="1" dirty="0">
                <a:latin typeface="Short Stack" panose="02010500040000000007" pitchFamily="2" charset="0"/>
              </a:rPr>
              <a:t>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et courent partout. Papa durcit le ton pour se faire obéir.</a:t>
            </a:r>
          </a:p>
          <a:p>
            <a:pPr>
              <a:lnSpc>
                <a:spcPct val="150000"/>
              </a:lnSpc>
            </a:pPr>
            <a:r>
              <a:rPr lang="fr-FR" sz="1100" b="1" dirty="0" smtClean="0">
                <a:latin typeface="Short Stack" panose="02010500040000000007" pitchFamily="2" charset="0"/>
              </a:rPr>
              <a:t>____________________________________________________</a:t>
            </a:r>
            <a:endParaRPr lang="fr-FR" sz="1100" b="1" dirty="0">
              <a:latin typeface="Short Stack" panose="02010500040000000007" pitchFamily="2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19885"/>
              </p:ext>
            </p:extLst>
          </p:nvPr>
        </p:nvGraphicFramePr>
        <p:xfrm>
          <a:off x="916176" y="3456775"/>
          <a:ext cx="6207894" cy="163818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32049"/>
                <a:gridCol w="1008112"/>
                <a:gridCol w="504056"/>
                <a:gridCol w="1080120"/>
                <a:gridCol w="504056"/>
                <a:gridCol w="1152128"/>
                <a:gridCol w="504056"/>
                <a:gridCol w="1023317"/>
              </a:tblGrid>
              <a:tr h="288032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dormir</a:t>
                      </a:r>
                      <a:r>
                        <a:rPr lang="fr-FR" sz="1100" baseline="0" dirty="0" smtClean="0">
                          <a:latin typeface="Short Stack" panose="02010500040000000007" pitchFamily="2" charset="0"/>
                        </a:rPr>
                        <a:t> 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entendre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dors</a:t>
                      </a:r>
                      <a:endParaRPr lang="fr-FR" sz="1200" dirty="0">
                        <a:solidFill>
                          <a:srgbClr val="FF0000"/>
                        </a:solidFill>
                        <a:latin typeface="SimpleRonde" panose="020005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dormons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J’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entendons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dors</a:t>
                      </a:r>
                      <a:endParaRPr lang="fr-FR" sz="1200" dirty="0">
                        <a:solidFill>
                          <a:srgbClr val="FF0000"/>
                        </a:solidFill>
                        <a:latin typeface="SimpleRonde" panose="020005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dormez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entendez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dort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dorment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SimpleRonde" panose="02000503000000000000" pitchFamily="2" charset="0"/>
                        </a:rPr>
                        <a:t>entendent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677920" y="5599013"/>
            <a:ext cx="2486863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entendent des bruits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courez vite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partons à la piscine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vendent du muguet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perd ses moyens</a:t>
            </a:r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comprenez l’anglais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sort ses affaires</a:t>
            </a:r>
          </a:p>
          <a:p>
            <a:pPr marL="171450" indent="-171450">
              <a:lnSpc>
                <a:spcPct val="150000"/>
              </a:lnSpc>
              <a:buFont typeface="Wingdings"/>
              <a:buChar char="l"/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rendons un service</a:t>
            </a:r>
          </a:p>
        </p:txBody>
      </p:sp>
      <p:sp>
        <p:nvSpPr>
          <p:cNvPr id="24" name="Larme 23"/>
          <p:cNvSpPr/>
          <p:nvPr/>
        </p:nvSpPr>
        <p:spPr>
          <a:xfrm>
            <a:off x="866984" y="782777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42359" y="7791769"/>
            <a:ext cx="466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8   </a:t>
            </a:r>
            <a:r>
              <a:rPr lang="fr-FR" dirty="0" smtClean="0">
                <a:latin typeface="Fineliner Script" pitchFamily="50" charset="0"/>
              </a:rPr>
              <a:t>Ecris les verbes entre parenthèses au présent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916312" y="630461"/>
            <a:ext cx="936104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963767" y="630461"/>
            <a:ext cx="624953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404161" y="1134517"/>
            <a:ext cx="1080120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268695" y="1638573"/>
            <a:ext cx="675526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972295" y="1595697"/>
            <a:ext cx="1192488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940218" y="2139082"/>
            <a:ext cx="548610" cy="21602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916312" y="84648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réunir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808191" y="84648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garnir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488828" y="136157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franchir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78793" y="238052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durcir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138406" y="187388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salir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120668" y="187388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SimpleRonde" panose="02000503000000000000" pitchFamily="2" charset="0"/>
              </a:rPr>
              <a:t>désobéir</a:t>
            </a:r>
            <a:endParaRPr lang="fr-FR" sz="1200" dirty="0">
              <a:solidFill>
                <a:srgbClr val="FF0000"/>
              </a:solidFill>
              <a:latin typeface="SimpleRonde" panose="02000503000000000000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615967" y="6319093"/>
            <a:ext cx="2172553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2647345" y="5743029"/>
            <a:ext cx="2141175" cy="8121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628620" y="6555134"/>
            <a:ext cx="21725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600099" y="6319093"/>
            <a:ext cx="2188421" cy="488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2647345" y="6829135"/>
            <a:ext cx="2141175" cy="7140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2647345" y="6031061"/>
            <a:ext cx="2172553" cy="1052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647345" y="6319093"/>
            <a:ext cx="2122325" cy="980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597117" y="7062439"/>
            <a:ext cx="21914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58" y="9343429"/>
            <a:ext cx="280067" cy="111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00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768</Words>
  <Application>Microsoft Office PowerPoint</Application>
  <PresentationFormat>Personnalisé</PresentationFormat>
  <Paragraphs>216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68</cp:revision>
  <cp:lastPrinted>2013-09-24T06:14:55Z</cp:lastPrinted>
  <dcterms:created xsi:type="dcterms:W3CDTF">2013-09-23T11:54:35Z</dcterms:created>
  <dcterms:modified xsi:type="dcterms:W3CDTF">2014-03-24T08:15:22Z</dcterms:modified>
</cp:coreProperties>
</file>