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7416800" cy="10621963"/>
  <p:notesSz cx="6735763" cy="9866313"/>
  <p:defaultTextStyle>
    <a:defPPr>
      <a:defRPr lang="fr-FR"/>
    </a:defPPr>
    <a:lvl1pPr marL="0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56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712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68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423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79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135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91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847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2" autoAdjust="0"/>
  </p:normalViewPr>
  <p:slideViewPr>
    <p:cSldViewPr>
      <p:cViewPr>
        <p:scale>
          <a:sx n="100" d="100"/>
          <a:sy n="100" d="100"/>
        </p:scale>
        <p:origin x="-756" y="3414"/>
      </p:cViewPr>
      <p:guideLst>
        <p:guide orient="horz" pos="3346"/>
        <p:guide pos="23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0" y="3299695"/>
            <a:ext cx="6304280" cy="2276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0" y="6019112"/>
            <a:ext cx="5191760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3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78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6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6" y="4502043"/>
            <a:ext cx="6304280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3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7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1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1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7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7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1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1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7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4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2"/>
            <a:ext cx="2440076" cy="1799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2"/>
            <a:ext cx="4146198" cy="906555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5" y="7435375"/>
            <a:ext cx="4450080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5" y="949092"/>
            <a:ext cx="4450080" cy="6373178"/>
          </a:xfrm>
        </p:spPr>
        <p:txBody>
          <a:bodyPr/>
          <a:lstStyle>
            <a:lvl1pPr marL="0" indent="0">
              <a:buNone/>
              <a:defRPr sz="3600"/>
            </a:lvl1pPr>
            <a:lvl2pPr marL="515356" indent="0">
              <a:buNone/>
              <a:defRPr sz="3200"/>
            </a:lvl2pPr>
            <a:lvl3pPr marL="1030712" indent="0">
              <a:buNone/>
              <a:defRPr sz="2700"/>
            </a:lvl3pPr>
            <a:lvl4pPr marL="1546068" indent="0">
              <a:buNone/>
              <a:defRPr sz="2300"/>
            </a:lvl4pPr>
            <a:lvl5pPr marL="2061423" indent="0">
              <a:buNone/>
              <a:defRPr sz="2300"/>
            </a:lvl5pPr>
            <a:lvl6pPr marL="2576779" indent="0">
              <a:buNone/>
              <a:defRPr sz="2300"/>
            </a:lvl6pPr>
            <a:lvl7pPr marL="3092135" indent="0">
              <a:buNone/>
              <a:defRPr sz="2300"/>
            </a:lvl7pPr>
            <a:lvl8pPr marL="3607491" indent="0">
              <a:buNone/>
              <a:defRPr sz="2300"/>
            </a:lvl8pPr>
            <a:lvl9pPr marL="4122847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5" y="8313163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  <a:prstGeom prst="rect">
            <a:avLst/>
          </a:prstGeom>
        </p:spPr>
        <p:txBody>
          <a:bodyPr vert="horz" lIns="103071" tIns="51536" rIns="103071" bIns="5153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0" y="2478460"/>
            <a:ext cx="6675120" cy="7010004"/>
          </a:xfrm>
          <a:prstGeom prst="rect">
            <a:avLst/>
          </a:prstGeom>
        </p:spPr>
        <p:txBody>
          <a:bodyPr vert="horz" lIns="103071" tIns="51536" rIns="103071" bIns="5153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E177-BF97-4017-B113-86F89845F476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3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71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17" indent="-386517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53" indent="-322097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90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4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101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457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813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169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52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56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712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68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423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79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135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91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847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950562" y="8767364"/>
            <a:ext cx="6049213" cy="16158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(choisir</a:t>
            </a:r>
            <a:r>
              <a:rPr lang="fr-FR" sz="1100" dirty="0">
                <a:latin typeface="Short Stack" panose="02010500040000000007" pitchFamily="2" charset="0"/>
              </a:rPr>
              <a:t>) / </a:t>
            </a:r>
            <a:r>
              <a:rPr lang="fr-FR" sz="1100" dirty="0" smtClean="0">
                <a:latin typeface="Short Stack" panose="02010500040000000007" pitchFamily="2" charset="0"/>
              </a:rPr>
              <a:t>nous …………………………</a:t>
            </a: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(</a:t>
            </a:r>
            <a:r>
              <a:rPr lang="fr-FR" sz="1100" dirty="0">
                <a:latin typeface="Short Stack" panose="02010500040000000007" pitchFamily="2" charset="0"/>
              </a:rPr>
              <a:t>grandir) / </a:t>
            </a:r>
            <a:r>
              <a:rPr lang="fr-FR" sz="1100" dirty="0" smtClean="0">
                <a:latin typeface="Short Stack" panose="02010500040000000007" pitchFamily="2" charset="0"/>
              </a:rPr>
              <a:t>tu …………………………</a:t>
            </a:r>
            <a:endParaRPr lang="fr-FR" sz="1100" b="1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(franchir) / il	</a:t>
            </a:r>
            <a:r>
              <a:rPr lang="fr-FR" sz="1100" dirty="0" smtClean="0">
                <a:latin typeface="Short Stack" panose="02010500040000000007" pitchFamily="2" charset="0"/>
              </a:rPr>
              <a:t> …………………………</a:t>
            </a: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(</a:t>
            </a:r>
            <a:r>
              <a:rPr lang="fr-FR" sz="1100" dirty="0">
                <a:latin typeface="Short Stack" panose="02010500040000000007" pitchFamily="2" charset="0"/>
              </a:rPr>
              <a:t>démolir) / </a:t>
            </a:r>
            <a:r>
              <a:rPr lang="fr-FR" sz="1100" dirty="0" smtClean="0">
                <a:latin typeface="Short Stack" panose="02010500040000000007" pitchFamily="2" charset="0"/>
              </a:rPr>
              <a:t>vous …………………………</a:t>
            </a:r>
            <a:endParaRPr lang="fr-FR" sz="1100" b="1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(gravir) / je	</a:t>
            </a:r>
            <a:r>
              <a:rPr lang="fr-FR" sz="1100" dirty="0" smtClean="0">
                <a:latin typeface="Short Stack" panose="02010500040000000007" pitchFamily="2" charset="0"/>
              </a:rPr>
              <a:t>…………………………</a:t>
            </a:r>
            <a:r>
              <a:rPr lang="fr-FR" sz="1100" dirty="0">
                <a:latin typeface="Short Stack" panose="02010500040000000007" pitchFamily="2" charset="0"/>
              </a:rPr>
              <a:t>	(réunir) / ils	</a:t>
            </a:r>
            <a:r>
              <a:rPr lang="fr-FR" sz="1100" dirty="0" smtClean="0">
                <a:latin typeface="Short Stack" panose="02010500040000000007" pitchFamily="2" charset="0"/>
              </a:rPr>
              <a:t>…………………………</a:t>
            </a:r>
            <a:endParaRPr lang="fr-FR" sz="1100" b="1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(applaudir) / </a:t>
            </a:r>
            <a:r>
              <a:rPr lang="fr-FR" sz="1100" dirty="0" smtClean="0">
                <a:latin typeface="Short Stack" panose="02010500040000000007" pitchFamily="2" charset="0"/>
              </a:rPr>
              <a:t>tu …………………………</a:t>
            </a:r>
            <a:r>
              <a:rPr lang="fr-FR" sz="1100" dirty="0">
                <a:latin typeface="Short Stack" panose="02010500040000000007" pitchFamily="2" charset="0"/>
              </a:rPr>
              <a:t>	(finir) / elle	</a:t>
            </a:r>
            <a:r>
              <a:rPr lang="fr-FR" sz="1100" dirty="0" smtClean="0">
                <a:latin typeface="Short Stack" panose="02010500040000000007" pitchFamily="2" charset="0"/>
              </a:rPr>
              <a:t>…………………………</a:t>
            </a:r>
            <a:endParaRPr lang="fr-FR" sz="1100" b="1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(réunir) / </a:t>
            </a:r>
            <a:r>
              <a:rPr lang="fr-FR" sz="1100" dirty="0" smtClean="0">
                <a:latin typeface="Short Stack" panose="02010500040000000007" pitchFamily="2" charset="0"/>
              </a:rPr>
              <a:t>vous …………………………</a:t>
            </a: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(</a:t>
            </a:r>
            <a:r>
              <a:rPr lang="fr-FR" sz="1100" dirty="0">
                <a:latin typeface="Short Stack" panose="02010500040000000007" pitchFamily="2" charset="0"/>
              </a:rPr>
              <a:t>saisir) / </a:t>
            </a:r>
            <a:r>
              <a:rPr lang="fr-FR" sz="1100" dirty="0" smtClean="0">
                <a:latin typeface="Short Stack" panose="02010500040000000007" pitchFamily="2" charset="0"/>
              </a:rPr>
              <a:t>nous …………………………</a:t>
            </a:r>
            <a:endParaRPr lang="fr-FR" sz="1100" b="1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(brandir) / </a:t>
            </a:r>
            <a:r>
              <a:rPr lang="fr-FR" sz="1100" dirty="0" smtClean="0">
                <a:latin typeface="Short Stack" panose="02010500040000000007" pitchFamily="2" charset="0"/>
              </a:rPr>
              <a:t>elles …………………………</a:t>
            </a:r>
            <a:r>
              <a:rPr lang="fr-FR" sz="1100" dirty="0">
                <a:latin typeface="Short Stack" panose="02010500040000000007" pitchFamily="2" charset="0"/>
              </a:rPr>
              <a:t>	(</a:t>
            </a:r>
            <a:r>
              <a:rPr lang="fr-FR" sz="1100" dirty="0" smtClean="0">
                <a:latin typeface="Short Stack" panose="02010500040000000007" pitchFamily="2" charset="0"/>
              </a:rPr>
              <a:t>réagir) </a:t>
            </a:r>
            <a:r>
              <a:rPr lang="fr-FR" sz="1100" dirty="0">
                <a:latin typeface="Short Stack" panose="02010500040000000007" pitchFamily="2" charset="0"/>
              </a:rPr>
              <a:t>/ </a:t>
            </a:r>
            <a:r>
              <a:rPr lang="fr-FR" sz="1100" dirty="0" smtClean="0">
                <a:latin typeface="Short Stack" panose="02010500040000000007" pitchFamily="2" charset="0"/>
              </a:rPr>
              <a:t>je</a:t>
            </a:r>
            <a:r>
              <a:rPr lang="fr-FR" sz="1100" dirty="0">
                <a:latin typeface="Short Stack" panose="02010500040000000007" pitchFamily="2" charset="0"/>
              </a:rPr>
              <a:t>	…………………………</a:t>
            </a:r>
            <a:endParaRPr lang="fr-FR" sz="1100" b="1" dirty="0">
              <a:latin typeface="Short Stack" panose="02010500040000000007" pitchFamily="2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340248" y="126405"/>
            <a:ext cx="4968552" cy="1800200"/>
          </a:xfrm>
          <a:prstGeom prst="roundRect">
            <a:avLst>
              <a:gd name="adj" fmla="val 712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624212" y="100780"/>
            <a:ext cx="3316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Français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132336" y="603355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Short Stack" panose="02010500040000000007" pitchFamily="2" charset="0"/>
                <a:ea typeface="Clensey" panose="02000603000000000000" pitchFamily="2" charset="0"/>
              </a:rPr>
              <a:t>Conjugaison n°3 : C6, C7, C8</a:t>
            </a:r>
            <a:endParaRPr lang="fr-FR" sz="1200" dirty="0"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8000" y="133152"/>
            <a:ext cx="2088232" cy="653991"/>
          </a:xfrm>
          <a:prstGeom prst="roundRect">
            <a:avLst>
              <a:gd name="adj" fmla="val 9563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08000" y="126405"/>
            <a:ext cx="22322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Handlee" panose="02000000000000000000" pitchFamily="2" charset="0"/>
              </a:rPr>
              <a:t>Prénom</a:t>
            </a:r>
            <a:r>
              <a:rPr lang="fr-FR" sz="1400" dirty="0" smtClean="0">
                <a:latin typeface="Handlee" panose="02000000000000000000" pitchFamily="2" charset="0"/>
              </a:rPr>
              <a:t>  : </a:t>
            </a:r>
            <a:r>
              <a:rPr lang="fr-FR" sz="1100" dirty="0" smtClean="0">
                <a:latin typeface="+mj-lt"/>
              </a:rPr>
              <a:t>___________________</a:t>
            </a:r>
            <a:endParaRPr lang="fr-FR" sz="1400" dirty="0" smtClean="0">
              <a:latin typeface="+mj-lt"/>
            </a:endParaRPr>
          </a:p>
          <a:p>
            <a:r>
              <a:rPr lang="fr-FR" sz="1100" dirty="0" smtClean="0">
                <a:latin typeface="Handlee" panose="02000000000000000000" pitchFamily="2" charset="0"/>
              </a:rPr>
              <a:t>Date</a:t>
            </a:r>
            <a:r>
              <a:rPr lang="fr-FR" sz="1400" dirty="0" smtClean="0">
                <a:latin typeface="Handlee" panose="02000000000000000000" pitchFamily="2" charset="0"/>
              </a:rPr>
              <a:t> :  </a:t>
            </a:r>
            <a:r>
              <a:rPr lang="fr-FR" sz="1400" dirty="0" smtClean="0"/>
              <a:t>_________________</a:t>
            </a:r>
            <a:endParaRPr lang="fr-FR" sz="1400" dirty="0">
              <a:latin typeface="Handlee" panose="02000000000000000000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13110" y="1493456"/>
            <a:ext cx="2088232" cy="433149"/>
          </a:xfrm>
          <a:prstGeom prst="roundRect">
            <a:avLst>
              <a:gd name="adj" fmla="val 1404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5076" y="1494557"/>
            <a:ext cx="929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Handlee" panose="02000000000000000000" pitchFamily="2" charset="0"/>
              </a:rPr>
              <a:t>Signature des parents</a:t>
            </a:r>
            <a:endParaRPr lang="fr-FR" sz="1000" dirty="0">
              <a:latin typeface="Handlee" panose="0200000000000000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340248" y="846485"/>
            <a:ext cx="3312368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Fineliner Script" pitchFamily="50" charset="0"/>
                <a:ea typeface="Clensey" panose="02000603000000000000" pitchFamily="2" charset="0"/>
              </a:rPr>
              <a:t>Compétences évaluées</a:t>
            </a:r>
          </a:p>
          <a:p>
            <a:pPr marL="171450" indent="-1714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fr-FR" sz="1100" dirty="0" smtClean="0">
                <a:latin typeface="Sassoon Infant Std" pitchFamily="34" charset="0"/>
              </a:rPr>
              <a:t>Savoir conjuguer le présent des v. être, avoir et aller</a:t>
            </a:r>
          </a:p>
          <a:p>
            <a:pPr marL="171450" indent="-1714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fr-FR" sz="1100" dirty="0">
                <a:latin typeface="Sassoon Infant Std" pitchFamily="34" charset="0"/>
                <a:ea typeface="Times New Roman"/>
                <a:cs typeface="Times New Roman"/>
              </a:rPr>
              <a:t>Reconnaître et conjuguer les 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v. au </a:t>
            </a:r>
            <a:r>
              <a:rPr lang="fr-FR" sz="1100" dirty="0">
                <a:latin typeface="Sassoon Infant Std" pitchFamily="34" charset="0"/>
                <a:ea typeface="Times New Roman"/>
                <a:cs typeface="Times New Roman"/>
              </a:rPr>
              <a:t>présent 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(2</a:t>
            </a:r>
            <a:r>
              <a:rPr lang="fr-FR" sz="1100" baseline="30000" dirty="0" smtClean="0">
                <a:latin typeface="Sassoon Infant Std" pitchFamily="34" charset="0"/>
                <a:ea typeface="Times New Roman"/>
                <a:cs typeface="Times New Roman"/>
              </a:rPr>
              <a:t>ème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 </a:t>
            </a:r>
            <a:r>
              <a:rPr lang="fr-FR" sz="1100" dirty="0" err="1" smtClean="0">
                <a:latin typeface="Sassoon Infant Std" pitchFamily="34" charset="0"/>
                <a:ea typeface="Times New Roman"/>
                <a:cs typeface="Times New Roman"/>
              </a:rPr>
              <a:t>gpe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latin typeface="Sassoon Infant Std" pitchFamily="34" charset="0"/>
                <a:ea typeface="Times New Roman"/>
                <a:cs typeface="Times New Roman"/>
              </a:rPr>
              <a:t>Reconnaître et conjuguer les v. au présent 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(3</a:t>
            </a:r>
            <a:r>
              <a:rPr lang="fr-FR" sz="1100" baseline="30000" dirty="0" smtClean="0">
                <a:latin typeface="Sassoon Infant Std" pitchFamily="34" charset="0"/>
                <a:ea typeface="Times New Roman"/>
                <a:cs typeface="Times New Roman"/>
              </a:rPr>
              <a:t>ème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 </a:t>
            </a:r>
            <a:r>
              <a:rPr lang="fr-FR" sz="1100" dirty="0" err="1" smtClean="0">
                <a:latin typeface="Sassoon Infant Std" pitchFamily="34" charset="0"/>
                <a:ea typeface="Times New Roman"/>
                <a:cs typeface="Times New Roman"/>
              </a:rPr>
              <a:t>gpe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 : comme partir et prendre)</a:t>
            </a:r>
            <a:endParaRPr lang="fr-FR" sz="1100" dirty="0">
              <a:latin typeface="Sassoon Infant Std" pitchFamily="34" charset="0"/>
              <a:ea typeface="Times New Roman"/>
              <a:cs typeface="Times New Roman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010622" y="198413"/>
            <a:ext cx="1226170" cy="588730"/>
          </a:xfrm>
          <a:prstGeom prst="roundRect">
            <a:avLst>
              <a:gd name="adj" fmla="val 2695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010622" y="198413"/>
            <a:ext cx="1226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Fineliner Script" pitchFamily="50" charset="0"/>
              </a:rPr>
              <a:t>Soin, présentation</a:t>
            </a:r>
          </a:p>
          <a:p>
            <a:pPr algn="ctr"/>
            <a:endParaRPr lang="fr-FR" sz="1400" dirty="0">
              <a:latin typeface="Fineliner Script" pitchFamily="50" charset="0"/>
            </a:endParaRP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6156672" y="457203"/>
            <a:ext cx="951306" cy="264429"/>
            <a:chOff x="114698913" y="113219876"/>
            <a:chExt cx="2032147" cy="47779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89595" y="113249500"/>
              <a:ext cx="462278" cy="404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775160" y="113233546"/>
              <a:ext cx="462280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68781" y="113240769"/>
              <a:ext cx="462279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0" name="il_fi" descr="MC900412464[1]"/>
            <p:cNvPicPr>
              <a:picLocks noChangeAspect="1" noChangeArrowheads="1"/>
            </p:cNvPicPr>
            <p:nvPr/>
          </p:nvPicPr>
          <p:blipFill>
            <a:blip r:embed="rId5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" r="175"/>
            <a:stretch>
              <a:fillRect/>
            </a:stretch>
          </p:blipFill>
          <p:spPr bwMode="auto">
            <a:xfrm>
              <a:off x="114698913" y="113219876"/>
              <a:ext cx="484706" cy="477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Ellipse 17"/>
          <p:cNvSpPr/>
          <p:nvPr/>
        </p:nvSpPr>
        <p:spPr>
          <a:xfrm rot="19715485">
            <a:off x="2268240" y="100780"/>
            <a:ext cx="576064" cy="31090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 rot="19715485">
            <a:off x="2268240" y="957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CE2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6470266" y="990501"/>
            <a:ext cx="725668" cy="85642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66895"/>
              </p:ext>
            </p:extLst>
          </p:nvPr>
        </p:nvGraphicFramePr>
        <p:xfrm>
          <a:off x="6472510" y="1000274"/>
          <a:ext cx="723424" cy="8341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515144"/>
              </a:tblGrid>
              <a:tr h="212021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1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1859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2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2021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3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2021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4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640765" y="1218660"/>
            <a:ext cx="561372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à renforcer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44963" y="1382606"/>
            <a:ext cx="591829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</a:pPr>
            <a:r>
              <a:rPr lang="fr-FR" sz="700" dirty="0" smtClean="0">
                <a:solidFill>
                  <a:prstClr val="black"/>
                </a:solidFill>
                <a:latin typeface="Patrick Hand" panose="00000500000000000000" pitchFamily="2" charset="0"/>
              </a:rPr>
              <a:t>en cours </a:t>
            </a:r>
          </a:p>
          <a:p>
            <a:pPr lvl="0"/>
            <a:r>
              <a:rPr lang="fr-FR" sz="700" dirty="0" smtClean="0">
                <a:solidFill>
                  <a:prstClr val="black"/>
                </a:solidFill>
                <a:latin typeface="Patrick Hand" panose="00000500000000000000" pitchFamily="2" charset="0"/>
              </a:rPr>
              <a:t>d’acquisition</a:t>
            </a:r>
            <a:endParaRPr lang="fr-FR" sz="700" dirty="0">
              <a:solidFill>
                <a:prstClr val="black"/>
              </a:solidFill>
              <a:latin typeface="Patrick Hand" panose="00000500000000000000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660365" y="1637636"/>
            <a:ext cx="52610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n</a:t>
            </a:r>
            <a:r>
              <a:rPr lang="fr-FR" sz="700" dirty="0" smtClean="0">
                <a:solidFill>
                  <a:prstClr val="black"/>
                </a:solidFill>
                <a:latin typeface="Patrick Hand" panose="00000500000000000000" pitchFamily="2" charset="0"/>
              </a:rPr>
              <a:t>on acquis</a:t>
            </a:r>
            <a:endParaRPr lang="fr-FR" sz="700" dirty="0">
              <a:solidFill>
                <a:prstClr val="black"/>
              </a:solidFill>
              <a:latin typeface="Patrick Hand" panose="00000500000000000000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34562" y="1000128"/>
            <a:ext cx="388248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 smtClean="0">
                <a:solidFill>
                  <a:prstClr val="black"/>
                </a:solidFill>
                <a:latin typeface="Patrick Hand" panose="00000500000000000000" pitchFamily="2" charset="0"/>
              </a:rPr>
              <a:t>acquis</a:t>
            </a:r>
            <a:endParaRPr lang="fr-FR" sz="700" dirty="0">
              <a:solidFill>
                <a:prstClr val="black"/>
              </a:solidFill>
              <a:latin typeface="Patrick Hand" panose="00000500000000000000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33078" y="2070621"/>
            <a:ext cx="498143" cy="6120679"/>
          </a:xfrm>
          <a:prstGeom prst="roundRect">
            <a:avLst>
              <a:gd name="adj" fmla="val 204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 rot="16200000">
            <a:off x="-2690729" y="4915516"/>
            <a:ext cx="61206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Fineliner Script" pitchFamily="50" charset="0"/>
              </a:rPr>
              <a:t>Le présent de être, avoir et aller</a:t>
            </a:r>
            <a:endParaRPr lang="fr-FR" sz="2200" dirty="0">
              <a:latin typeface="Fineliner Script" pitchFamily="50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56072" y="2070621"/>
            <a:ext cx="6552728" cy="6120679"/>
          </a:xfrm>
          <a:prstGeom prst="roundRect">
            <a:avLst>
              <a:gd name="adj" fmla="val 174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Larme 34"/>
          <p:cNvSpPr/>
          <p:nvPr/>
        </p:nvSpPr>
        <p:spPr>
          <a:xfrm>
            <a:off x="842359" y="6171012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817733" y="6135007"/>
            <a:ext cx="5799957" cy="37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3   </a:t>
            </a:r>
            <a:r>
              <a:rPr lang="fr-FR" dirty="0">
                <a:latin typeface="Fineliner Script" pitchFamily="50" charset="0"/>
              </a:rPr>
              <a:t>Complète les phrases avec le verbe </a:t>
            </a:r>
            <a:r>
              <a:rPr lang="fr-FR" dirty="0" smtClean="0">
                <a:latin typeface="Fineliner Script" pitchFamily="50" charset="0"/>
              </a:rPr>
              <a:t>aller au </a:t>
            </a:r>
            <a:r>
              <a:rPr lang="fr-FR" dirty="0">
                <a:latin typeface="Fineliner Script" pitchFamily="50" charset="0"/>
              </a:rPr>
              <a:t>présent.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133077" y="8335316"/>
            <a:ext cx="498143" cy="2160241"/>
          </a:xfrm>
          <a:prstGeom prst="roundRect">
            <a:avLst>
              <a:gd name="adj" fmla="val 204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 rot="16200000">
            <a:off x="-710510" y="9132282"/>
            <a:ext cx="2160241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2200" dirty="0" smtClean="0">
                <a:latin typeface="Fineliner Script" pitchFamily="50" charset="0"/>
              </a:rPr>
              <a:t>Le présent des verbes du 2</a:t>
            </a:r>
            <a:r>
              <a:rPr lang="fr-FR" sz="2200" baseline="30000" dirty="0" smtClean="0">
                <a:latin typeface="Fineliner Script" pitchFamily="50" charset="0"/>
              </a:rPr>
              <a:t>ème</a:t>
            </a:r>
            <a:r>
              <a:rPr lang="fr-FR" sz="2200" dirty="0" smtClean="0">
                <a:latin typeface="Fineliner Script" pitchFamily="50" charset="0"/>
              </a:rPr>
              <a:t> groupe</a:t>
            </a:r>
            <a:endParaRPr lang="fr-FR" sz="2200" dirty="0">
              <a:latin typeface="Fineliner Script" pitchFamily="50" charset="0"/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753475" y="8335317"/>
            <a:ext cx="6552728" cy="2160240"/>
          </a:xfrm>
          <a:prstGeom prst="roundRect">
            <a:avLst>
              <a:gd name="adj" fmla="val 431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900087" y="8443330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875462" y="8407325"/>
            <a:ext cx="316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4   </a:t>
            </a:r>
            <a:r>
              <a:rPr lang="fr-FR" dirty="0" smtClean="0">
                <a:latin typeface="Fineliner Script" pitchFamily="50" charset="0"/>
              </a:rPr>
              <a:t>Conjugue ces verbes au présent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113110" y="865259"/>
            <a:ext cx="2088232" cy="571291"/>
          </a:xfrm>
          <a:prstGeom prst="roundRect">
            <a:avLst>
              <a:gd name="adj" fmla="val 9563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99214" y="888296"/>
            <a:ext cx="2120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Handlee" panose="02000000000000000000" pitchFamily="2" charset="0"/>
              </a:rPr>
              <a:t>Appréciation</a:t>
            </a:r>
            <a:endParaRPr lang="fr-FR" sz="1000" dirty="0">
              <a:latin typeface="Handlee" panose="02000000000000000000" pitchFamily="2" charset="0"/>
            </a:endParaRPr>
          </a:p>
        </p:txBody>
      </p:sp>
      <p:sp>
        <p:nvSpPr>
          <p:cNvPr id="49" name="Larme 48"/>
          <p:cNvSpPr/>
          <p:nvPr/>
        </p:nvSpPr>
        <p:spPr>
          <a:xfrm>
            <a:off x="900088" y="2178634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75463" y="2142629"/>
            <a:ext cx="5594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1   </a:t>
            </a:r>
            <a:r>
              <a:rPr lang="fr-FR" dirty="0" smtClean="0">
                <a:latin typeface="Fineliner Script" pitchFamily="50" charset="0"/>
              </a:rPr>
              <a:t>Complète les phrases avec le verbe avoir au présent.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227275" y="2471018"/>
            <a:ext cx="4932548" cy="16158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Elles n’(avoir</a:t>
            </a:r>
            <a:r>
              <a:rPr lang="fr-FR" sz="1100" dirty="0" smtClean="0">
                <a:latin typeface="Short Stack" panose="02010500040000000007" pitchFamily="2" charset="0"/>
              </a:rPr>
              <a:t>) ____________________ pas </a:t>
            </a:r>
            <a:r>
              <a:rPr lang="fr-FR" sz="1100" dirty="0">
                <a:latin typeface="Short Stack" panose="02010500040000000007" pitchFamily="2" charset="0"/>
              </a:rPr>
              <a:t>chaud.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Vous (avoir)	 ____________________ une belle moto.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Tu (avoir)	 ____________________ beaucoup de chance.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Je/J’ (avoir)	 ____________________ 8 ans aujourd’hui.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Nous (avoir)	 ____________________ de bons amis.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Il m’(avoir)	 ____________________ laissé sa clé.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24124" y="4446885"/>
            <a:ext cx="4932549" cy="16158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Je/J’ (être)	 ____________________ content.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Ils (être)	 ____________________ imprudents.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Elle n’(être)	 ____________________ pas venue hier.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Vous (être)	 ____________________ toujours en retard !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Nous (être)	 ____________________ arrivés </a:t>
            </a:r>
            <a:r>
              <a:rPr lang="fr-FR" sz="1100" dirty="0" smtClean="0">
                <a:latin typeface="Short Stack" panose="02010500040000000007" pitchFamily="2" charset="0"/>
              </a:rPr>
              <a:t>à temps.</a:t>
            </a:r>
            <a:endParaRPr lang="fr-FR" sz="1100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Tu (être)	 ____________________ un très gentil garçon</a:t>
            </a:r>
            <a:r>
              <a:rPr lang="fr-FR" sz="1100" dirty="0"/>
              <a:t>.</a:t>
            </a:r>
          </a:p>
        </p:txBody>
      </p:sp>
      <p:sp>
        <p:nvSpPr>
          <p:cNvPr id="55" name="Larme 54"/>
          <p:cNvSpPr/>
          <p:nvPr/>
        </p:nvSpPr>
        <p:spPr>
          <a:xfrm>
            <a:off x="900087" y="4162047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875462" y="4126042"/>
            <a:ext cx="5594803" cy="37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2   </a:t>
            </a:r>
            <a:r>
              <a:rPr lang="fr-FR" dirty="0">
                <a:latin typeface="Fineliner Script" pitchFamily="50" charset="0"/>
              </a:rPr>
              <a:t>Complète les phrases avec le verbe </a:t>
            </a:r>
            <a:r>
              <a:rPr lang="fr-FR" dirty="0" smtClean="0">
                <a:latin typeface="Fineliner Script" pitchFamily="50" charset="0"/>
              </a:rPr>
              <a:t>être au </a:t>
            </a:r>
            <a:r>
              <a:rPr lang="fr-FR" dirty="0">
                <a:latin typeface="Fineliner Script" pitchFamily="50" charset="0"/>
              </a:rPr>
              <a:t>présent.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24125" y="6463109"/>
            <a:ext cx="5317265" cy="16158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Vous y (aller) ____________________ en vélo.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Tu (aller)	 ____________________ me le dire.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Il (aller)	 ____________________ au théâtre ce soir.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Elles (aller)	 ____________________ se promener dans les bois.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Où (aller)	 ____________________ – nous ?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Je (aller)	 ____________________ prendre un bon bain !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775020"/>
              </p:ext>
            </p:extLst>
          </p:nvPr>
        </p:nvGraphicFramePr>
        <p:xfrm>
          <a:off x="5707137" y="1128797"/>
          <a:ext cx="467021" cy="7315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467021"/>
              </a:tblGrid>
              <a:tr h="183092">
                <a:tc>
                  <a:txBody>
                    <a:bodyPr/>
                    <a:lstStyle/>
                    <a:p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83092">
                <a:tc>
                  <a:txBody>
                    <a:bodyPr/>
                    <a:lstStyle/>
                    <a:p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83092">
                <a:tc>
                  <a:txBody>
                    <a:bodyPr/>
                    <a:lstStyle/>
                    <a:p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7" name="Imag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58" y="9343429"/>
            <a:ext cx="280067" cy="111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/>
          <p:cNvSpPr txBox="1"/>
          <p:nvPr/>
        </p:nvSpPr>
        <p:spPr>
          <a:xfrm>
            <a:off x="900089" y="8155875"/>
            <a:ext cx="6264696" cy="21236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Julien se (tordre) _____________________ le cou pour regarder son copain.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Mes chiens (s’enfuir</a:t>
            </a:r>
            <a:r>
              <a:rPr lang="fr-FR" sz="1100" dirty="0">
                <a:latin typeface="Short Stack" panose="02010500040000000007" pitchFamily="2" charset="0"/>
              </a:rPr>
              <a:t>) _____________________ tout </a:t>
            </a:r>
            <a:r>
              <a:rPr lang="fr-FR" sz="1100" dirty="0" smtClean="0">
                <a:latin typeface="Short Stack" panose="02010500040000000007" pitchFamily="2" charset="0"/>
              </a:rPr>
              <a:t>le temps.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Je ne (ressentir) </a:t>
            </a:r>
            <a:r>
              <a:rPr lang="fr-FR" sz="1100" dirty="0">
                <a:latin typeface="Short Stack" panose="02010500040000000007" pitchFamily="2" charset="0"/>
              </a:rPr>
              <a:t>_____________________ </a:t>
            </a:r>
            <a:r>
              <a:rPr lang="fr-FR" sz="1100" dirty="0" smtClean="0">
                <a:latin typeface="Short Stack" panose="02010500040000000007" pitchFamily="2" charset="0"/>
              </a:rPr>
              <a:t>rien pour toi.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Les garçons (répondre) </a:t>
            </a:r>
            <a:r>
              <a:rPr lang="fr-FR" sz="1100" dirty="0">
                <a:latin typeface="Short Stack" panose="02010500040000000007" pitchFamily="2" charset="0"/>
              </a:rPr>
              <a:t>_____________________ </a:t>
            </a:r>
            <a:r>
              <a:rPr lang="fr-FR" sz="1100" dirty="0" smtClean="0">
                <a:latin typeface="Short Stack" panose="02010500040000000007" pitchFamily="2" charset="0"/>
              </a:rPr>
              <a:t>aux questions.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Ma fille ne (mentir</a:t>
            </a:r>
            <a:r>
              <a:rPr lang="fr-FR" sz="1100" dirty="0">
                <a:latin typeface="Short Stack" panose="02010500040000000007" pitchFamily="2" charset="0"/>
              </a:rPr>
              <a:t>) _____________________ jamais</a:t>
            </a:r>
            <a:r>
              <a:rPr lang="fr-FR" sz="1100" dirty="0" smtClean="0">
                <a:latin typeface="Short Stack" panose="02010500040000000007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Nous (courir</a:t>
            </a:r>
            <a:r>
              <a:rPr lang="fr-FR" sz="1100" dirty="0">
                <a:latin typeface="Short Stack" panose="02010500040000000007" pitchFamily="2" charset="0"/>
              </a:rPr>
              <a:t>) _____________________ longtemps </a:t>
            </a:r>
            <a:r>
              <a:rPr lang="fr-FR" sz="1100" dirty="0" smtClean="0">
                <a:latin typeface="Short Stack" panose="02010500040000000007" pitchFamily="2" charset="0"/>
              </a:rPr>
              <a:t>pour le cross.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Tu (servir) ______________ une délicieuse mousse en </a:t>
            </a:r>
            <a:r>
              <a:rPr lang="fr-FR" sz="1100" spc="-150" dirty="0" smtClean="0">
                <a:latin typeface="Short Stack" panose="02010500040000000007" pitchFamily="2" charset="0"/>
              </a:rPr>
              <a:t>chocolat</a:t>
            </a:r>
            <a:r>
              <a:rPr lang="fr-FR" sz="1100" dirty="0" smtClean="0">
                <a:latin typeface="Short Stack" panose="02010500040000000007" pitchFamily="2" charset="0"/>
              </a:rPr>
              <a:t> pour le dessert.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Mon frère (perdre) </a:t>
            </a:r>
            <a:r>
              <a:rPr lang="fr-FR" sz="1100" dirty="0">
                <a:latin typeface="Short Stack" panose="02010500040000000007" pitchFamily="2" charset="0"/>
              </a:rPr>
              <a:t>_____________________ </a:t>
            </a:r>
            <a:r>
              <a:rPr lang="fr-FR" sz="1100" dirty="0" smtClean="0">
                <a:latin typeface="Short Stack" panose="02010500040000000007" pitchFamily="2" charset="0"/>
              </a:rPr>
              <a:t>souvent aux cartes.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33078" y="2934718"/>
            <a:ext cx="498143" cy="7488831"/>
          </a:xfrm>
          <a:prstGeom prst="roundRect">
            <a:avLst>
              <a:gd name="adj" fmla="val 204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-3374806" y="6463689"/>
            <a:ext cx="74888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Fineliner Script" pitchFamily="50" charset="0"/>
              </a:rPr>
              <a:t>Les verbes du 3</a:t>
            </a:r>
            <a:r>
              <a:rPr lang="fr-FR" sz="2200" baseline="30000" dirty="0" smtClean="0">
                <a:latin typeface="Fineliner Script" pitchFamily="50" charset="0"/>
              </a:rPr>
              <a:t>ème</a:t>
            </a:r>
            <a:r>
              <a:rPr lang="fr-FR" sz="2200" dirty="0" smtClean="0">
                <a:latin typeface="Fineliner Script" pitchFamily="50" charset="0"/>
              </a:rPr>
              <a:t> groupe comme partir et prendre</a:t>
            </a:r>
            <a:endParaRPr lang="fr-FR" sz="2200" dirty="0">
              <a:latin typeface="Fineliner Script" pitchFamily="50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56072" y="2934718"/>
            <a:ext cx="6552728" cy="7488831"/>
          </a:xfrm>
          <a:prstGeom prst="roundRect">
            <a:avLst>
              <a:gd name="adj" fmla="val 174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Larme 6"/>
          <p:cNvSpPr/>
          <p:nvPr/>
        </p:nvSpPr>
        <p:spPr>
          <a:xfrm>
            <a:off x="842359" y="534698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17733" y="5310981"/>
            <a:ext cx="1594523" cy="37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7   </a:t>
            </a:r>
            <a:r>
              <a:rPr lang="fr-FR" dirty="0" smtClean="0">
                <a:latin typeface="Fineliner Script" pitchFamily="50" charset="0"/>
              </a:rPr>
              <a:t>Relie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33077" y="101819"/>
            <a:ext cx="498143" cy="2688881"/>
          </a:xfrm>
          <a:prstGeom prst="roundRect">
            <a:avLst>
              <a:gd name="adj" fmla="val 204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16200000">
            <a:off x="-974830" y="1163105"/>
            <a:ext cx="268888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2200" dirty="0" smtClean="0">
                <a:latin typeface="Fineliner Script" pitchFamily="50" charset="0"/>
              </a:rPr>
              <a:t>Le présent des verbes du 2</a:t>
            </a:r>
            <a:r>
              <a:rPr lang="fr-FR" sz="2200" baseline="30000" dirty="0" smtClean="0">
                <a:latin typeface="Fineliner Script" pitchFamily="50" charset="0"/>
              </a:rPr>
              <a:t>ème</a:t>
            </a:r>
            <a:r>
              <a:rPr lang="fr-FR" sz="2200" dirty="0" smtClean="0">
                <a:latin typeface="Fineliner Script" pitchFamily="50" charset="0"/>
              </a:rPr>
              <a:t> groupe</a:t>
            </a:r>
            <a:endParaRPr lang="fr-FR" sz="2200" dirty="0">
              <a:latin typeface="Fineliner Script" pitchFamily="50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53475" y="101819"/>
            <a:ext cx="6552728" cy="2688881"/>
          </a:xfrm>
          <a:prstGeom prst="roundRect">
            <a:avLst>
              <a:gd name="adj" fmla="val 431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Larme 11"/>
          <p:cNvSpPr/>
          <p:nvPr/>
        </p:nvSpPr>
        <p:spPr>
          <a:xfrm>
            <a:off x="900087" y="209833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875462" y="173828"/>
            <a:ext cx="6289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5   </a:t>
            </a:r>
            <a:r>
              <a:rPr lang="fr-FR" dirty="0" smtClean="0">
                <a:latin typeface="Fineliner Script" pitchFamily="50" charset="0"/>
              </a:rPr>
              <a:t>Entoure les verbes du 2</a:t>
            </a:r>
            <a:r>
              <a:rPr lang="fr-FR" baseline="30000" dirty="0" smtClean="0">
                <a:latin typeface="Fineliner Script" pitchFamily="50" charset="0"/>
              </a:rPr>
              <a:t>ème</a:t>
            </a:r>
            <a:r>
              <a:rPr lang="fr-FR" dirty="0" smtClean="0">
                <a:latin typeface="Fineliner Script" pitchFamily="50" charset="0"/>
              </a:rPr>
              <a:t> groupe (6) et indique leur infinitif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4" name="Larme 13"/>
          <p:cNvSpPr/>
          <p:nvPr/>
        </p:nvSpPr>
        <p:spPr>
          <a:xfrm>
            <a:off x="900088" y="3042731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875463" y="3006726"/>
            <a:ext cx="3481009" cy="37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6   </a:t>
            </a:r>
            <a:r>
              <a:rPr lang="fr-FR" dirty="0" smtClean="0">
                <a:latin typeface="Fineliner Script" pitchFamily="50" charset="0"/>
              </a:rPr>
              <a:t>Conjugue ces verbes au présent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75463" y="6131270"/>
            <a:ext cx="1968841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Ma sœur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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Les filles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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Ma cousine et moi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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Ma copine et toi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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42359" y="533868"/>
            <a:ext cx="6394433" cy="21236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Pour le soir de Noël, nous réunissons toute la famille. Mon frère garnit le </a:t>
            </a:r>
          </a:p>
          <a:p>
            <a:pPr>
              <a:lnSpc>
                <a:spcPct val="150000"/>
              </a:lnSpc>
            </a:pPr>
            <a:r>
              <a:rPr lang="fr-FR" sz="1100" b="1" dirty="0" smtClean="0">
                <a:latin typeface="Short Stack" panose="02010500040000000007" pitchFamily="2" charset="0"/>
              </a:rPr>
              <a:t>_____________________________________________________________________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sapin. Mes cousins arrivent, ils franchissent le seuil de la maison. « Les</a:t>
            </a:r>
          </a:p>
          <a:p>
            <a:pPr>
              <a:lnSpc>
                <a:spcPct val="150000"/>
              </a:lnSpc>
            </a:pPr>
            <a:r>
              <a:rPr lang="fr-FR" sz="1100" b="1" dirty="0">
                <a:latin typeface="Short Stack" panose="02010500040000000007" pitchFamily="2" charset="0"/>
              </a:rPr>
              <a:t>_____________________________________________________________________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enfants, dit maman, vous ne salissez pas la maison ! » Mais ils désobéissent</a:t>
            </a:r>
          </a:p>
          <a:p>
            <a:pPr>
              <a:lnSpc>
                <a:spcPct val="150000"/>
              </a:lnSpc>
            </a:pPr>
            <a:r>
              <a:rPr lang="fr-FR" sz="1100" b="1" dirty="0">
                <a:latin typeface="Short Stack" panose="02010500040000000007" pitchFamily="2" charset="0"/>
              </a:rPr>
              <a:t>_____________________________________________________________________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et courent partout. Papa durcit le ton pour se faire obéir.</a:t>
            </a:r>
          </a:p>
          <a:p>
            <a:pPr>
              <a:lnSpc>
                <a:spcPct val="150000"/>
              </a:lnSpc>
            </a:pPr>
            <a:r>
              <a:rPr lang="fr-FR" sz="1100" b="1" dirty="0" smtClean="0">
                <a:latin typeface="Short Stack" panose="02010500040000000007" pitchFamily="2" charset="0"/>
              </a:rPr>
              <a:t>____________________________________________________</a:t>
            </a:r>
            <a:endParaRPr lang="fr-FR" sz="1100" b="1" dirty="0">
              <a:latin typeface="Short Stack" panose="02010500040000000007" pitchFamily="2" charset="0"/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783576"/>
              </p:ext>
            </p:extLst>
          </p:nvPr>
        </p:nvGraphicFramePr>
        <p:xfrm>
          <a:off x="916176" y="3456775"/>
          <a:ext cx="6207894" cy="1638182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432049"/>
                <a:gridCol w="1008112"/>
                <a:gridCol w="504056"/>
                <a:gridCol w="1080120"/>
                <a:gridCol w="504056"/>
                <a:gridCol w="1152128"/>
                <a:gridCol w="504056"/>
                <a:gridCol w="1023317"/>
              </a:tblGrid>
              <a:tr h="288032">
                <a:tc gridSpan="4"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dormir</a:t>
                      </a:r>
                      <a:r>
                        <a:rPr lang="fr-FR" sz="1100" baseline="0" dirty="0" smtClean="0">
                          <a:latin typeface="Short Stack" panose="02010500040000000007" pitchFamily="2" charset="0"/>
                        </a:rPr>
                        <a:t> 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entendre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Je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Nous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J’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Nous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Tu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Vous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Tu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Vous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Ils 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Ils 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4677920" y="5599013"/>
            <a:ext cx="2486863" cy="21236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entendent des bruits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courez vite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partons à la piscine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vendent du muguet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perd ses moyens</a:t>
            </a:r>
            <a:endParaRPr lang="fr-FR" sz="1100" dirty="0">
              <a:latin typeface="Short Stack" panose="02010500040000000007" pitchFamily="2" charset="0"/>
              <a:sym typeface="Wingdings"/>
            </a:endParaRP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comprenez l’anglais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sort ses affaires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rendons un service</a:t>
            </a:r>
          </a:p>
        </p:txBody>
      </p:sp>
      <p:sp>
        <p:nvSpPr>
          <p:cNvPr id="24" name="Larme 23"/>
          <p:cNvSpPr/>
          <p:nvPr/>
        </p:nvSpPr>
        <p:spPr>
          <a:xfrm>
            <a:off x="866984" y="7827774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842359" y="7791769"/>
            <a:ext cx="466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8   </a:t>
            </a:r>
            <a:r>
              <a:rPr lang="fr-FR" dirty="0" smtClean="0">
                <a:latin typeface="Fineliner Script" pitchFamily="50" charset="0"/>
              </a:rPr>
              <a:t>Ecris les verbes entre parenthèses au présent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58" y="9343429"/>
            <a:ext cx="280067" cy="111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96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950562" y="8767364"/>
            <a:ext cx="6049213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(choisir</a:t>
            </a:r>
            <a:r>
              <a:rPr lang="fr-FR" sz="1100" dirty="0">
                <a:latin typeface="Short Stack" panose="02010500040000000007" pitchFamily="2" charset="0"/>
              </a:rPr>
              <a:t>) / </a:t>
            </a:r>
            <a:r>
              <a:rPr lang="fr-FR" sz="1100" dirty="0" smtClean="0">
                <a:latin typeface="Short Stack" panose="02010500040000000007" pitchFamily="2" charset="0"/>
              </a:rPr>
              <a:t>nous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choisissons</a:t>
            </a: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(</a:t>
            </a:r>
            <a:r>
              <a:rPr lang="fr-FR" sz="1100" dirty="0">
                <a:latin typeface="Short Stack" panose="02010500040000000007" pitchFamily="2" charset="0"/>
              </a:rPr>
              <a:t>grandir) / </a:t>
            </a:r>
            <a:r>
              <a:rPr lang="fr-FR" sz="1100" dirty="0" smtClean="0">
                <a:latin typeface="Short Stack" panose="02010500040000000007" pitchFamily="2" charset="0"/>
              </a:rPr>
              <a:t>tu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grandis</a:t>
            </a:r>
            <a:endParaRPr lang="fr-FR" sz="1100" b="1" dirty="0">
              <a:solidFill>
                <a:srgbClr val="FF0000"/>
              </a:solidFill>
              <a:latin typeface="SimpleRonde" panose="020005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(franchir) / il	</a:t>
            </a:r>
            <a:r>
              <a:rPr lang="fr-FR" sz="1100" dirty="0" smtClean="0">
                <a:latin typeface="Short Stack" panose="02010500040000000007" pitchFamily="2" charset="0"/>
              </a:rPr>
              <a:t>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franchit	</a:t>
            </a: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(</a:t>
            </a:r>
            <a:r>
              <a:rPr lang="fr-FR" sz="1100" dirty="0">
                <a:latin typeface="Short Stack" panose="02010500040000000007" pitchFamily="2" charset="0"/>
              </a:rPr>
              <a:t>démolir) / </a:t>
            </a:r>
            <a:r>
              <a:rPr lang="fr-FR" sz="1100" dirty="0" smtClean="0">
                <a:latin typeface="Short Stack" panose="02010500040000000007" pitchFamily="2" charset="0"/>
              </a:rPr>
              <a:t>vous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démolissez</a:t>
            </a:r>
            <a:endParaRPr lang="fr-FR" sz="1100" b="1" dirty="0">
              <a:solidFill>
                <a:srgbClr val="FF0000"/>
              </a:solidFill>
              <a:latin typeface="SimpleRonde" panose="020005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(gravir) / je	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gravis</a:t>
            </a:r>
            <a:r>
              <a:rPr lang="fr-FR" sz="12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	</a:t>
            </a:r>
            <a:r>
              <a:rPr lang="fr-FR" sz="1100" dirty="0">
                <a:latin typeface="Short Stack" panose="02010500040000000007" pitchFamily="2" charset="0"/>
              </a:rPr>
              <a:t>	(réunir) / ils	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réunissent</a:t>
            </a:r>
            <a:endParaRPr lang="fr-FR" sz="1100" b="1" dirty="0">
              <a:solidFill>
                <a:srgbClr val="FF0000"/>
              </a:solidFill>
              <a:latin typeface="SimpleRonde" panose="020005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(applaudir) / </a:t>
            </a:r>
            <a:r>
              <a:rPr lang="fr-FR" sz="1100" dirty="0" smtClean="0">
                <a:latin typeface="Short Stack" panose="02010500040000000007" pitchFamily="2" charset="0"/>
              </a:rPr>
              <a:t>tu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applaudis	</a:t>
            </a:r>
            <a:r>
              <a:rPr lang="fr-FR" sz="1100" dirty="0">
                <a:latin typeface="Short Stack" panose="02010500040000000007" pitchFamily="2" charset="0"/>
              </a:rPr>
              <a:t>	(finir) / elle	</a:t>
            </a:r>
            <a:r>
              <a:rPr lang="fr-FR" sz="11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finit</a:t>
            </a:r>
            <a:endParaRPr lang="fr-FR" sz="1100" b="1" dirty="0">
              <a:solidFill>
                <a:srgbClr val="FF0000"/>
              </a:solidFill>
              <a:latin typeface="SimpleRonde" panose="020005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(réunir) / </a:t>
            </a:r>
            <a:r>
              <a:rPr lang="fr-FR" sz="1100" dirty="0" smtClean="0">
                <a:latin typeface="Short Stack" panose="02010500040000000007" pitchFamily="2" charset="0"/>
              </a:rPr>
              <a:t>vous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réunissez</a:t>
            </a:r>
            <a:r>
              <a:rPr lang="fr-FR" sz="12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	</a:t>
            </a: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(</a:t>
            </a:r>
            <a:r>
              <a:rPr lang="fr-FR" sz="1100" dirty="0">
                <a:latin typeface="Short Stack" panose="02010500040000000007" pitchFamily="2" charset="0"/>
              </a:rPr>
              <a:t>saisir) / </a:t>
            </a:r>
            <a:r>
              <a:rPr lang="fr-FR" sz="1100" dirty="0" smtClean="0">
                <a:latin typeface="Short Stack" panose="02010500040000000007" pitchFamily="2" charset="0"/>
              </a:rPr>
              <a:t>nous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saisissons</a:t>
            </a:r>
            <a:endParaRPr lang="fr-FR" sz="1100" b="1" dirty="0">
              <a:solidFill>
                <a:srgbClr val="FF0000"/>
              </a:solidFill>
              <a:latin typeface="SimpleRonde" panose="020005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(brandir) / </a:t>
            </a:r>
            <a:r>
              <a:rPr lang="fr-FR" sz="1100" smtClean="0">
                <a:latin typeface="Short Stack" panose="02010500040000000007" pitchFamily="2" charset="0"/>
              </a:rPr>
              <a:t>elles </a:t>
            </a:r>
            <a:r>
              <a:rPr lang="fr-FR" sz="1200" smtClean="0">
                <a:solidFill>
                  <a:srgbClr val="FF0000"/>
                </a:solidFill>
                <a:latin typeface="SimpleRonde" panose="02000503000000000000" pitchFamily="2" charset="0"/>
              </a:rPr>
              <a:t>brandissent</a:t>
            </a:r>
            <a:r>
              <a:rPr lang="fr-FR" sz="1200" smtClean="0">
                <a:solidFill>
                  <a:srgbClr val="FF0000"/>
                </a:solidFill>
                <a:latin typeface="SimpleRonde" panose="02000503000000000000" pitchFamily="2" charset="0"/>
              </a:rPr>
              <a:t>	</a:t>
            </a:r>
            <a:r>
              <a:rPr lang="fr-FR" sz="1100" smtClean="0">
                <a:latin typeface="Short Stack" panose="02010500040000000007" pitchFamily="2" charset="0"/>
              </a:rPr>
              <a:t>(</a:t>
            </a:r>
            <a:r>
              <a:rPr lang="fr-FR" sz="1100" dirty="0" smtClean="0">
                <a:latin typeface="Short Stack" panose="02010500040000000007" pitchFamily="2" charset="0"/>
              </a:rPr>
              <a:t>réagir) </a:t>
            </a:r>
            <a:r>
              <a:rPr lang="fr-FR" sz="1100" dirty="0">
                <a:latin typeface="Short Stack" panose="02010500040000000007" pitchFamily="2" charset="0"/>
              </a:rPr>
              <a:t>/ </a:t>
            </a:r>
            <a:r>
              <a:rPr lang="fr-FR" sz="1100" dirty="0" smtClean="0">
                <a:latin typeface="Short Stack" panose="02010500040000000007" pitchFamily="2" charset="0"/>
              </a:rPr>
              <a:t>je</a:t>
            </a: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réagis</a:t>
            </a:r>
            <a:endParaRPr lang="fr-FR" sz="1100" b="1" dirty="0">
              <a:latin typeface="SimpleRonde" panose="02000503000000000000" pitchFamily="2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340248" y="126405"/>
            <a:ext cx="4968552" cy="1800200"/>
          </a:xfrm>
          <a:prstGeom prst="roundRect">
            <a:avLst>
              <a:gd name="adj" fmla="val 712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624212" y="100780"/>
            <a:ext cx="3316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Français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132336" y="603355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Short Stack" panose="02010500040000000007" pitchFamily="2" charset="0"/>
                <a:ea typeface="Clensey" panose="02000603000000000000" pitchFamily="2" charset="0"/>
              </a:rPr>
              <a:t>Conjugaison n°3 : C6, C7, C8</a:t>
            </a:r>
            <a:endParaRPr lang="fr-FR" sz="1200" dirty="0"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8000" y="133152"/>
            <a:ext cx="2088232" cy="653991"/>
          </a:xfrm>
          <a:prstGeom prst="roundRect">
            <a:avLst>
              <a:gd name="adj" fmla="val 9563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08000" y="126405"/>
            <a:ext cx="22322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Handlee" panose="02000000000000000000" pitchFamily="2" charset="0"/>
              </a:rPr>
              <a:t>Prénom</a:t>
            </a:r>
            <a:r>
              <a:rPr lang="fr-FR" sz="1400" dirty="0" smtClean="0">
                <a:latin typeface="Handlee" panose="02000000000000000000" pitchFamily="2" charset="0"/>
              </a:rPr>
              <a:t>  : </a:t>
            </a:r>
            <a:r>
              <a:rPr lang="fr-FR" sz="1100" dirty="0" smtClean="0">
                <a:latin typeface="+mj-lt"/>
              </a:rPr>
              <a:t>___________________</a:t>
            </a:r>
            <a:endParaRPr lang="fr-FR" sz="1400" dirty="0" smtClean="0">
              <a:latin typeface="+mj-lt"/>
            </a:endParaRPr>
          </a:p>
          <a:p>
            <a:r>
              <a:rPr lang="fr-FR" sz="1100" dirty="0" smtClean="0">
                <a:latin typeface="Handlee" panose="02000000000000000000" pitchFamily="2" charset="0"/>
              </a:rPr>
              <a:t>Date</a:t>
            </a:r>
            <a:r>
              <a:rPr lang="fr-FR" sz="1400" dirty="0" smtClean="0">
                <a:latin typeface="Handlee" panose="02000000000000000000" pitchFamily="2" charset="0"/>
              </a:rPr>
              <a:t> :  </a:t>
            </a:r>
            <a:r>
              <a:rPr lang="fr-FR" sz="1400" dirty="0" smtClean="0"/>
              <a:t>_________________</a:t>
            </a:r>
            <a:endParaRPr lang="fr-FR" sz="1400" dirty="0">
              <a:latin typeface="Handlee" panose="02000000000000000000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13110" y="1493456"/>
            <a:ext cx="2088232" cy="433149"/>
          </a:xfrm>
          <a:prstGeom prst="roundRect">
            <a:avLst>
              <a:gd name="adj" fmla="val 1404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5076" y="1494557"/>
            <a:ext cx="929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Handlee" panose="02000000000000000000" pitchFamily="2" charset="0"/>
              </a:rPr>
              <a:t>Signature des parents</a:t>
            </a:r>
            <a:endParaRPr lang="fr-FR" sz="1000" dirty="0">
              <a:latin typeface="Handlee" panose="0200000000000000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340248" y="846485"/>
            <a:ext cx="3312368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Fineliner Script" pitchFamily="50" charset="0"/>
                <a:ea typeface="Clensey" panose="02000603000000000000" pitchFamily="2" charset="0"/>
              </a:rPr>
              <a:t>Compétences évaluées</a:t>
            </a:r>
          </a:p>
          <a:p>
            <a:pPr marL="171450" indent="-1714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fr-FR" sz="1100" dirty="0" smtClean="0">
                <a:latin typeface="Sassoon Infant Std" pitchFamily="34" charset="0"/>
              </a:rPr>
              <a:t>Savoir conjuguer le présent des v. être, avoir et aller</a:t>
            </a:r>
          </a:p>
          <a:p>
            <a:pPr marL="171450" indent="-1714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fr-FR" sz="1100" dirty="0">
                <a:latin typeface="Sassoon Infant Std" pitchFamily="34" charset="0"/>
                <a:ea typeface="Times New Roman"/>
                <a:cs typeface="Times New Roman"/>
              </a:rPr>
              <a:t>Reconnaître et conjuguer les 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v. au </a:t>
            </a:r>
            <a:r>
              <a:rPr lang="fr-FR" sz="1100" dirty="0">
                <a:latin typeface="Sassoon Infant Std" pitchFamily="34" charset="0"/>
                <a:ea typeface="Times New Roman"/>
                <a:cs typeface="Times New Roman"/>
              </a:rPr>
              <a:t>présent 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(2</a:t>
            </a:r>
            <a:r>
              <a:rPr lang="fr-FR" sz="1100" baseline="30000" dirty="0" smtClean="0">
                <a:latin typeface="Sassoon Infant Std" pitchFamily="34" charset="0"/>
                <a:ea typeface="Times New Roman"/>
                <a:cs typeface="Times New Roman"/>
              </a:rPr>
              <a:t>ème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 </a:t>
            </a:r>
            <a:r>
              <a:rPr lang="fr-FR" sz="1100" dirty="0" err="1" smtClean="0">
                <a:latin typeface="Sassoon Infant Std" pitchFamily="34" charset="0"/>
                <a:ea typeface="Times New Roman"/>
                <a:cs typeface="Times New Roman"/>
              </a:rPr>
              <a:t>gpe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latin typeface="Sassoon Infant Std" pitchFamily="34" charset="0"/>
                <a:ea typeface="Times New Roman"/>
                <a:cs typeface="Times New Roman"/>
              </a:rPr>
              <a:t>Reconnaître et conjuguer les v. au présent 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(3</a:t>
            </a:r>
            <a:r>
              <a:rPr lang="fr-FR" sz="1100" baseline="30000" dirty="0" smtClean="0">
                <a:latin typeface="Sassoon Infant Std" pitchFamily="34" charset="0"/>
                <a:ea typeface="Times New Roman"/>
                <a:cs typeface="Times New Roman"/>
              </a:rPr>
              <a:t>ème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 </a:t>
            </a:r>
            <a:r>
              <a:rPr lang="fr-FR" sz="1100" dirty="0" err="1" smtClean="0">
                <a:latin typeface="Sassoon Infant Std" pitchFamily="34" charset="0"/>
                <a:ea typeface="Times New Roman"/>
                <a:cs typeface="Times New Roman"/>
              </a:rPr>
              <a:t>gpe</a:t>
            </a:r>
            <a:r>
              <a:rPr lang="fr-FR" sz="1100" dirty="0" smtClean="0">
                <a:latin typeface="Sassoon Infant Std" pitchFamily="34" charset="0"/>
                <a:ea typeface="Times New Roman"/>
                <a:cs typeface="Times New Roman"/>
              </a:rPr>
              <a:t> : comme partir et prendre)</a:t>
            </a:r>
            <a:endParaRPr lang="fr-FR" sz="1100" dirty="0">
              <a:latin typeface="Sassoon Infant Std" pitchFamily="34" charset="0"/>
              <a:ea typeface="Times New Roman"/>
              <a:cs typeface="Times New Roman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010622" y="198413"/>
            <a:ext cx="1226170" cy="588730"/>
          </a:xfrm>
          <a:prstGeom prst="roundRect">
            <a:avLst>
              <a:gd name="adj" fmla="val 2695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010622" y="198413"/>
            <a:ext cx="1226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Fineliner Script" pitchFamily="50" charset="0"/>
              </a:rPr>
              <a:t>Soin, présentation</a:t>
            </a:r>
          </a:p>
          <a:p>
            <a:pPr algn="ctr"/>
            <a:endParaRPr lang="fr-FR" sz="1400" dirty="0">
              <a:latin typeface="Fineliner Script" pitchFamily="50" charset="0"/>
            </a:endParaRP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6156672" y="457203"/>
            <a:ext cx="951306" cy="264429"/>
            <a:chOff x="114698913" y="113219876"/>
            <a:chExt cx="2032147" cy="47779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89595" y="113249500"/>
              <a:ext cx="462278" cy="404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775160" y="113233546"/>
              <a:ext cx="462280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68781" y="113240769"/>
              <a:ext cx="462279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0" name="il_fi" descr="MC900412464[1]"/>
            <p:cNvPicPr>
              <a:picLocks noChangeAspect="1" noChangeArrowheads="1"/>
            </p:cNvPicPr>
            <p:nvPr/>
          </p:nvPicPr>
          <p:blipFill>
            <a:blip r:embed="rId5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" r="175"/>
            <a:stretch>
              <a:fillRect/>
            </a:stretch>
          </p:blipFill>
          <p:spPr bwMode="auto">
            <a:xfrm>
              <a:off x="114698913" y="113219876"/>
              <a:ext cx="484706" cy="477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Ellipse 17"/>
          <p:cNvSpPr/>
          <p:nvPr/>
        </p:nvSpPr>
        <p:spPr>
          <a:xfrm rot="19715485">
            <a:off x="2268240" y="100780"/>
            <a:ext cx="576064" cy="31090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 rot="19715485">
            <a:off x="2268240" y="957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CE2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6470266" y="990501"/>
            <a:ext cx="725668" cy="85642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02564"/>
              </p:ext>
            </p:extLst>
          </p:nvPr>
        </p:nvGraphicFramePr>
        <p:xfrm>
          <a:off x="6472510" y="1000274"/>
          <a:ext cx="723424" cy="8341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515144"/>
              </a:tblGrid>
              <a:tr h="212021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1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1859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2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2021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3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2021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4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640765" y="1218660"/>
            <a:ext cx="561372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à renforcer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44963" y="1382606"/>
            <a:ext cx="591829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</a:pPr>
            <a:r>
              <a:rPr lang="fr-FR" sz="700" dirty="0" smtClean="0">
                <a:solidFill>
                  <a:prstClr val="black"/>
                </a:solidFill>
                <a:latin typeface="Patrick Hand" panose="00000500000000000000" pitchFamily="2" charset="0"/>
              </a:rPr>
              <a:t>en cours </a:t>
            </a:r>
          </a:p>
          <a:p>
            <a:pPr lvl="0"/>
            <a:r>
              <a:rPr lang="fr-FR" sz="700" dirty="0" smtClean="0">
                <a:solidFill>
                  <a:prstClr val="black"/>
                </a:solidFill>
                <a:latin typeface="Patrick Hand" panose="00000500000000000000" pitchFamily="2" charset="0"/>
              </a:rPr>
              <a:t>d’acquisition</a:t>
            </a:r>
            <a:endParaRPr lang="fr-FR" sz="700" dirty="0">
              <a:solidFill>
                <a:prstClr val="black"/>
              </a:solidFill>
              <a:latin typeface="Patrick Hand" panose="00000500000000000000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660365" y="1637636"/>
            <a:ext cx="52610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n</a:t>
            </a:r>
            <a:r>
              <a:rPr lang="fr-FR" sz="700" dirty="0" smtClean="0">
                <a:solidFill>
                  <a:prstClr val="black"/>
                </a:solidFill>
                <a:latin typeface="Patrick Hand" panose="00000500000000000000" pitchFamily="2" charset="0"/>
              </a:rPr>
              <a:t>on acquis</a:t>
            </a:r>
            <a:endParaRPr lang="fr-FR" sz="700" dirty="0">
              <a:solidFill>
                <a:prstClr val="black"/>
              </a:solidFill>
              <a:latin typeface="Patrick Hand" panose="00000500000000000000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34562" y="1000128"/>
            <a:ext cx="388248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700" dirty="0" smtClean="0">
                <a:solidFill>
                  <a:prstClr val="black"/>
                </a:solidFill>
                <a:latin typeface="Patrick Hand" panose="00000500000000000000" pitchFamily="2" charset="0"/>
              </a:rPr>
              <a:t>acquis</a:t>
            </a:r>
            <a:endParaRPr lang="fr-FR" sz="700" dirty="0">
              <a:solidFill>
                <a:prstClr val="black"/>
              </a:solidFill>
              <a:latin typeface="Patrick Hand" panose="00000500000000000000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33078" y="2070621"/>
            <a:ext cx="498143" cy="6120679"/>
          </a:xfrm>
          <a:prstGeom prst="roundRect">
            <a:avLst>
              <a:gd name="adj" fmla="val 204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 rot="16200000">
            <a:off x="-2690729" y="4915516"/>
            <a:ext cx="61206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Fineliner Script" pitchFamily="50" charset="0"/>
              </a:rPr>
              <a:t>Le présent de être, avoir et aller</a:t>
            </a:r>
            <a:endParaRPr lang="fr-FR" sz="2200" dirty="0">
              <a:latin typeface="Fineliner Script" pitchFamily="50" charset="0"/>
            </a:endParaRPr>
          </a:p>
        </p:txBody>
      </p:sp>
      <p:sp>
        <p:nvSpPr>
          <p:cNvPr id="35" name="Larme 34"/>
          <p:cNvSpPr/>
          <p:nvPr/>
        </p:nvSpPr>
        <p:spPr>
          <a:xfrm>
            <a:off x="842359" y="6171012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817733" y="6135007"/>
            <a:ext cx="5799957" cy="37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3   </a:t>
            </a:r>
            <a:r>
              <a:rPr lang="fr-FR" dirty="0">
                <a:latin typeface="Fineliner Script" pitchFamily="50" charset="0"/>
              </a:rPr>
              <a:t>Complète les phrases avec le verbe </a:t>
            </a:r>
            <a:r>
              <a:rPr lang="fr-FR" dirty="0" smtClean="0">
                <a:latin typeface="Fineliner Script" pitchFamily="50" charset="0"/>
              </a:rPr>
              <a:t>aller au </a:t>
            </a:r>
            <a:r>
              <a:rPr lang="fr-FR" dirty="0">
                <a:latin typeface="Fineliner Script" pitchFamily="50" charset="0"/>
              </a:rPr>
              <a:t>présent.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133077" y="8335316"/>
            <a:ext cx="498143" cy="2160241"/>
          </a:xfrm>
          <a:prstGeom prst="roundRect">
            <a:avLst>
              <a:gd name="adj" fmla="val 204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 rot="16200000">
            <a:off x="-710510" y="9132282"/>
            <a:ext cx="2160241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2200" dirty="0" smtClean="0">
                <a:latin typeface="Fineliner Script" pitchFamily="50" charset="0"/>
              </a:rPr>
              <a:t>Le présent des verbes du 2</a:t>
            </a:r>
            <a:r>
              <a:rPr lang="fr-FR" sz="2200" baseline="30000" dirty="0" smtClean="0">
                <a:latin typeface="Fineliner Script" pitchFamily="50" charset="0"/>
              </a:rPr>
              <a:t>ème</a:t>
            </a:r>
            <a:r>
              <a:rPr lang="fr-FR" sz="2200" dirty="0" smtClean="0">
                <a:latin typeface="Fineliner Script" pitchFamily="50" charset="0"/>
              </a:rPr>
              <a:t> groupe</a:t>
            </a:r>
            <a:endParaRPr lang="fr-FR" sz="2200" dirty="0">
              <a:latin typeface="Fineliner Script" pitchFamily="50" charset="0"/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753475" y="8335317"/>
            <a:ext cx="6552728" cy="2160240"/>
          </a:xfrm>
          <a:prstGeom prst="roundRect">
            <a:avLst>
              <a:gd name="adj" fmla="val 431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900087" y="8443330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875462" y="8407325"/>
            <a:ext cx="316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4   </a:t>
            </a:r>
            <a:r>
              <a:rPr lang="fr-FR" dirty="0" smtClean="0">
                <a:latin typeface="Fineliner Script" pitchFamily="50" charset="0"/>
              </a:rPr>
              <a:t>Conjugue ces verbes au présent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113110" y="865259"/>
            <a:ext cx="2088232" cy="571291"/>
          </a:xfrm>
          <a:prstGeom prst="roundRect">
            <a:avLst>
              <a:gd name="adj" fmla="val 9563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99214" y="888296"/>
            <a:ext cx="2120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Handlee" panose="02000000000000000000" pitchFamily="2" charset="0"/>
              </a:rPr>
              <a:t>Appréciation</a:t>
            </a:r>
            <a:endParaRPr lang="fr-FR" sz="1000" dirty="0">
              <a:latin typeface="Handlee" panose="02000000000000000000" pitchFamily="2" charset="0"/>
            </a:endParaRPr>
          </a:p>
        </p:txBody>
      </p:sp>
      <p:sp>
        <p:nvSpPr>
          <p:cNvPr id="49" name="Larme 48"/>
          <p:cNvSpPr/>
          <p:nvPr/>
        </p:nvSpPr>
        <p:spPr>
          <a:xfrm>
            <a:off x="900088" y="2178634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75463" y="2142629"/>
            <a:ext cx="5594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1   </a:t>
            </a:r>
            <a:r>
              <a:rPr lang="fr-FR" dirty="0" smtClean="0">
                <a:latin typeface="Fineliner Script" pitchFamily="50" charset="0"/>
              </a:rPr>
              <a:t>Complète les phrases avec le verbe avoir au présent.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227275" y="2471018"/>
            <a:ext cx="4932548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Elles n’(avoir</a:t>
            </a:r>
            <a:r>
              <a:rPr lang="fr-FR" sz="1100" dirty="0" smtClean="0">
                <a:latin typeface="Short Stack" panose="02010500040000000007" pitchFamily="2" charset="0"/>
              </a:rPr>
              <a:t>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ont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pas </a:t>
            </a:r>
            <a:r>
              <a:rPr lang="fr-FR" sz="1100" dirty="0">
                <a:latin typeface="Short Stack" panose="02010500040000000007" pitchFamily="2" charset="0"/>
              </a:rPr>
              <a:t>chaud.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Vous (avoir)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avez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une </a:t>
            </a:r>
            <a:r>
              <a:rPr lang="fr-FR" sz="1100" dirty="0">
                <a:latin typeface="Short Stack" panose="02010500040000000007" pitchFamily="2" charset="0"/>
              </a:rPr>
              <a:t>belle moto.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Tu (avoir)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as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beaucoup </a:t>
            </a:r>
            <a:r>
              <a:rPr lang="fr-FR" sz="1100" dirty="0">
                <a:latin typeface="Short Stack" panose="02010500040000000007" pitchFamily="2" charset="0"/>
              </a:rPr>
              <a:t>de chance.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Je/J’ (avoir)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ai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8 </a:t>
            </a:r>
            <a:r>
              <a:rPr lang="fr-FR" sz="1100" dirty="0">
                <a:latin typeface="Short Stack" panose="02010500040000000007" pitchFamily="2" charset="0"/>
              </a:rPr>
              <a:t>ans aujourd’hui.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Nous (avoir)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avons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de </a:t>
            </a:r>
            <a:r>
              <a:rPr lang="fr-FR" sz="1100" dirty="0">
                <a:latin typeface="Short Stack" panose="02010500040000000007" pitchFamily="2" charset="0"/>
              </a:rPr>
              <a:t>bons amis.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Il m’(avoir)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a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laissé </a:t>
            </a:r>
            <a:r>
              <a:rPr lang="fr-FR" sz="1100" dirty="0">
                <a:latin typeface="Short Stack" panose="02010500040000000007" pitchFamily="2" charset="0"/>
              </a:rPr>
              <a:t>sa clé.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24124" y="4446885"/>
            <a:ext cx="4932549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Je/J’ (être)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suis</a:t>
            </a:r>
            <a:r>
              <a:rPr lang="fr-FR" sz="11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content</a:t>
            </a:r>
            <a:r>
              <a:rPr lang="fr-FR" sz="1100" dirty="0">
                <a:latin typeface="Short Stack" panose="02010500040000000007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Ils (être)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sont 	</a:t>
            </a:r>
            <a:r>
              <a:rPr lang="fr-FR" sz="1100" dirty="0" smtClean="0">
                <a:latin typeface="Short Stack" panose="02010500040000000007" pitchFamily="2" charset="0"/>
              </a:rPr>
              <a:t>imprudents</a:t>
            </a:r>
            <a:r>
              <a:rPr lang="fr-FR" sz="1100" dirty="0">
                <a:latin typeface="Short Stack" panose="02010500040000000007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Elle n’(être)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est 	</a:t>
            </a:r>
            <a:r>
              <a:rPr lang="fr-FR" sz="1100" dirty="0" smtClean="0">
                <a:latin typeface="Short Stack" panose="02010500040000000007" pitchFamily="2" charset="0"/>
              </a:rPr>
              <a:t>pas </a:t>
            </a:r>
            <a:r>
              <a:rPr lang="fr-FR" sz="1100" dirty="0">
                <a:latin typeface="Short Stack" panose="02010500040000000007" pitchFamily="2" charset="0"/>
              </a:rPr>
              <a:t>venue hier.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Vous (être)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êtes 	</a:t>
            </a:r>
            <a:r>
              <a:rPr lang="fr-FR" sz="1100" dirty="0" smtClean="0">
                <a:latin typeface="Short Stack" panose="02010500040000000007" pitchFamily="2" charset="0"/>
              </a:rPr>
              <a:t>toujours </a:t>
            </a:r>
            <a:r>
              <a:rPr lang="fr-FR" sz="1100" dirty="0">
                <a:latin typeface="Short Stack" panose="02010500040000000007" pitchFamily="2" charset="0"/>
              </a:rPr>
              <a:t>en retard !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Nous (être)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sommes 	</a:t>
            </a:r>
            <a:r>
              <a:rPr lang="fr-FR" sz="1100" dirty="0" smtClean="0">
                <a:latin typeface="Short Stack" panose="02010500040000000007" pitchFamily="2" charset="0"/>
              </a:rPr>
              <a:t>arrivés à temps.</a:t>
            </a:r>
            <a:endParaRPr lang="fr-FR" sz="1100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Tu (être)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es</a:t>
            </a:r>
            <a:r>
              <a:rPr lang="fr-FR" sz="11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un </a:t>
            </a:r>
            <a:r>
              <a:rPr lang="fr-FR" sz="1100" dirty="0">
                <a:latin typeface="Short Stack" panose="02010500040000000007" pitchFamily="2" charset="0"/>
              </a:rPr>
              <a:t>très gentil garçon</a:t>
            </a:r>
            <a:r>
              <a:rPr lang="fr-FR" sz="1100" dirty="0"/>
              <a:t>.</a:t>
            </a:r>
          </a:p>
        </p:txBody>
      </p:sp>
      <p:sp>
        <p:nvSpPr>
          <p:cNvPr id="55" name="Larme 54"/>
          <p:cNvSpPr/>
          <p:nvPr/>
        </p:nvSpPr>
        <p:spPr>
          <a:xfrm>
            <a:off x="900087" y="4162047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875462" y="4126042"/>
            <a:ext cx="5594803" cy="37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2   </a:t>
            </a:r>
            <a:r>
              <a:rPr lang="fr-FR" dirty="0">
                <a:latin typeface="Fineliner Script" pitchFamily="50" charset="0"/>
              </a:rPr>
              <a:t>Complète les phrases avec le verbe </a:t>
            </a:r>
            <a:r>
              <a:rPr lang="fr-FR" dirty="0" smtClean="0">
                <a:latin typeface="Fineliner Script" pitchFamily="50" charset="0"/>
              </a:rPr>
              <a:t>être au </a:t>
            </a:r>
            <a:r>
              <a:rPr lang="fr-FR" dirty="0">
                <a:latin typeface="Fineliner Script" pitchFamily="50" charset="0"/>
              </a:rPr>
              <a:t>présent.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24125" y="6463109"/>
            <a:ext cx="5317265" cy="173124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Vous y (aller)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allez 	</a:t>
            </a:r>
            <a:r>
              <a:rPr lang="fr-FR" sz="1100" dirty="0" smtClean="0">
                <a:latin typeface="Short Stack" panose="02010500040000000007" pitchFamily="2" charset="0"/>
              </a:rPr>
              <a:t>en </a:t>
            </a:r>
            <a:r>
              <a:rPr lang="fr-FR" sz="1100" dirty="0">
                <a:latin typeface="Short Stack" panose="02010500040000000007" pitchFamily="2" charset="0"/>
              </a:rPr>
              <a:t>vélo.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Tu (aller)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vas</a:t>
            </a:r>
            <a:r>
              <a:rPr lang="fr-FR" sz="12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me </a:t>
            </a:r>
            <a:r>
              <a:rPr lang="fr-FR" sz="1100" dirty="0">
                <a:latin typeface="Short Stack" panose="02010500040000000007" pitchFamily="2" charset="0"/>
              </a:rPr>
              <a:t>le dire.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Il (aller)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va 	</a:t>
            </a:r>
            <a:r>
              <a:rPr lang="fr-FR" sz="1100" dirty="0" smtClean="0">
                <a:latin typeface="Short Stack" panose="02010500040000000007" pitchFamily="2" charset="0"/>
              </a:rPr>
              <a:t>au </a:t>
            </a:r>
            <a:r>
              <a:rPr lang="fr-FR" sz="1100" dirty="0">
                <a:latin typeface="Short Stack" panose="02010500040000000007" pitchFamily="2" charset="0"/>
              </a:rPr>
              <a:t>théâtre ce soir.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Elles (aller)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vont</a:t>
            </a:r>
            <a:r>
              <a:rPr lang="fr-FR" sz="11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se </a:t>
            </a:r>
            <a:r>
              <a:rPr lang="fr-FR" sz="1100" dirty="0">
                <a:latin typeface="Short Stack" panose="02010500040000000007" pitchFamily="2" charset="0"/>
              </a:rPr>
              <a:t>promener dans les bois.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Où (aller)	 </a:t>
            </a:r>
            <a:r>
              <a:rPr lang="fr-FR" sz="11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allons	</a:t>
            </a:r>
            <a:r>
              <a:rPr lang="fr-FR" sz="1100" dirty="0" smtClean="0">
                <a:latin typeface="Short Stack" panose="02010500040000000007" pitchFamily="2" charset="0"/>
              </a:rPr>
              <a:t>– </a:t>
            </a:r>
            <a:r>
              <a:rPr lang="fr-FR" sz="1100" dirty="0">
                <a:latin typeface="Short Stack" panose="02010500040000000007" pitchFamily="2" charset="0"/>
              </a:rPr>
              <a:t>nous ?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Je (aller)	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vais</a:t>
            </a:r>
            <a:r>
              <a:rPr lang="fr-FR" sz="12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	</a:t>
            </a:r>
            <a:r>
              <a:rPr lang="fr-FR" sz="1100" dirty="0" smtClean="0">
                <a:latin typeface="Short Stack" panose="02010500040000000007" pitchFamily="2" charset="0"/>
              </a:rPr>
              <a:t>prendre </a:t>
            </a:r>
            <a:r>
              <a:rPr lang="fr-FR" sz="1100" dirty="0">
                <a:latin typeface="Short Stack" panose="02010500040000000007" pitchFamily="2" charset="0"/>
              </a:rPr>
              <a:t>un bon bain !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661220"/>
              </p:ext>
            </p:extLst>
          </p:nvPr>
        </p:nvGraphicFramePr>
        <p:xfrm>
          <a:off x="5707137" y="1128797"/>
          <a:ext cx="467021" cy="7315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467021"/>
              </a:tblGrid>
              <a:tr h="183092">
                <a:tc>
                  <a:txBody>
                    <a:bodyPr/>
                    <a:lstStyle/>
                    <a:p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83092">
                <a:tc>
                  <a:txBody>
                    <a:bodyPr/>
                    <a:lstStyle/>
                    <a:p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83092">
                <a:tc>
                  <a:txBody>
                    <a:bodyPr/>
                    <a:lstStyle/>
                    <a:p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" name="Rectangle à coins arrondis 25"/>
          <p:cNvSpPr/>
          <p:nvPr/>
        </p:nvSpPr>
        <p:spPr>
          <a:xfrm>
            <a:off x="756072" y="2070621"/>
            <a:ext cx="6552728" cy="6120679"/>
          </a:xfrm>
          <a:prstGeom prst="roundRect">
            <a:avLst>
              <a:gd name="adj" fmla="val 174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58" y="9343429"/>
            <a:ext cx="280067" cy="111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2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/>
          <p:cNvSpPr txBox="1"/>
          <p:nvPr/>
        </p:nvSpPr>
        <p:spPr>
          <a:xfrm>
            <a:off x="900089" y="8155875"/>
            <a:ext cx="6264696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Julien se (tordre)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tord </a:t>
            </a:r>
            <a:r>
              <a:rPr lang="fr-FR" sz="1100" dirty="0" smtClean="0">
                <a:latin typeface="Short Stack" panose="02010500040000000007" pitchFamily="2" charset="0"/>
              </a:rPr>
              <a:t>le cou pour regarder son copain.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Mes chiens (s’enfuir</a:t>
            </a:r>
            <a:r>
              <a:rPr lang="fr-FR" sz="1100" dirty="0">
                <a:latin typeface="Short Stack" panose="02010500040000000007" pitchFamily="2" charset="0"/>
              </a:rPr>
              <a:t>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s’enfuient </a:t>
            </a:r>
            <a:r>
              <a:rPr lang="fr-FR" sz="1100" dirty="0" smtClean="0">
                <a:latin typeface="Short Stack" panose="02010500040000000007" pitchFamily="2" charset="0"/>
              </a:rPr>
              <a:t>tout le temps.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Je ne (ressentir)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ressens </a:t>
            </a:r>
            <a:r>
              <a:rPr lang="fr-FR" sz="1100" dirty="0" smtClean="0">
                <a:latin typeface="Short Stack" panose="02010500040000000007" pitchFamily="2" charset="0"/>
              </a:rPr>
              <a:t>rien pour toi.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Les garçons (répondre)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répondent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</a:t>
            </a:r>
            <a:r>
              <a:rPr lang="fr-FR" sz="1100" dirty="0" smtClean="0">
                <a:latin typeface="Short Stack" panose="02010500040000000007" pitchFamily="2" charset="0"/>
              </a:rPr>
              <a:t>aux questions.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Ma fille ne (mentir</a:t>
            </a:r>
            <a:r>
              <a:rPr lang="fr-FR" sz="1100" dirty="0">
                <a:latin typeface="Short Stack" panose="02010500040000000007" pitchFamily="2" charset="0"/>
              </a:rPr>
              <a:t>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ment </a:t>
            </a:r>
            <a:r>
              <a:rPr lang="fr-FR" sz="1100" dirty="0" smtClean="0">
                <a:latin typeface="Short Stack" panose="02010500040000000007" pitchFamily="2" charset="0"/>
              </a:rPr>
              <a:t>jamais.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Nous (courir</a:t>
            </a:r>
            <a:r>
              <a:rPr lang="fr-FR" sz="1100" dirty="0">
                <a:latin typeface="Short Stack" panose="02010500040000000007" pitchFamily="2" charset="0"/>
              </a:rPr>
              <a:t>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courons </a:t>
            </a:r>
            <a:r>
              <a:rPr lang="fr-FR" sz="1100" dirty="0" smtClean="0">
                <a:latin typeface="Short Stack" panose="02010500040000000007" pitchFamily="2" charset="0"/>
              </a:rPr>
              <a:t>longtemps pour le cross.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Tu (servir)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sers </a:t>
            </a:r>
            <a:r>
              <a:rPr lang="fr-FR" sz="1100" dirty="0" smtClean="0">
                <a:latin typeface="Short Stack" panose="02010500040000000007" pitchFamily="2" charset="0"/>
              </a:rPr>
              <a:t>une délicieuse mousse en </a:t>
            </a:r>
            <a:r>
              <a:rPr lang="fr-FR" sz="1100" spc="-150" dirty="0" smtClean="0">
                <a:latin typeface="Short Stack" panose="02010500040000000007" pitchFamily="2" charset="0"/>
              </a:rPr>
              <a:t>chocolat</a:t>
            </a:r>
            <a:r>
              <a:rPr lang="fr-FR" sz="1100" dirty="0" smtClean="0">
                <a:latin typeface="Short Stack" panose="02010500040000000007" pitchFamily="2" charset="0"/>
              </a:rPr>
              <a:t> pour le dessert.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Mon frère (perdre) </a:t>
            </a:r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perd </a:t>
            </a:r>
            <a:r>
              <a:rPr lang="fr-FR" sz="1100" dirty="0" smtClean="0">
                <a:latin typeface="Short Stack" panose="02010500040000000007" pitchFamily="2" charset="0"/>
              </a:rPr>
              <a:t>souvent aux cartes.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33078" y="2934718"/>
            <a:ext cx="498143" cy="7488831"/>
          </a:xfrm>
          <a:prstGeom prst="roundRect">
            <a:avLst>
              <a:gd name="adj" fmla="val 204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-3374806" y="6463689"/>
            <a:ext cx="74888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Fineliner Script" pitchFamily="50" charset="0"/>
              </a:rPr>
              <a:t>Les verbes du 3</a:t>
            </a:r>
            <a:r>
              <a:rPr lang="fr-FR" sz="2200" baseline="30000" dirty="0" smtClean="0">
                <a:latin typeface="Fineliner Script" pitchFamily="50" charset="0"/>
              </a:rPr>
              <a:t>ème</a:t>
            </a:r>
            <a:r>
              <a:rPr lang="fr-FR" sz="2200" dirty="0" smtClean="0">
                <a:latin typeface="Fineliner Script" pitchFamily="50" charset="0"/>
              </a:rPr>
              <a:t> groupe comme partir et prendre</a:t>
            </a:r>
            <a:endParaRPr lang="fr-FR" sz="2200" dirty="0">
              <a:latin typeface="Fineliner Script" pitchFamily="50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56072" y="2934718"/>
            <a:ext cx="6552728" cy="7488831"/>
          </a:xfrm>
          <a:prstGeom prst="roundRect">
            <a:avLst>
              <a:gd name="adj" fmla="val 174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Larme 6"/>
          <p:cNvSpPr/>
          <p:nvPr/>
        </p:nvSpPr>
        <p:spPr>
          <a:xfrm>
            <a:off x="842359" y="5346986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17733" y="5310981"/>
            <a:ext cx="1594523" cy="37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7   </a:t>
            </a:r>
            <a:r>
              <a:rPr lang="fr-FR" dirty="0" smtClean="0">
                <a:latin typeface="Fineliner Script" pitchFamily="50" charset="0"/>
              </a:rPr>
              <a:t>Relie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33077" y="101819"/>
            <a:ext cx="498143" cy="2688881"/>
          </a:xfrm>
          <a:prstGeom prst="roundRect">
            <a:avLst>
              <a:gd name="adj" fmla="val 204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16200000">
            <a:off x="-974830" y="1163105"/>
            <a:ext cx="268888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sz="2200" dirty="0" smtClean="0">
                <a:latin typeface="Fineliner Script" pitchFamily="50" charset="0"/>
              </a:rPr>
              <a:t>Le présent des verbes du 2</a:t>
            </a:r>
            <a:r>
              <a:rPr lang="fr-FR" sz="2200" baseline="30000" dirty="0" smtClean="0">
                <a:latin typeface="Fineliner Script" pitchFamily="50" charset="0"/>
              </a:rPr>
              <a:t>ème</a:t>
            </a:r>
            <a:r>
              <a:rPr lang="fr-FR" sz="2200" dirty="0" smtClean="0">
                <a:latin typeface="Fineliner Script" pitchFamily="50" charset="0"/>
              </a:rPr>
              <a:t> groupe</a:t>
            </a:r>
            <a:endParaRPr lang="fr-FR" sz="2200" dirty="0">
              <a:latin typeface="Fineliner Script" pitchFamily="50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53475" y="101819"/>
            <a:ext cx="6552728" cy="2688881"/>
          </a:xfrm>
          <a:prstGeom prst="roundRect">
            <a:avLst>
              <a:gd name="adj" fmla="val 431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Larme 11"/>
          <p:cNvSpPr/>
          <p:nvPr/>
        </p:nvSpPr>
        <p:spPr>
          <a:xfrm>
            <a:off x="900087" y="209833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875462" y="173828"/>
            <a:ext cx="6289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5   </a:t>
            </a:r>
            <a:r>
              <a:rPr lang="fr-FR" dirty="0" smtClean="0">
                <a:latin typeface="Fineliner Script" pitchFamily="50" charset="0"/>
              </a:rPr>
              <a:t>Entoure les verbes du 2</a:t>
            </a:r>
            <a:r>
              <a:rPr lang="fr-FR" baseline="30000" dirty="0" smtClean="0">
                <a:latin typeface="Fineliner Script" pitchFamily="50" charset="0"/>
              </a:rPr>
              <a:t>ème</a:t>
            </a:r>
            <a:r>
              <a:rPr lang="fr-FR" dirty="0" smtClean="0">
                <a:latin typeface="Fineliner Script" pitchFamily="50" charset="0"/>
              </a:rPr>
              <a:t> groupe (6) et indique leur infinitif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4" name="Larme 13"/>
          <p:cNvSpPr/>
          <p:nvPr/>
        </p:nvSpPr>
        <p:spPr>
          <a:xfrm>
            <a:off x="900088" y="3042731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875463" y="3006726"/>
            <a:ext cx="3481009" cy="375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6   </a:t>
            </a:r>
            <a:r>
              <a:rPr lang="fr-FR" dirty="0" smtClean="0">
                <a:latin typeface="Fineliner Script" pitchFamily="50" charset="0"/>
              </a:rPr>
              <a:t>Conjugue ces verbes au présent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75463" y="6131270"/>
            <a:ext cx="1968841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Ma sœur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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Les filles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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Ma cousine et moi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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Ma copine et toi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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42359" y="533868"/>
            <a:ext cx="6394433" cy="21236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Pour le soir de Noël, nous réunissons toute la famille. Mon frère garnit le </a:t>
            </a:r>
          </a:p>
          <a:p>
            <a:pPr>
              <a:lnSpc>
                <a:spcPct val="150000"/>
              </a:lnSpc>
            </a:pPr>
            <a:r>
              <a:rPr lang="fr-FR" sz="1100" b="1" dirty="0" smtClean="0">
                <a:latin typeface="Short Stack" panose="02010500040000000007" pitchFamily="2" charset="0"/>
              </a:rPr>
              <a:t>_____________________________________________________________________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sapin. Mes cousins arrivent, ils franchissent le seuil de la maison. « Les</a:t>
            </a:r>
          </a:p>
          <a:p>
            <a:pPr>
              <a:lnSpc>
                <a:spcPct val="150000"/>
              </a:lnSpc>
            </a:pPr>
            <a:r>
              <a:rPr lang="fr-FR" sz="1100" b="1" dirty="0">
                <a:latin typeface="Short Stack" panose="02010500040000000007" pitchFamily="2" charset="0"/>
              </a:rPr>
              <a:t>_____________________________________________________________________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enfants, dit maman, vous ne salissez pas la maison ! » Mais ils désobéissent</a:t>
            </a:r>
          </a:p>
          <a:p>
            <a:pPr>
              <a:lnSpc>
                <a:spcPct val="150000"/>
              </a:lnSpc>
            </a:pPr>
            <a:r>
              <a:rPr lang="fr-FR" sz="1100" b="1" dirty="0">
                <a:latin typeface="Short Stack" panose="02010500040000000007" pitchFamily="2" charset="0"/>
              </a:rPr>
              <a:t>_____________________________________________________________________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et courent partout. Papa durcit le ton pour se faire obéir.</a:t>
            </a:r>
          </a:p>
          <a:p>
            <a:pPr>
              <a:lnSpc>
                <a:spcPct val="150000"/>
              </a:lnSpc>
            </a:pPr>
            <a:r>
              <a:rPr lang="fr-FR" sz="1100" b="1" dirty="0" smtClean="0">
                <a:latin typeface="Short Stack" panose="02010500040000000007" pitchFamily="2" charset="0"/>
              </a:rPr>
              <a:t>____________________________________________________</a:t>
            </a:r>
            <a:endParaRPr lang="fr-FR" sz="1100" b="1" dirty="0">
              <a:latin typeface="Short Stack" panose="02010500040000000007" pitchFamily="2" charset="0"/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019885"/>
              </p:ext>
            </p:extLst>
          </p:nvPr>
        </p:nvGraphicFramePr>
        <p:xfrm>
          <a:off x="916176" y="3456775"/>
          <a:ext cx="6207894" cy="1638182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432049"/>
                <a:gridCol w="1008112"/>
                <a:gridCol w="504056"/>
                <a:gridCol w="1080120"/>
                <a:gridCol w="504056"/>
                <a:gridCol w="1152128"/>
                <a:gridCol w="504056"/>
                <a:gridCol w="1023317"/>
              </a:tblGrid>
              <a:tr h="288032">
                <a:tc gridSpan="4"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dormir</a:t>
                      </a:r>
                      <a:r>
                        <a:rPr lang="fr-FR" sz="1100" baseline="0" dirty="0" smtClean="0">
                          <a:latin typeface="Short Stack" panose="02010500040000000007" pitchFamily="2" charset="0"/>
                        </a:rPr>
                        <a:t> 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entendre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Je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dors</a:t>
                      </a:r>
                      <a:endParaRPr lang="fr-FR" sz="1200" dirty="0">
                        <a:solidFill>
                          <a:srgbClr val="FF0000"/>
                        </a:solidFill>
                        <a:latin typeface="SimpleRonde" panose="02000503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Nous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dormons</a:t>
                      </a:r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J’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entends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Nous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entendons</a:t>
                      </a:r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Tu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dors</a:t>
                      </a:r>
                      <a:endParaRPr lang="fr-FR" sz="1200" dirty="0">
                        <a:solidFill>
                          <a:srgbClr val="FF0000"/>
                        </a:solidFill>
                        <a:latin typeface="SimpleRonde" panose="02000503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Vous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dormez</a:t>
                      </a:r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Tu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entends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Vous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entendez</a:t>
                      </a:r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dort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Ils 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dorment</a:t>
                      </a:r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entend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</a:rPr>
                        <a:t>Ils </a:t>
                      </a:r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SimpleRonde" panose="02000503000000000000" pitchFamily="2" charset="0"/>
                        </a:rPr>
                        <a:t>entendent</a:t>
                      </a:r>
                      <a:endParaRPr lang="fr-FR" sz="11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4677920" y="5599013"/>
            <a:ext cx="2486863" cy="21236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entendent des bruits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courez vite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partons à la piscine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vendent du muguet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perd ses moyens</a:t>
            </a:r>
            <a:endParaRPr lang="fr-FR" sz="1100" dirty="0">
              <a:latin typeface="Short Stack" panose="02010500040000000007" pitchFamily="2" charset="0"/>
              <a:sym typeface="Wingdings"/>
            </a:endParaRP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comprenez l’anglais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sort ses affaires</a:t>
            </a:r>
          </a:p>
          <a:p>
            <a:pPr marL="171450" indent="-171450">
              <a:lnSpc>
                <a:spcPct val="150000"/>
              </a:lnSpc>
              <a:buFont typeface="Wingdings"/>
              <a:buChar char="l"/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rendons un service</a:t>
            </a:r>
          </a:p>
        </p:txBody>
      </p:sp>
      <p:sp>
        <p:nvSpPr>
          <p:cNvPr id="24" name="Larme 23"/>
          <p:cNvSpPr/>
          <p:nvPr/>
        </p:nvSpPr>
        <p:spPr>
          <a:xfrm>
            <a:off x="866984" y="7827774"/>
            <a:ext cx="324036" cy="328101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842359" y="7791769"/>
            <a:ext cx="466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 smtClean="0">
                <a:latin typeface="Fineliner Script" pitchFamily="50" charset="0"/>
              </a:rPr>
              <a:t> 8   </a:t>
            </a:r>
            <a:r>
              <a:rPr lang="fr-FR" dirty="0" smtClean="0">
                <a:latin typeface="Fineliner Script" pitchFamily="50" charset="0"/>
              </a:rPr>
              <a:t>Ecris les verbes entre parenthèses au présent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2916312" y="630461"/>
            <a:ext cx="936104" cy="216024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963767" y="630461"/>
            <a:ext cx="624953" cy="216024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3404161" y="1134517"/>
            <a:ext cx="1080120" cy="216024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268695" y="1638573"/>
            <a:ext cx="675526" cy="216024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5972295" y="1595697"/>
            <a:ext cx="1192488" cy="216024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2940218" y="2139082"/>
            <a:ext cx="548610" cy="216024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916312" y="84648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réunir</a:t>
            </a:r>
            <a:endParaRPr lang="fr-FR" sz="1200" dirty="0">
              <a:solidFill>
                <a:srgbClr val="FF0000"/>
              </a:solidFill>
              <a:latin typeface="SimpleRonde" panose="02000503000000000000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808191" y="846485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garnir</a:t>
            </a:r>
            <a:endParaRPr lang="fr-FR" sz="1200" dirty="0">
              <a:solidFill>
                <a:srgbClr val="FF0000"/>
              </a:solidFill>
              <a:latin typeface="SimpleRonde" panose="02000503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488828" y="136157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franchir</a:t>
            </a:r>
            <a:endParaRPr lang="fr-FR" sz="1200" dirty="0">
              <a:solidFill>
                <a:srgbClr val="FF0000"/>
              </a:solidFill>
              <a:latin typeface="SimpleRonde" panose="02000503000000000000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778793" y="2380527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durcir</a:t>
            </a:r>
            <a:endParaRPr lang="fr-FR" sz="1200" dirty="0">
              <a:solidFill>
                <a:srgbClr val="FF0000"/>
              </a:solidFill>
              <a:latin typeface="SimpleRonde" panose="02000503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138406" y="1873887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salir</a:t>
            </a:r>
            <a:endParaRPr lang="fr-FR" sz="1200" dirty="0">
              <a:solidFill>
                <a:srgbClr val="FF0000"/>
              </a:solidFill>
              <a:latin typeface="SimpleRonde" panose="02000503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120668" y="187388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SimpleRonde" panose="02000503000000000000" pitchFamily="2" charset="0"/>
              </a:rPr>
              <a:t>désobéir</a:t>
            </a:r>
            <a:endParaRPr lang="fr-FR" sz="1200" dirty="0">
              <a:solidFill>
                <a:srgbClr val="FF0000"/>
              </a:solidFill>
              <a:latin typeface="SimpleRonde" panose="02000503000000000000" pitchFamily="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2615967" y="6319093"/>
            <a:ext cx="2172553" cy="43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2647345" y="5743029"/>
            <a:ext cx="2141175" cy="8121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628620" y="6555134"/>
            <a:ext cx="217255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2600099" y="6319093"/>
            <a:ext cx="2188421" cy="488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2647345" y="6829135"/>
            <a:ext cx="2141175" cy="7140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2647345" y="6031061"/>
            <a:ext cx="2172553" cy="1052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2647345" y="6319093"/>
            <a:ext cx="2122325" cy="980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2597117" y="7062439"/>
            <a:ext cx="219140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58" y="9343429"/>
            <a:ext cx="280067" cy="111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003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3161</TotalTime>
  <Words>768</Words>
  <Application>Microsoft Office PowerPoint</Application>
  <PresentationFormat>Personnalisé</PresentationFormat>
  <Paragraphs>216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68</cp:revision>
  <cp:lastPrinted>2013-09-24T06:14:55Z</cp:lastPrinted>
  <dcterms:created xsi:type="dcterms:W3CDTF">2013-09-23T11:54:35Z</dcterms:created>
  <dcterms:modified xsi:type="dcterms:W3CDTF">2014-03-24T08:15:22Z</dcterms:modified>
</cp:coreProperties>
</file>