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95" r:id="rId4"/>
    <p:sldId id="299" r:id="rId5"/>
    <p:sldId id="296" r:id="rId6"/>
    <p:sldId id="267" r:id="rId7"/>
    <p:sldId id="301" r:id="rId8"/>
    <p:sldId id="29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2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44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58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67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02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98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04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32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65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55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17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5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E3CC4-CBCB-49D5-9F95-4E4CBBFDB124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E760-4BB8-445D-81D7-BD877FA5CA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39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age 3"/>
          <p:cNvSpPr/>
          <p:nvPr/>
        </p:nvSpPr>
        <p:spPr>
          <a:xfrm>
            <a:off x="4228027" y="2373926"/>
            <a:ext cx="1877138" cy="995627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Jokerman" panose="04090605060D06020702" pitchFamily="82" charset="0"/>
              </a:rPr>
              <a:t>La petite sœur</a:t>
            </a:r>
          </a:p>
        </p:txBody>
      </p:sp>
      <p:cxnSp>
        <p:nvCxnSpPr>
          <p:cNvPr id="7" name="Connecteur en arc 6"/>
          <p:cNvCxnSpPr>
            <a:stCxn id="4" idx="3"/>
          </p:cNvCxnSpPr>
          <p:nvPr/>
        </p:nvCxnSpPr>
        <p:spPr>
          <a:xfrm rot="16200000" flipV="1">
            <a:off x="4103770" y="1368026"/>
            <a:ext cx="839828" cy="12858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 rot="1041502">
            <a:off x="3660107" y="1757917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Une histoire</a:t>
            </a:r>
          </a:p>
        </p:txBody>
      </p:sp>
      <p:cxnSp>
        <p:nvCxnSpPr>
          <p:cNvPr id="28" name="Connecteur en arc 27"/>
          <p:cNvCxnSpPr/>
          <p:nvPr/>
        </p:nvCxnSpPr>
        <p:spPr>
          <a:xfrm rot="10800000" flipV="1">
            <a:off x="2055577" y="3140968"/>
            <a:ext cx="2172453" cy="35985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hlinkClick r:id="rId2" action="ppaction://hlinksldjump"/>
          </p:cNvPr>
          <p:cNvSpPr txBox="1"/>
          <p:nvPr/>
        </p:nvSpPr>
        <p:spPr>
          <a:xfrm rot="21069745">
            <a:off x="2730037" y="2874897"/>
            <a:ext cx="112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  <a:latin typeface="28 Days Later" pitchFamily="34" charset="0"/>
              </a:rPr>
              <a:t>Mots de reprise</a:t>
            </a:r>
          </a:p>
        </p:txBody>
      </p:sp>
      <p:cxnSp>
        <p:nvCxnSpPr>
          <p:cNvPr id="74" name="Connecteur en arc 73"/>
          <p:cNvCxnSpPr/>
          <p:nvPr/>
        </p:nvCxnSpPr>
        <p:spPr>
          <a:xfrm rot="5400000" flipH="1" flipV="1">
            <a:off x="5244221" y="735770"/>
            <a:ext cx="1715483" cy="136672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 rot="18119660">
            <a:off x="5576486" y="1146313"/>
            <a:ext cx="80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QUI</a:t>
            </a:r>
            <a:r>
              <a:rPr lang="fr-FR" dirty="0">
                <a:latin typeface="+mj-lt"/>
              </a:rPr>
              <a:t>?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453376" y="257568"/>
            <a:ext cx="2201423" cy="314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>
                <a:latin typeface="Alamain" pitchFamily="34" charset="0"/>
              </a:rPr>
              <a:t>Le personnage principal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223698" y="-67824"/>
            <a:ext cx="2519221" cy="387386"/>
          </a:xfrm>
          <a:prstGeom prst="rect">
            <a:avLst/>
          </a:prstGeom>
          <a:noFill/>
        </p:spPr>
        <p:txBody>
          <a:bodyPr wrap="square" lIns="0" tIns="216000" rIns="0" bIns="0" rtlCol="0" anchor="b" anchorCtr="0">
            <a:noAutofit/>
          </a:bodyPr>
          <a:lstStyle/>
          <a:p>
            <a:r>
              <a:rPr lang="fr-FR" sz="1100" b="1" dirty="0">
                <a:solidFill>
                  <a:srgbClr val="00B050"/>
                </a:solidFill>
                <a:latin typeface="Alamain" pitchFamily="34" charset="0"/>
              </a:rPr>
              <a:t>Le narrateur, son frère et sa </a:t>
            </a:r>
            <a:r>
              <a:rPr lang="fr-FR" sz="1100" b="1" dirty="0" err="1">
                <a:solidFill>
                  <a:srgbClr val="00B050"/>
                </a:solidFill>
                <a:latin typeface="Alamain" pitchFamily="34" charset="0"/>
              </a:rPr>
              <a:t>soeur</a:t>
            </a:r>
            <a:endParaRPr lang="fr-FR" sz="1100" b="1" dirty="0">
              <a:solidFill>
                <a:srgbClr val="00B050"/>
              </a:solidFill>
              <a:latin typeface="Alamain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11650" y="292090"/>
            <a:ext cx="330580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rgbClr val="00B050"/>
                </a:solidFill>
                <a:latin typeface="Alamain" pitchFamily="34" charset="0"/>
              </a:rPr>
              <a:t>Non, il y a longtemps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35412" y="582652"/>
            <a:ext cx="2510520" cy="314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rgbClr val="00B050"/>
                </a:solidFill>
                <a:latin typeface="Alamain" pitchFamily="34" charset="0"/>
              </a:rPr>
              <a:t>La lessiveuse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-322247" y="3322662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Elle:la</a:t>
            </a:r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petite </a:t>
            </a:r>
            <a:r>
              <a:rPr lang="fr-FR" sz="1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soeur</a:t>
            </a:r>
            <a:endParaRPr lang="fr-FR" sz="1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858830" y="3772084"/>
            <a:ext cx="2171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On: les 2 frères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91606" y="4328648"/>
            <a:ext cx="4456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 : petite </a:t>
            </a:r>
            <a:r>
              <a:rPr lang="fr-FR" sz="1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soeur</a:t>
            </a:r>
            <a:endParaRPr lang="fr-FR" sz="1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09175" y="4293658"/>
            <a:ext cx="1632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 : la soupe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1776320" y="4913199"/>
            <a:ext cx="1485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 : petite </a:t>
            </a:r>
            <a:r>
              <a:rPr lang="fr-FR" sz="1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soeur</a:t>
            </a:r>
            <a:endParaRPr lang="fr-FR" sz="1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-30972" y="4702191"/>
            <a:ext cx="1779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L’:petite </a:t>
            </a:r>
            <a:r>
              <a:rPr lang="fr-FR" sz="1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soeur</a:t>
            </a:r>
            <a:endParaRPr lang="fr-FR" sz="1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7256333" y="161535"/>
            <a:ext cx="1438030" cy="5984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1ère   PS</a:t>
            </a:r>
          </a:p>
        </p:txBody>
      </p:sp>
      <p:sp>
        <p:nvSpPr>
          <p:cNvPr id="16" name="AutoShape 2" descr="Résultat de recherche d'images pour &quot;mon ami frédéri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63" name="Connecteur en arc 73"/>
          <p:cNvCxnSpPr/>
          <p:nvPr/>
        </p:nvCxnSpPr>
        <p:spPr>
          <a:xfrm flipV="1">
            <a:off x="5571001" y="1310174"/>
            <a:ext cx="1404436" cy="111910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 rot="18119660">
            <a:off x="5801161" y="1544372"/>
            <a:ext cx="116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QUAND</a:t>
            </a:r>
            <a:r>
              <a:rPr lang="fr-FR" dirty="0">
                <a:latin typeface="+mj-lt"/>
              </a:rPr>
              <a:t>?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7071889" y="947980"/>
            <a:ext cx="128598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Au passé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221338" y="5993562"/>
            <a:ext cx="1408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 : petite </a:t>
            </a:r>
            <a:r>
              <a:rPr lang="fr-FR" sz="1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soeur</a:t>
            </a:r>
            <a:endParaRPr lang="fr-FR" sz="1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898318" y="4088"/>
            <a:ext cx="2659418" cy="314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rgbClr val="00B050"/>
                </a:solidFill>
                <a:latin typeface="Alamain" pitchFamily="34" charset="0"/>
              </a:rPr>
              <a:t>La naphtaline servait à 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674002" y="1310174"/>
            <a:ext cx="15829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rgbClr val="00B050"/>
                </a:solidFill>
                <a:latin typeface="Alamain" pitchFamily="34" charset="0"/>
              </a:rPr>
              <a:t>La petite sœur est capricieuse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248343" y="1837021"/>
            <a:ext cx="15829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rgbClr val="00B050"/>
                </a:solidFill>
                <a:latin typeface="Alamain" pitchFamily="34" charset="0"/>
              </a:rPr>
              <a:t>Ils aiment bien taquiner leur </a:t>
            </a:r>
            <a:r>
              <a:rPr lang="fr-FR" sz="1100" b="1" dirty="0" err="1">
                <a:solidFill>
                  <a:srgbClr val="00B050"/>
                </a:solidFill>
                <a:latin typeface="Alamain" pitchFamily="34" charset="0"/>
              </a:rPr>
              <a:t>soeur</a:t>
            </a:r>
            <a:endParaRPr lang="fr-FR" sz="1100" b="1" dirty="0">
              <a:solidFill>
                <a:srgbClr val="00B050"/>
              </a:solidFill>
              <a:latin typeface="Alamain" pitchFamily="34" charset="0"/>
            </a:endParaRPr>
          </a:p>
        </p:txBody>
      </p:sp>
      <p:cxnSp>
        <p:nvCxnSpPr>
          <p:cNvPr id="39" name="Connecteur en arc 73"/>
          <p:cNvCxnSpPr/>
          <p:nvPr/>
        </p:nvCxnSpPr>
        <p:spPr>
          <a:xfrm flipV="1">
            <a:off x="6053073" y="2324602"/>
            <a:ext cx="1679496" cy="62149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 rot="20778292">
            <a:off x="6272035" y="2287358"/>
            <a:ext cx="1544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Des indicateurs</a:t>
            </a:r>
            <a:endParaRPr lang="fr-FR" dirty="0">
              <a:latin typeface="+mj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629967" y="2291574"/>
            <a:ext cx="128598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FF0000"/>
                </a:solidFill>
                <a:latin typeface="Alamain" pitchFamily="34" charset="0"/>
              </a:rPr>
              <a:t>De temps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6350818" y="2911378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puis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334234" y="3377766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soudain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7282020" y="3864998"/>
            <a:ext cx="128598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>
                <a:solidFill>
                  <a:srgbClr val="00B0F0"/>
                </a:solidFill>
                <a:latin typeface="Alamain" pitchFamily="34" charset="0"/>
              </a:rPr>
              <a:t>lorsque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6302801" y="4608952"/>
            <a:ext cx="2841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quand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109175" y="5238841"/>
            <a:ext cx="1485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Nous : les frères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803" y="4771304"/>
            <a:ext cx="1401900" cy="203173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2" y="988161"/>
            <a:ext cx="1290365" cy="96777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956979"/>
            <a:ext cx="1243830" cy="93204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667" y="1918978"/>
            <a:ext cx="1445000" cy="96273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381" y="333470"/>
            <a:ext cx="860078" cy="106219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98"/>
          <a:stretch/>
        </p:blipFill>
        <p:spPr>
          <a:xfrm>
            <a:off x="3761248" y="411259"/>
            <a:ext cx="1070756" cy="1134844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4794243" y="5040745"/>
            <a:ext cx="41332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plaisanter, je lui criais à travers la porte du placard que </a:t>
            </a:r>
            <a:r>
              <a:rPr lang="fr-FR" b="1" dirty="0"/>
              <a:t>nous</a:t>
            </a:r>
            <a:r>
              <a:rPr lang="fr-FR" dirty="0"/>
              <a:t> avions perdu la clef et Paul ajoutait, consolant, que le serrurier viendrait </a:t>
            </a:r>
            <a:r>
              <a:rPr lang="fr-FR" b="1" dirty="0"/>
              <a:t>la</a:t>
            </a:r>
            <a:r>
              <a:rPr lang="fr-FR" dirty="0"/>
              <a:t> délivrer le lendemain.</a:t>
            </a:r>
          </a:p>
          <a:p>
            <a:endParaRPr lang="fr-FR" dirty="0"/>
          </a:p>
        </p:txBody>
      </p:sp>
      <p:cxnSp>
        <p:nvCxnSpPr>
          <p:cNvPr id="49" name="Connecteur en arc 27"/>
          <p:cNvCxnSpPr>
            <a:endCxn id="48" idx="1"/>
          </p:cNvCxnSpPr>
          <p:nvPr/>
        </p:nvCxnSpPr>
        <p:spPr>
          <a:xfrm rot="16200000" flipH="1">
            <a:off x="5182400" y="3657828"/>
            <a:ext cx="1367362" cy="87344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 rot="2988490">
            <a:off x="5234571" y="3456386"/>
            <a:ext cx="1092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28 Days Later" pitchFamily="34" charset="0"/>
              </a:rPr>
              <a:t>Des Paroles</a:t>
            </a:r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300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1" grpId="0"/>
      <p:bldP spid="82" grpId="0"/>
      <p:bldP spid="40" grpId="0"/>
      <p:bldP spid="47" grpId="0"/>
      <p:bldP spid="50" grpId="0"/>
      <p:bldP spid="60" grpId="0"/>
      <p:bldP spid="61" grpId="0"/>
      <p:bldP spid="64" grpId="0"/>
      <p:bldP spid="67" grpId="0"/>
      <p:bldP spid="65" grpId="0"/>
      <p:bldP spid="77" grpId="0"/>
      <p:bldP spid="12" grpId="0" animBg="1"/>
      <p:bldP spid="70" grpId="0"/>
      <p:bldP spid="75" grpId="0"/>
      <p:bldP spid="76" grpId="0"/>
      <p:bldP spid="35" grpId="0"/>
      <p:bldP spid="36" grpId="0"/>
      <p:bldP spid="37" grpId="0"/>
      <p:bldP spid="41" grpId="0"/>
      <p:bldP spid="42" grpId="0"/>
      <p:bldP spid="44" grpId="0"/>
      <p:bldP spid="45" grpId="0"/>
      <p:bldP spid="46" grpId="0"/>
      <p:bldP spid="48" grpId="0"/>
      <p:bldP spid="66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oneTexte 31"/>
          <p:cNvSpPr txBox="1"/>
          <p:nvPr/>
        </p:nvSpPr>
        <p:spPr>
          <a:xfrm>
            <a:off x="56049" y="0"/>
            <a:ext cx="877889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600" i="1" dirty="0">
                <a:latin typeface="Comic Sans MS" panose="030F0702030302020204" pitchFamily="66" charset="0"/>
              </a:rPr>
              <a:t>Toi, la petite </a:t>
            </a:r>
            <a:r>
              <a:rPr lang="fr-FR" sz="1600" i="1" dirty="0" err="1">
                <a:latin typeface="Comic Sans MS" panose="030F0702030302020204" pitchFamily="66" charset="0"/>
              </a:rPr>
              <a:t>soeur</a:t>
            </a:r>
            <a:r>
              <a:rPr lang="fr-FR" sz="1600" i="1" dirty="0">
                <a:latin typeface="Comic Sans MS" panose="030F0702030302020204" pitchFamily="66" charset="0"/>
              </a:rPr>
              <a:t>.</a:t>
            </a:r>
            <a:endParaRPr lang="fr-FR" sz="16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 La petite sœur était un personnage plaisant mais qui tenait, à mon avis, beaucoup plus de place que n'en méritait son faible volume. </a:t>
            </a:r>
            <a:r>
              <a:rPr lang="fr-FR" sz="1600" b="1" dirty="0">
                <a:latin typeface="Comic Sans MS" panose="030F0702030302020204" pitchFamily="66" charset="0"/>
              </a:rPr>
              <a:t>Elle</a:t>
            </a:r>
            <a:r>
              <a:rPr lang="fr-FR" sz="1600" dirty="0">
                <a:latin typeface="Comic Sans MS" panose="030F0702030302020204" pitchFamily="66" charset="0"/>
              </a:rPr>
              <a:t> criait quand </a:t>
            </a:r>
            <a:r>
              <a:rPr lang="fr-FR" sz="1600" b="1" dirty="0">
                <a:latin typeface="Comic Sans MS" panose="030F0702030302020204" pitchFamily="66" charset="0"/>
              </a:rPr>
              <a:t>on la</a:t>
            </a:r>
            <a:r>
              <a:rPr lang="fr-FR" sz="1600" dirty="0">
                <a:latin typeface="Comic Sans MS" panose="030F0702030302020204" pitchFamily="66" charset="0"/>
              </a:rPr>
              <a:t> coiffait, repoussait avec rage la bonne soupe, puis </a:t>
            </a:r>
            <a:r>
              <a:rPr lang="fr-FR" sz="1600" b="1" dirty="0">
                <a:latin typeface="Comic Sans MS" panose="030F0702030302020204" pitchFamily="66" charset="0"/>
              </a:rPr>
              <a:t>la</a:t>
            </a:r>
            <a:r>
              <a:rPr lang="fr-FR" sz="1600" dirty="0">
                <a:latin typeface="Comic Sans MS" panose="030F0702030302020204" pitchFamily="66" charset="0"/>
              </a:rPr>
              <a:t> réclamait en sanglotant, et soudain éclatait de rire. Elle prétendait se mêler à nos jeux mais fondait en larmes lorsque Paul, pour </a:t>
            </a:r>
            <a:r>
              <a:rPr lang="fr-FR" sz="1600" b="1" dirty="0">
                <a:latin typeface="Comic Sans MS" panose="030F0702030302020204" pitchFamily="66" charset="0"/>
              </a:rPr>
              <a:t>la</a:t>
            </a:r>
            <a:r>
              <a:rPr lang="fr-FR" sz="1600" dirty="0">
                <a:latin typeface="Comic Sans MS" panose="030F0702030302020204" pitchFamily="66" charset="0"/>
              </a:rPr>
              <a:t> distraire, montait sur la table et faisait plonger sa poupée dans la lessiveuse, ou quand, pour jouer aux cachettes, on </a:t>
            </a:r>
            <a:r>
              <a:rPr lang="fr-FR" sz="1600" b="1" dirty="0">
                <a:latin typeface="Comic Sans MS" panose="030F0702030302020204" pitchFamily="66" charset="0"/>
              </a:rPr>
              <a:t>l’</a:t>
            </a:r>
            <a:r>
              <a:rPr lang="fr-FR" sz="1600" dirty="0">
                <a:latin typeface="Comic Sans MS" panose="030F0702030302020204" pitchFamily="66" charset="0"/>
              </a:rPr>
              <a:t>enfermait à clef dans un placard, entre les vêtements </a:t>
            </a:r>
            <a:r>
              <a:rPr lang="fr-FR" sz="1600" dirty="0" err="1">
                <a:latin typeface="Comic Sans MS" panose="030F0702030302020204" pitchFamily="66" charset="0"/>
              </a:rPr>
              <a:t>naphtalinés</a:t>
            </a:r>
            <a:r>
              <a:rPr lang="fr-FR" sz="1600" dirty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fr-FR" sz="1600" dirty="0">
                <a:latin typeface="Comic Sans MS" panose="030F0702030302020204" pitchFamily="66" charset="0"/>
              </a:rPr>
              <a:t>Pour plaisanter, je lui criais à travers la porte du placard que </a:t>
            </a:r>
            <a:r>
              <a:rPr lang="fr-FR" sz="1600" b="1" dirty="0">
                <a:latin typeface="Comic Sans MS" panose="030F0702030302020204" pitchFamily="66" charset="0"/>
              </a:rPr>
              <a:t>nous</a:t>
            </a:r>
            <a:r>
              <a:rPr lang="fr-FR" sz="1600" dirty="0">
                <a:latin typeface="Comic Sans MS" panose="030F0702030302020204" pitchFamily="66" charset="0"/>
              </a:rPr>
              <a:t> avions perdu la clef et Paul ajoutait, consolant, que le serrurier viendrait </a:t>
            </a:r>
            <a:r>
              <a:rPr lang="fr-FR" sz="1600" b="1" dirty="0">
                <a:latin typeface="Comic Sans MS" panose="030F0702030302020204" pitchFamily="66" charset="0"/>
              </a:rPr>
              <a:t>la</a:t>
            </a:r>
            <a:r>
              <a:rPr lang="fr-FR" sz="1600" dirty="0">
                <a:latin typeface="Comic Sans MS" panose="030F0702030302020204" pitchFamily="66" charset="0"/>
              </a:rPr>
              <a:t> délivrer le lendemain.</a:t>
            </a:r>
          </a:p>
          <a:p>
            <a:pPr>
              <a:lnSpc>
                <a:spcPct val="150000"/>
              </a:lnSpc>
            </a:pPr>
            <a:endParaRPr lang="fr-FR" sz="1600" i="1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13702" y="893710"/>
            <a:ext cx="748603" cy="338554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Tu étais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981165" y="918761"/>
            <a:ext cx="1890879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sz="1600" b="1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tenait</a:t>
            </a:r>
            <a:endParaRPr lang="fr-FR" sz="1600" b="1" dirty="0">
              <a:solidFill>
                <a:srgbClr val="C00000"/>
              </a:solidFill>
              <a:latin typeface="Comic Sans MS" panose="030F0702030302020204" pitchFamily="66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80678" y="1405654"/>
            <a:ext cx="878275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méritait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730194" y="1412195"/>
            <a:ext cx="50405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137773" y="1403403"/>
            <a:ext cx="1106034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criais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134592" y="1404373"/>
            <a:ext cx="1105984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repoussait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46893" y="1451820"/>
            <a:ext cx="1346278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Te coiffais,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671073" y="1898596"/>
            <a:ext cx="100092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réclamais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012160" y="1898596"/>
            <a:ext cx="793599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éclatais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85383" y="2430055"/>
            <a:ext cx="1922613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Tu prétendais te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444092" y="2401617"/>
            <a:ext cx="98137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fondais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750398" y="2385508"/>
            <a:ext cx="68554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603480" y="2896810"/>
            <a:ext cx="417869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ta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749006" y="3384982"/>
            <a:ext cx="432048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T’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806605" y="3867454"/>
            <a:ext cx="68554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726112" y="4357685"/>
            <a:ext cx="68554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te</a:t>
            </a: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275336"/>
            <a:ext cx="1746782" cy="2531568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044501"/>
              </p:ext>
            </p:extLst>
          </p:nvPr>
        </p:nvGraphicFramePr>
        <p:xfrm>
          <a:off x="116527" y="4677867"/>
          <a:ext cx="4808770" cy="1196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4385">
                  <a:extLst>
                    <a:ext uri="{9D8B030D-6E8A-4147-A177-3AD203B41FA5}">
                      <a16:colId xmlns:a16="http://schemas.microsoft.com/office/drawing/2014/main" val="1695055520"/>
                    </a:ext>
                  </a:extLst>
                </a:gridCol>
                <a:gridCol w="2404385">
                  <a:extLst>
                    <a:ext uri="{9D8B030D-6E8A-4147-A177-3AD203B41FA5}">
                      <a16:colId xmlns:a16="http://schemas.microsoft.com/office/drawing/2014/main" val="3995836184"/>
                    </a:ext>
                  </a:extLst>
                </a:gridCol>
              </a:tblGrid>
              <a:tr h="439069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IMPARFAIT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10070"/>
                  </a:ext>
                </a:extLst>
              </a:tr>
              <a:tr h="757845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  <a:r>
                        <a:rPr lang="fr-FR" baseline="30000" dirty="0"/>
                        <a:t>ère</a:t>
                      </a:r>
                      <a:r>
                        <a:rPr lang="fr-FR" dirty="0"/>
                        <a:t> et</a:t>
                      </a:r>
                      <a:r>
                        <a:rPr lang="fr-FR" baseline="0" dirty="0"/>
                        <a:t> 2</a:t>
                      </a:r>
                      <a:r>
                        <a:rPr lang="fr-FR" baseline="30000" dirty="0"/>
                        <a:t>ème</a:t>
                      </a:r>
                      <a:r>
                        <a:rPr lang="fr-FR" baseline="0" dirty="0"/>
                        <a:t> PS (je et tu)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  <a:r>
                        <a:rPr lang="fr-FR" baseline="30000" dirty="0"/>
                        <a:t>ème</a:t>
                      </a:r>
                      <a:r>
                        <a:rPr lang="fr-FR" dirty="0"/>
                        <a:t> PS (il, elle, 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816298"/>
                  </a:ext>
                </a:extLst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884910" y="5514380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-s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084761" y="5516413"/>
            <a:ext cx="68554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  <a:latin typeface="Comic Sans MS" panose="030F0702030302020204" pitchFamily="66" charset="0"/>
                <a:ea typeface="Andika" pitchFamily="2" charset="0"/>
                <a:cs typeface="Andika" pitchFamily="2" charset="0"/>
              </a:rPr>
              <a:t>-t</a:t>
            </a:r>
          </a:p>
        </p:txBody>
      </p:sp>
    </p:spTree>
    <p:extLst>
      <p:ext uri="{BB962C8B-B14F-4D97-AF65-F5344CB8AC3E}">
        <p14:creationId xmlns:p14="http://schemas.microsoft.com/office/powerpoint/2010/main" val="343231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188640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COLLECTES</a:t>
            </a:r>
          </a:p>
          <a:p>
            <a:endParaRPr lang="fr-FR" dirty="0"/>
          </a:p>
          <a:p>
            <a:r>
              <a:rPr lang="fr-FR" b="1" dirty="0"/>
              <a:t>IMPARFAIT</a:t>
            </a:r>
          </a:p>
          <a:p>
            <a:r>
              <a:rPr lang="fr-FR" b="1" dirty="0"/>
              <a:t>La petite sœur étai</a:t>
            </a:r>
            <a:r>
              <a:rPr lang="fr-FR" b="1" dirty="0">
                <a:solidFill>
                  <a:srgbClr val="FF0000"/>
                </a:solidFill>
              </a:rPr>
              <a:t>t</a:t>
            </a:r>
            <a:r>
              <a:rPr lang="fr-FR" b="1" dirty="0"/>
              <a:t> un personnage plaisant.</a:t>
            </a:r>
            <a:endParaRPr lang="fr-FR" dirty="0"/>
          </a:p>
          <a:p>
            <a:r>
              <a:rPr lang="fr-FR" b="1" dirty="0"/>
              <a:t>Elle criai</a:t>
            </a:r>
            <a:r>
              <a:rPr lang="fr-FR" b="1" dirty="0">
                <a:solidFill>
                  <a:srgbClr val="FF0000"/>
                </a:solidFill>
              </a:rPr>
              <a:t>t</a:t>
            </a:r>
            <a:r>
              <a:rPr lang="fr-FR" b="1" dirty="0"/>
              <a:t> quand on la coiffai</a:t>
            </a:r>
            <a:r>
              <a:rPr lang="fr-FR" b="1" dirty="0">
                <a:solidFill>
                  <a:srgbClr val="FF0000"/>
                </a:solidFill>
              </a:rPr>
              <a:t>t</a:t>
            </a:r>
            <a:r>
              <a:rPr lang="fr-FR" b="1" dirty="0"/>
              <a:t>.</a:t>
            </a:r>
            <a:endParaRPr lang="fr-FR" dirty="0"/>
          </a:p>
          <a:p>
            <a:r>
              <a:rPr lang="fr-FR" b="1" dirty="0"/>
              <a:t>Paul faisai</a:t>
            </a:r>
            <a:r>
              <a:rPr lang="fr-FR" b="1" dirty="0">
                <a:solidFill>
                  <a:srgbClr val="FF0000"/>
                </a:solidFill>
              </a:rPr>
              <a:t>t</a:t>
            </a:r>
            <a:r>
              <a:rPr lang="fr-FR" b="1" dirty="0"/>
              <a:t> plonger sa poupée dans la lessiveuse.</a:t>
            </a:r>
            <a:endParaRPr lang="fr-FR" dirty="0"/>
          </a:p>
          <a:p>
            <a:r>
              <a:rPr lang="fr-FR" b="1" dirty="0"/>
              <a:t>Tu criai</a:t>
            </a:r>
            <a:r>
              <a:rPr lang="fr-FR" b="1" dirty="0">
                <a:solidFill>
                  <a:srgbClr val="FF0000"/>
                </a:solidFill>
              </a:rPr>
              <a:t>s</a:t>
            </a:r>
            <a:r>
              <a:rPr lang="fr-FR" b="1" dirty="0"/>
              <a:t>. </a:t>
            </a:r>
            <a:endParaRPr lang="fr-FR" dirty="0"/>
          </a:p>
          <a:p>
            <a:r>
              <a:rPr lang="fr-FR" b="1" dirty="0"/>
              <a:t>Tu étai</a:t>
            </a:r>
            <a:r>
              <a:rPr lang="fr-FR" b="1" dirty="0">
                <a:solidFill>
                  <a:srgbClr val="FF0000"/>
                </a:solidFill>
              </a:rPr>
              <a:t>s</a:t>
            </a:r>
            <a:r>
              <a:rPr lang="fr-FR" b="1" dirty="0"/>
              <a:t> un personnage plaisant.</a:t>
            </a:r>
            <a:endParaRPr lang="fr-FR" dirty="0"/>
          </a:p>
          <a:p>
            <a:r>
              <a:rPr lang="fr-FR" b="1" dirty="0"/>
              <a:t>Tu fondai</a:t>
            </a:r>
            <a:r>
              <a:rPr lang="fr-FR" b="1" dirty="0">
                <a:solidFill>
                  <a:srgbClr val="FF0000"/>
                </a:solidFill>
              </a:rPr>
              <a:t>s </a:t>
            </a:r>
            <a:r>
              <a:rPr lang="fr-FR" b="1" dirty="0"/>
              <a:t>en larmes.</a:t>
            </a:r>
            <a:endParaRPr lang="fr-FR" dirty="0"/>
          </a:p>
          <a:p>
            <a:r>
              <a:rPr lang="fr-FR" b="1" dirty="0"/>
              <a:t>Je criai</a:t>
            </a:r>
            <a:r>
              <a:rPr lang="fr-FR" b="1" dirty="0">
                <a:solidFill>
                  <a:srgbClr val="FF0000"/>
                </a:solidFill>
              </a:rPr>
              <a:t>s</a:t>
            </a:r>
            <a:r>
              <a:rPr lang="fr-FR" b="1" dirty="0"/>
              <a:t>.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013176"/>
            <a:ext cx="1187986" cy="17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8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Ellipse 50"/>
          <p:cNvSpPr/>
          <p:nvPr/>
        </p:nvSpPr>
        <p:spPr>
          <a:xfrm>
            <a:off x="5394285" y="5768718"/>
            <a:ext cx="403651" cy="4714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948820" y="5787114"/>
            <a:ext cx="297975" cy="38359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230296" y="5363376"/>
            <a:ext cx="501943" cy="38359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916886" y="5338612"/>
            <a:ext cx="297975" cy="38359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454971" y="5278101"/>
            <a:ext cx="498403" cy="4665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671233" y="5321713"/>
            <a:ext cx="297975" cy="38359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en arc 6"/>
          <p:cNvCxnSpPr/>
          <p:nvPr/>
        </p:nvCxnSpPr>
        <p:spPr>
          <a:xfrm flipV="1">
            <a:off x="4405505" y="876628"/>
            <a:ext cx="1206174" cy="5787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3763075" y="1549667"/>
            <a:ext cx="2376264" cy="9028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LES PHRASES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696481" y="245455"/>
            <a:ext cx="3162831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Compte les phrases (1er paragraphe)!</a:t>
            </a:r>
          </a:p>
        </p:txBody>
      </p:sp>
      <p:sp>
        <p:nvSpPr>
          <p:cNvPr id="42" name="Nuage 41"/>
          <p:cNvSpPr/>
          <p:nvPr/>
        </p:nvSpPr>
        <p:spPr>
          <a:xfrm>
            <a:off x="3885940" y="2217562"/>
            <a:ext cx="2016224" cy="818328"/>
          </a:xfrm>
          <a:prstGeom prst="cloud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Jokerman" panose="04090605060D06020702" pitchFamily="82" charset="0"/>
              </a:rPr>
              <a:t>La petite sœur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69573" y="315109"/>
            <a:ext cx="2219182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Une phrase longue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481268" y="1203452"/>
            <a:ext cx="1351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latin typeface="Chinacat" panose="00000400000000000000" pitchFamily="2" charset="0"/>
              </a:rPr>
              <a:t> 3 phrases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611" y="978609"/>
            <a:ext cx="943523" cy="664353"/>
          </a:xfrm>
          <a:prstGeom prst="rect">
            <a:avLst/>
          </a:prstGeom>
        </p:spPr>
      </p:pic>
      <p:cxnSp>
        <p:nvCxnSpPr>
          <p:cNvPr id="40" name="Connecteur en arc 39"/>
          <p:cNvCxnSpPr/>
          <p:nvPr/>
        </p:nvCxnSpPr>
        <p:spPr>
          <a:xfrm rot="16200000" flipV="1">
            <a:off x="2376982" y="1084691"/>
            <a:ext cx="1362179" cy="125319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115677" y="1061244"/>
            <a:ext cx="344821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Elle criait quand on la coiffait, repoussait avec rage la bonne soupe, puis la réclamait en sanglotant, et soudain, éclatait de rire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74714" y="4339775"/>
            <a:ext cx="3409263" cy="46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Soudain, elle éclatait de rire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22350" y="3910225"/>
            <a:ext cx="39853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Elle la réclamait en sanglotant.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74714" y="3097095"/>
            <a:ext cx="4080601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Elle criait quand on la coiffait.</a:t>
            </a:r>
            <a:endParaRPr lang="fr-FR" dirty="0">
              <a:latin typeface="Alamain" pitchFamily="34" charset="0"/>
            </a:endParaRPr>
          </a:p>
        </p:txBody>
      </p:sp>
      <p:pic>
        <p:nvPicPr>
          <p:cNvPr id="12" name="Image 11" descr="Submitted by Dorrie Scott on Fri, 01/22/2010 - 1:08pm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557" y="329035"/>
            <a:ext cx="792087" cy="903229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68182" y="3499458"/>
            <a:ext cx="45690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Elle repoussait avec rage la bonne soupe.</a:t>
            </a:r>
            <a:endParaRPr lang="fr-FR" dirty="0">
              <a:latin typeface="Alamain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754349" y="3180477"/>
            <a:ext cx="2182279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Négatives!</a:t>
            </a:r>
          </a:p>
        </p:txBody>
      </p:sp>
      <p:cxnSp>
        <p:nvCxnSpPr>
          <p:cNvPr id="30" name="Connecteur en arc 40"/>
          <p:cNvCxnSpPr/>
          <p:nvPr/>
        </p:nvCxnSpPr>
        <p:spPr>
          <a:xfrm rot="16200000" flipH="1">
            <a:off x="5347598" y="3098510"/>
            <a:ext cx="528162" cy="1976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170227" y="5247374"/>
            <a:ext cx="6279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Elle ne crie pas quand on la coiffe, ne repousse pas avec rage la bonne soupe, puis ne la réclame pas en sanglotant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916886" y="3703785"/>
            <a:ext cx="414904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Comic Sans MS" panose="030F0702030302020204" pitchFamily="66" charset="0"/>
              </a:rPr>
              <a:t>Elle crie quand on la coiffe, repousse avec rage la bonne soupe, puis la réclame en sanglotant.</a:t>
            </a:r>
          </a:p>
        </p:txBody>
      </p:sp>
      <p:pic>
        <p:nvPicPr>
          <p:cNvPr id="19" name="Image 18" descr="Smiley Clem Magicien by Justin Ternet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643" y="2152994"/>
            <a:ext cx="821891" cy="822923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541" y="4968781"/>
            <a:ext cx="1187986" cy="17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7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0" grpId="0" animBg="1"/>
      <p:bldP spid="48" grpId="0" animBg="1"/>
      <p:bldP spid="47" grpId="0" animBg="1"/>
      <p:bldP spid="43" grpId="0" animBg="1"/>
      <p:bldP spid="16" grpId="0" animBg="1"/>
      <p:bldP spid="58" grpId="0" animBg="1"/>
      <p:bldP spid="49" grpId="0" animBg="1"/>
      <p:bldP spid="52" grpId="0"/>
      <p:bldP spid="44" grpId="0"/>
      <p:bldP spid="45" grpId="0"/>
      <p:bldP spid="55" grpId="0"/>
      <p:bldP spid="56" grpId="0"/>
      <p:bldP spid="23" grpId="0"/>
      <p:bldP spid="29" grpId="0" animBg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75856" y="122853"/>
            <a:ext cx="1944215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Composer une phrase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339752" y="1177490"/>
            <a:ext cx="2684156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Paul et Marcel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333715" y="1869272"/>
            <a:ext cx="3612375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s’amusent à faire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08252" y="2704194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Paul et Marcel </a:t>
            </a:r>
            <a:r>
              <a:rPr lang="fr-FR" sz="2400" u="sng" dirty="0">
                <a:latin typeface="Andika" pitchFamily="2" charset="0"/>
                <a:ea typeface="Andika" pitchFamily="2" charset="0"/>
                <a:cs typeface="Andika" pitchFamily="2" charset="0"/>
              </a:rPr>
              <a:t>s’amusent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à faire des farces à leur sœur, pour l’embêter.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07504" y="1183804"/>
            <a:ext cx="2088232" cy="4890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à leur sœur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07504" y="355221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Pour l’embêter, Paul et Marcel </a:t>
            </a:r>
            <a:r>
              <a:rPr lang="fr-FR" sz="2400" u="sng" dirty="0">
                <a:latin typeface="Andika" pitchFamily="2" charset="0"/>
                <a:ea typeface="Andika" pitchFamily="2" charset="0"/>
                <a:cs typeface="Andika" pitchFamily="2" charset="0"/>
              </a:rPr>
              <a:t>s’amusent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à faire des farces à leur sœur.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139903" y="1162086"/>
            <a:ext cx="1728192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des farces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55576" y="1846371"/>
            <a:ext cx="2376264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pour l’embêter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911" y="5020336"/>
            <a:ext cx="1187986" cy="17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4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4962" y="1776987"/>
            <a:ext cx="8991802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Elle repoussait la bonne soupe avec rage.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93216" y="908"/>
            <a:ext cx="8030762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Kristen ITC" pitchFamily="66" charset="0"/>
              </a:rPr>
              <a:t>Sujet (de qui on parle) – Prédicat (ce qu’on dit du sujet) + verbe – CP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3555" y="717273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Paul plonge la poupée dans la lessiveuse pour distraire sa sœur.</a:t>
            </a:r>
            <a:endParaRPr lang="fr-FR" sz="3200" spc="13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96425" y="1285443"/>
            <a:ext cx="644735" cy="323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66380" y="890285"/>
            <a:ext cx="1077280" cy="5165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778796" y="1964493"/>
            <a:ext cx="1663707" cy="4586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86196" y="2379702"/>
            <a:ext cx="724987" cy="7896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-10536" y="2617270"/>
            <a:ext cx="6325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Elle </a:t>
            </a:r>
            <a:r>
              <a:rPr lang="fr-FR" sz="2400" spc="130" dirty="0">
                <a:highlight>
                  <a:srgbClr val="C828C0"/>
                </a:highlight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la</a:t>
            </a: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 réclamait en sanglotant</a:t>
            </a:r>
            <a:r>
              <a:rPr lang="fr-FR" sz="32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007569" y="2733610"/>
            <a:ext cx="1564778" cy="6727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avec flèche 61"/>
          <p:cNvCxnSpPr/>
          <p:nvPr/>
        </p:nvCxnSpPr>
        <p:spPr>
          <a:xfrm>
            <a:off x="96425" y="3284793"/>
            <a:ext cx="672863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-10536" y="3463593"/>
            <a:ext cx="9064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On </a:t>
            </a:r>
            <a:r>
              <a:rPr lang="fr-FR" sz="2400" spc="130" dirty="0">
                <a:highlight>
                  <a:srgbClr val="C828C0"/>
                </a:highlight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la</a:t>
            </a:r>
            <a:r>
              <a:rPr lang="fr-FR" sz="2400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 coiffait</a:t>
            </a:r>
            <a:r>
              <a:rPr lang="fr-FR" sz="3200" spc="130" dirty="0">
                <a:latin typeface="Andika" pitchFamily="2" charset="0"/>
                <a:ea typeface="Andika" pitchFamily="2" charset="0"/>
                <a:cs typeface="Andika" pitchFamily="2" charset="0"/>
              </a:rPr>
              <a:t>.</a:t>
            </a:r>
          </a:p>
        </p:txBody>
      </p:sp>
      <p:cxnSp>
        <p:nvCxnSpPr>
          <p:cNvPr id="87" name="Connecteur droit avec flèche 86"/>
          <p:cNvCxnSpPr/>
          <p:nvPr/>
        </p:nvCxnSpPr>
        <p:spPr>
          <a:xfrm>
            <a:off x="161712" y="4145107"/>
            <a:ext cx="387163" cy="19043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971031" y="3744968"/>
            <a:ext cx="1081262" cy="4864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6" name="Groupe 65"/>
          <p:cNvGrpSpPr/>
          <p:nvPr/>
        </p:nvGrpSpPr>
        <p:grpSpPr>
          <a:xfrm>
            <a:off x="783680" y="2349353"/>
            <a:ext cx="3893834" cy="345793"/>
            <a:chOff x="10297478" y="1032595"/>
            <a:chExt cx="2350450" cy="187187"/>
          </a:xfrm>
        </p:grpSpPr>
        <p:pic>
          <p:nvPicPr>
            <p:cNvPr id="69" name="Image 6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216933" y="1033038"/>
              <a:ext cx="177938" cy="186744"/>
            </a:xfrm>
            <a:prstGeom prst="rect">
              <a:avLst/>
            </a:prstGeom>
          </p:spPr>
        </p:pic>
        <p:cxnSp>
          <p:nvCxnSpPr>
            <p:cNvPr id="70" name="Connecteur droit 69"/>
            <p:cNvCxnSpPr/>
            <p:nvPr/>
          </p:nvCxnSpPr>
          <p:spPr>
            <a:xfrm>
              <a:off x="10297478" y="1032595"/>
              <a:ext cx="235045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3" name="Groupe 102"/>
          <p:cNvGrpSpPr/>
          <p:nvPr/>
        </p:nvGrpSpPr>
        <p:grpSpPr>
          <a:xfrm>
            <a:off x="807765" y="3386312"/>
            <a:ext cx="1793893" cy="351361"/>
            <a:chOff x="11124808" y="910829"/>
            <a:chExt cx="1708827" cy="186744"/>
          </a:xfrm>
        </p:grpSpPr>
        <p:pic>
          <p:nvPicPr>
            <p:cNvPr id="117" name="Image 11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20" name="Connecteur droit 119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1" name="Groupe 120"/>
          <p:cNvGrpSpPr/>
          <p:nvPr/>
        </p:nvGrpSpPr>
        <p:grpSpPr>
          <a:xfrm>
            <a:off x="626277" y="4144337"/>
            <a:ext cx="1426015" cy="351361"/>
            <a:chOff x="11124808" y="910829"/>
            <a:chExt cx="1708827" cy="186744"/>
          </a:xfrm>
        </p:grpSpPr>
        <p:pic>
          <p:nvPicPr>
            <p:cNvPr id="122" name="Image 12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927799" y="910829"/>
              <a:ext cx="177938" cy="186744"/>
            </a:xfrm>
            <a:prstGeom prst="rect">
              <a:avLst/>
            </a:prstGeom>
          </p:spPr>
        </p:pic>
        <p:cxnSp>
          <p:nvCxnSpPr>
            <p:cNvPr id="129" name="Connecteur droit 128"/>
            <p:cNvCxnSpPr/>
            <p:nvPr/>
          </p:nvCxnSpPr>
          <p:spPr>
            <a:xfrm>
              <a:off x="11124808" y="943844"/>
              <a:ext cx="1708827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30" name="Groupe 129"/>
          <p:cNvGrpSpPr/>
          <p:nvPr/>
        </p:nvGrpSpPr>
        <p:grpSpPr>
          <a:xfrm>
            <a:off x="3679446" y="1358619"/>
            <a:ext cx="2829601" cy="380001"/>
            <a:chOff x="4982462" y="2536877"/>
            <a:chExt cx="3732463" cy="380001"/>
          </a:xfrm>
        </p:grpSpPr>
        <p:pic>
          <p:nvPicPr>
            <p:cNvPr id="131" name="Image 1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132" name="Connecteur droit 131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5" name="ZoneTexte 134"/>
          <p:cNvSpPr txBox="1"/>
          <p:nvPr/>
        </p:nvSpPr>
        <p:spPr>
          <a:xfrm>
            <a:off x="74962" y="4560685"/>
            <a:ext cx="8457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Pour distraire sa sœur, dans la lessiveuse, Paul plonge la poupée.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835781" y="361602"/>
            <a:ext cx="118235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plonger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6589582" y="1771566"/>
            <a:ext cx="157601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repousser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5532106" y="2837914"/>
            <a:ext cx="14257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réclamer</a:t>
            </a:r>
          </a:p>
        </p:txBody>
      </p:sp>
      <p:sp>
        <p:nvSpPr>
          <p:cNvPr id="140" name="ZoneTexte 139"/>
          <p:cNvSpPr txBox="1"/>
          <p:nvPr/>
        </p:nvSpPr>
        <p:spPr>
          <a:xfrm>
            <a:off x="133055" y="5649402"/>
            <a:ext cx="57461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Elle réclamait </a:t>
            </a:r>
            <a:r>
              <a:rPr lang="fr-FR" spc="130" dirty="0">
                <a:highlight>
                  <a:srgbClr val="C828C0"/>
                </a:highlight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la bonne soupe </a:t>
            </a: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en sanglotant</a:t>
            </a:r>
          </a:p>
        </p:txBody>
      </p:sp>
      <p:grpSp>
        <p:nvGrpSpPr>
          <p:cNvPr id="80" name="Groupe 79"/>
          <p:cNvGrpSpPr/>
          <p:nvPr/>
        </p:nvGrpSpPr>
        <p:grpSpPr>
          <a:xfrm>
            <a:off x="888228" y="1354188"/>
            <a:ext cx="2639698" cy="338282"/>
            <a:chOff x="10297478" y="1030156"/>
            <a:chExt cx="2350450" cy="189626"/>
          </a:xfrm>
        </p:grpSpPr>
        <p:pic>
          <p:nvPicPr>
            <p:cNvPr id="81" name="Image 8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47"/>
            <a:stretch/>
          </p:blipFill>
          <p:spPr>
            <a:xfrm>
              <a:off x="11216933" y="1033038"/>
              <a:ext cx="177938" cy="186744"/>
            </a:xfrm>
            <a:prstGeom prst="rect">
              <a:avLst/>
            </a:prstGeom>
          </p:spPr>
        </p:pic>
        <p:cxnSp>
          <p:nvCxnSpPr>
            <p:cNvPr id="82" name="Connecteur droit 81"/>
            <p:cNvCxnSpPr/>
            <p:nvPr/>
          </p:nvCxnSpPr>
          <p:spPr>
            <a:xfrm>
              <a:off x="10297478" y="1030156"/>
              <a:ext cx="235045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4" name="ZoneTexte 83"/>
          <p:cNvSpPr txBox="1"/>
          <p:nvPr/>
        </p:nvSpPr>
        <p:spPr>
          <a:xfrm>
            <a:off x="56151" y="5287926"/>
            <a:ext cx="5670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En sanglotant, elle la réclamait.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6707507" y="1340929"/>
            <a:ext cx="2095403" cy="380001"/>
            <a:chOff x="4982462" y="2536877"/>
            <a:chExt cx="3732463" cy="380001"/>
          </a:xfrm>
        </p:grpSpPr>
        <p:pic>
          <p:nvPicPr>
            <p:cNvPr id="46" name="Imag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47" name="Connecteur droit 46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1" name="ZoneTexte 50"/>
          <p:cNvSpPr txBox="1"/>
          <p:nvPr/>
        </p:nvSpPr>
        <p:spPr>
          <a:xfrm>
            <a:off x="127044" y="6115932"/>
            <a:ext cx="3552402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On coiffait </a:t>
            </a:r>
            <a:r>
              <a:rPr lang="fr-FR" spc="130" dirty="0">
                <a:highlight>
                  <a:srgbClr val="C828C0"/>
                </a:highlight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la petite sœur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5360142" y="1348147"/>
            <a:ext cx="6017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où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7947106" y="1327951"/>
            <a:ext cx="1244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pourquoi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5879231" y="2351722"/>
            <a:ext cx="12658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comment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74961" y="4922219"/>
            <a:ext cx="5528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Avec rage, elle repoussait la bonne soupe.</a:t>
            </a:r>
            <a:endParaRPr lang="fr-FR" sz="3200" spc="130" dirty="0">
              <a:latin typeface="Arial" panose="020B0604020202020204" pitchFamily="34" charset="0"/>
              <a:ea typeface="Andika" pitchFamily="2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8076" y="365324"/>
            <a:ext cx="379395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Paul la plonge….</a:t>
            </a:r>
            <a:endParaRPr lang="fr-FR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357455" y="1470074"/>
            <a:ext cx="34255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Elle la repoussait</a:t>
            </a:r>
          </a:p>
        </p:txBody>
      </p:sp>
      <p:pic>
        <p:nvPicPr>
          <p:cNvPr id="76" name="Image 7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15" y="4955660"/>
            <a:ext cx="1187986" cy="1721719"/>
          </a:xfrm>
          <a:prstGeom prst="rect">
            <a:avLst/>
          </a:prstGeom>
        </p:spPr>
      </p:pic>
      <p:grpSp>
        <p:nvGrpSpPr>
          <p:cNvPr id="86" name="Groupe 85"/>
          <p:cNvGrpSpPr/>
          <p:nvPr/>
        </p:nvGrpSpPr>
        <p:grpSpPr>
          <a:xfrm>
            <a:off x="4837257" y="2331709"/>
            <a:ext cx="1669932" cy="380001"/>
            <a:chOff x="4982462" y="2536877"/>
            <a:chExt cx="3732463" cy="380001"/>
          </a:xfrm>
        </p:grpSpPr>
        <p:pic>
          <p:nvPicPr>
            <p:cNvPr id="88" name="Image 8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89" name="Connecteur droit 88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0" name="Groupe 89"/>
          <p:cNvGrpSpPr/>
          <p:nvPr/>
        </p:nvGrpSpPr>
        <p:grpSpPr>
          <a:xfrm>
            <a:off x="2611367" y="3457293"/>
            <a:ext cx="2095403" cy="380001"/>
            <a:chOff x="4982462" y="2536877"/>
            <a:chExt cx="3732463" cy="380001"/>
          </a:xfrm>
        </p:grpSpPr>
        <p:pic>
          <p:nvPicPr>
            <p:cNvPr id="91" name="Image 9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3286" y="2588579"/>
              <a:ext cx="792087" cy="328299"/>
            </a:xfrm>
            <a:prstGeom prst="rect">
              <a:avLst/>
            </a:prstGeom>
          </p:spPr>
        </p:pic>
        <p:cxnSp>
          <p:nvCxnSpPr>
            <p:cNvPr id="92" name="Connecteur droit 91"/>
            <p:cNvCxnSpPr/>
            <p:nvPr/>
          </p:nvCxnSpPr>
          <p:spPr>
            <a:xfrm>
              <a:off x="4982462" y="2536877"/>
              <a:ext cx="3732463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3" name="ZoneTexte 92"/>
          <p:cNvSpPr txBox="1"/>
          <p:nvPr/>
        </p:nvSpPr>
        <p:spPr>
          <a:xfrm>
            <a:off x="3624377" y="3546811"/>
            <a:ext cx="12658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spc="130" dirty="0">
                <a:solidFill>
                  <a:srgbClr val="92D050"/>
                </a:solidFill>
                <a:latin typeface="Comic Sans MS" panose="030F0702030302020204" pitchFamily="66" charset="0"/>
                <a:ea typeface="Andika" pitchFamily="2" charset="0"/>
                <a:cs typeface="Arial" panose="020B0604020202020204" pitchFamily="34" charset="0"/>
              </a:rPr>
              <a:t>comment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2355932" y="3913080"/>
            <a:ext cx="1425746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pc="130" dirty="0">
                <a:latin typeface="Arial" panose="020B0604020202020204" pitchFamily="34" charset="0"/>
                <a:ea typeface="Andika" pitchFamily="2" charset="0"/>
                <a:cs typeface="Arial" panose="020B0604020202020204" pitchFamily="34" charset="0"/>
              </a:rPr>
              <a:t>coiffer</a:t>
            </a:r>
          </a:p>
        </p:txBody>
      </p:sp>
    </p:spTree>
    <p:extLst>
      <p:ext uri="{BB962C8B-B14F-4D97-AF65-F5344CB8AC3E}">
        <p14:creationId xmlns:p14="http://schemas.microsoft.com/office/powerpoint/2010/main" val="29106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5" grpId="0" animBg="1"/>
      <p:bldP spid="26" grpId="0" animBg="1"/>
      <p:bldP spid="60" grpId="0"/>
      <p:bldP spid="61" grpId="0" animBg="1"/>
      <p:bldP spid="85" grpId="0"/>
      <p:bldP spid="105" grpId="0" animBg="1"/>
      <p:bldP spid="135" grpId="0"/>
      <p:bldP spid="137" grpId="0"/>
      <p:bldP spid="138" grpId="0"/>
      <p:bldP spid="139" grpId="0"/>
      <p:bldP spid="140" grpId="0"/>
      <p:bldP spid="84" grpId="0"/>
      <p:bldP spid="51" grpId="0"/>
      <p:bldP spid="55" grpId="0"/>
      <p:bldP spid="56" grpId="0"/>
      <p:bldP spid="63" grpId="0"/>
      <p:bldP spid="64" grpId="0"/>
      <p:bldP spid="9" grpId="0"/>
      <p:bldP spid="77" grpId="0"/>
      <p:bldP spid="93" grpId="0"/>
      <p:bldP spid="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75856" y="122853"/>
            <a:ext cx="3312368" cy="44267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Kristen ITC" pitchFamily="66" charset="0"/>
              </a:rPr>
              <a:t>Observe et transforme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1520" y="1494685"/>
            <a:ext cx="7066513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highlight>
                  <a:srgbClr val="C828C0"/>
                </a:highlight>
                <a:latin typeface="Andika" pitchFamily="2" charset="0"/>
                <a:ea typeface="Andika" pitchFamily="2" charset="0"/>
                <a:cs typeface="Andika" pitchFamily="2" charset="0"/>
              </a:rPr>
              <a:t>Les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petite</a:t>
            </a:r>
            <a:r>
              <a:rPr lang="fr-FR" sz="2400" dirty="0">
                <a:highlight>
                  <a:srgbClr val="C828C0"/>
                </a:highlight>
                <a:latin typeface="Andika" pitchFamily="2" charset="0"/>
                <a:ea typeface="Andika" pitchFamily="2" charset="0"/>
                <a:cs typeface="Andika" pitchFamily="2" charset="0"/>
              </a:rPr>
              <a:t>s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sœur</a:t>
            </a:r>
            <a:r>
              <a:rPr lang="fr-FR" sz="2400" dirty="0">
                <a:highlight>
                  <a:srgbClr val="C828C0"/>
                </a:highlight>
                <a:latin typeface="Andika" pitchFamily="2" charset="0"/>
                <a:ea typeface="Andika" pitchFamily="2" charset="0"/>
                <a:cs typeface="Andika" pitchFamily="2" charset="0"/>
              </a:rPr>
              <a:t>s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</a:t>
            </a:r>
            <a:r>
              <a:rPr lang="fr-FR" sz="2400" dirty="0">
                <a:highlight>
                  <a:srgbClr val="C828C0"/>
                </a:highlight>
                <a:latin typeface="Andika" pitchFamily="2" charset="0"/>
                <a:ea typeface="Andika" pitchFamily="2" charset="0"/>
                <a:cs typeface="Andika" pitchFamily="2" charset="0"/>
              </a:rPr>
              <a:t>sont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</a:t>
            </a:r>
            <a:r>
              <a:rPr lang="fr-FR" sz="2400" dirty="0">
                <a:highlight>
                  <a:srgbClr val="C828C0"/>
                </a:highlight>
                <a:latin typeface="Andika" pitchFamily="2" charset="0"/>
                <a:ea typeface="Andika" pitchFamily="2" charset="0"/>
                <a:cs typeface="Andika" pitchFamily="2" charset="0"/>
              </a:rPr>
              <a:t>des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personnage</a:t>
            </a:r>
            <a:r>
              <a:rPr lang="fr-FR" sz="2400" dirty="0">
                <a:highlight>
                  <a:srgbClr val="C828C0"/>
                </a:highlight>
                <a:latin typeface="Andika" pitchFamily="2" charset="0"/>
                <a:ea typeface="Andika" pitchFamily="2" charset="0"/>
                <a:cs typeface="Andika" pitchFamily="2" charset="0"/>
              </a:rPr>
              <a:t>s</a:t>
            </a:r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 plaisant</a:t>
            </a:r>
            <a:r>
              <a:rPr lang="fr-FR" sz="2400" dirty="0">
                <a:highlight>
                  <a:srgbClr val="C828C0"/>
                </a:highlight>
                <a:latin typeface="Andika" pitchFamily="2" charset="0"/>
                <a:ea typeface="Andika" pitchFamily="2" charset="0"/>
                <a:cs typeface="Andika" pitchFamily="2" charset="0"/>
              </a:rPr>
              <a:t>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79512" y="757389"/>
            <a:ext cx="6192688" cy="4890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400" dirty="0">
                <a:latin typeface="Andika" pitchFamily="2" charset="0"/>
                <a:ea typeface="Andika" pitchFamily="2" charset="0"/>
                <a:cs typeface="Andika" pitchFamily="2" charset="0"/>
              </a:rPr>
              <a:t>La petite sœur est un personnage plaisant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328697" y="2357447"/>
            <a:ext cx="1488648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être</a:t>
            </a:r>
          </a:p>
        </p:txBody>
      </p:sp>
      <p:sp>
        <p:nvSpPr>
          <p:cNvPr id="3" name="Flèche : courbe vers le haut 2"/>
          <p:cNvSpPr/>
          <p:nvPr/>
        </p:nvSpPr>
        <p:spPr>
          <a:xfrm rot="10611993" flipV="1">
            <a:off x="4955938" y="1958573"/>
            <a:ext cx="1624337" cy="918861"/>
          </a:xfrm>
          <a:prstGeom prst="curvedUpArrow">
            <a:avLst>
              <a:gd name="adj1" fmla="val 25000"/>
              <a:gd name="adj2" fmla="val 50000"/>
              <a:gd name="adj3" fmla="val 540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077072"/>
            <a:ext cx="1836058" cy="266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7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692696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COLLECTES</a:t>
            </a:r>
          </a:p>
          <a:p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r>
              <a:rPr lang="fr-FR" b="1" dirty="0"/>
              <a:t>COMPLEMENTS:</a:t>
            </a:r>
          </a:p>
          <a:p>
            <a:r>
              <a:rPr lang="fr-FR" b="1" dirty="0"/>
              <a:t>Elle repoussait la bonne soupe avec rage.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r>
              <a:rPr lang="fr-FR" b="1" dirty="0"/>
              <a:t>GROUPES VERBAUX 1:</a:t>
            </a:r>
          </a:p>
          <a:p>
            <a:r>
              <a:rPr lang="fr-FR" b="1" dirty="0"/>
              <a:t>Paul plonge la poupée dans la lessiveuse pour distraire sa sœur.</a:t>
            </a:r>
            <a:endParaRPr lang="fr-FR" dirty="0"/>
          </a:p>
          <a:p>
            <a:r>
              <a:rPr lang="fr-FR" b="1" dirty="0"/>
              <a:t>Elle repoussait la bonne soupe avec rage. Elle la réclamait en sanglotant.</a:t>
            </a:r>
            <a:endParaRPr lang="fr-FR" dirty="0"/>
          </a:p>
          <a:p>
            <a:r>
              <a:rPr lang="fr-FR" b="1" dirty="0"/>
              <a:t>On la coiffait.</a:t>
            </a:r>
            <a:endParaRPr lang="fr-FR" dirty="0"/>
          </a:p>
          <a:p>
            <a:r>
              <a:rPr lang="fr-FR" b="1" dirty="0">
                <a:sym typeface="Wingdings" panose="05000000000000000000" pitchFamily="2" charset="2"/>
              </a:rPr>
              <a:t></a:t>
            </a:r>
            <a:r>
              <a:rPr lang="fr-FR" b="1" dirty="0"/>
              <a:t>-----------------------------------------------------------------------------------</a:t>
            </a:r>
            <a:endParaRPr lang="fr-FR" dirty="0"/>
          </a:p>
          <a:p>
            <a:r>
              <a:rPr lang="fr-FR" b="1" dirty="0"/>
              <a:t>GROUPES VERBAUX 2:</a:t>
            </a:r>
          </a:p>
          <a:p>
            <a:r>
              <a:rPr lang="fr-FR" b="1" dirty="0"/>
              <a:t>La petite sœur était un personnage plaisant. Les petites sœurs étaient des personnages plaisants.</a:t>
            </a:r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431" y="5013176"/>
            <a:ext cx="1187986" cy="17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857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6391</TotalTime>
  <Words>582</Words>
  <Application>Microsoft Office PowerPoint</Application>
  <PresentationFormat>Affichage à l'écran (4:3)</PresentationFormat>
  <Paragraphs>123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9" baseType="lpstr">
      <vt:lpstr>28 Days Later</vt:lpstr>
      <vt:lpstr>Alamain</vt:lpstr>
      <vt:lpstr>Andika</vt:lpstr>
      <vt:lpstr>Arial</vt:lpstr>
      <vt:lpstr>Calibri</vt:lpstr>
      <vt:lpstr>Chinacat</vt:lpstr>
      <vt:lpstr>Comic Sans MS</vt:lpstr>
      <vt:lpstr>Jokerman</vt:lpstr>
      <vt:lpstr>Kristen ITC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</dc:creator>
  <cp:lastModifiedBy>JULIE SAINT-LEGER</cp:lastModifiedBy>
  <cp:revision>481</cp:revision>
  <dcterms:created xsi:type="dcterms:W3CDTF">2012-11-08T07:34:57Z</dcterms:created>
  <dcterms:modified xsi:type="dcterms:W3CDTF">2016-10-20T17:45:13Z</dcterms:modified>
</cp:coreProperties>
</file>