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60"/>
  </p:normalViewPr>
  <p:slideViewPr>
    <p:cSldViewPr>
      <p:cViewPr>
        <p:scale>
          <a:sx n="100" d="100"/>
          <a:sy n="100" d="100"/>
        </p:scale>
        <p:origin x="-876" y="2910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2376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117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11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13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08000" y="133152"/>
            <a:ext cx="2113310" cy="785341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08000" y="126405"/>
            <a:ext cx="214792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 smtClean="0">
                <a:latin typeface="Mrs Chocolat" pitchFamily="2" charset="0"/>
              </a:rPr>
              <a:t>Prénom</a:t>
            </a:r>
            <a:r>
              <a:rPr lang="fr-FR" sz="1200" dirty="0" smtClean="0">
                <a:latin typeface="Mrs Chocolat" pitchFamily="2" charset="0"/>
              </a:rPr>
              <a:t>  :</a:t>
            </a:r>
            <a:r>
              <a:rPr lang="fr-FR" sz="1400" dirty="0" smtClean="0">
                <a:latin typeface="Handlee" panose="02000000000000000000" pitchFamily="2" charset="0"/>
              </a:rPr>
              <a:t> </a:t>
            </a:r>
            <a:r>
              <a:rPr lang="fr-FR" sz="1100" dirty="0" smtClean="0">
                <a:latin typeface="+mj-lt"/>
              </a:rPr>
              <a:t>__________________</a:t>
            </a:r>
            <a:endParaRPr lang="fr-FR" sz="1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050" dirty="0" smtClean="0">
                <a:latin typeface="Mrs Chocolat" pitchFamily="2" charset="0"/>
              </a:rPr>
              <a:t>Date</a:t>
            </a:r>
            <a:r>
              <a:rPr lang="fr-FR" sz="1200" dirty="0" smtClean="0">
                <a:latin typeface="Mrs Chocolat" pitchFamily="2" charset="0"/>
              </a:rPr>
              <a:t> :  </a:t>
            </a:r>
            <a:r>
              <a:rPr lang="fr-FR" sz="1100" dirty="0" smtClean="0"/>
              <a:t>____________________</a:t>
            </a:r>
            <a:endParaRPr lang="fr-FR" sz="1400" dirty="0">
              <a:latin typeface="Handlee" panose="02000000000000000000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08000" y="1022566"/>
            <a:ext cx="2113310" cy="543999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89998" y="1022439"/>
            <a:ext cx="753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Mrs Chocolat" pitchFamily="2" charset="0"/>
              </a:rPr>
              <a:t>Signature des parents</a:t>
            </a:r>
            <a:endParaRPr lang="fr-FR" sz="1000" dirty="0">
              <a:latin typeface="Mrs Chocolat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36569" y="1696571"/>
            <a:ext cx="478978" cy="8812998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3996769" y="5940027"/>
            <a:ext cx="872698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numération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868065" y="176074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171750" y="1742787"/>
            <a:ext cx="6105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Entoure les </a:t>
            </a:r>
            <a:r>
              <a:rPr lang="fr-FR" sz="1400" dirty="0">
                <a:latin typeface="Mrs Chocolat" pitchFamily="2" charset="0"/>
              </a:rPr>
              <a:t>fractions </a:t>
            </a:r>
            <a:r>
              <a:rPr lang="fr-FR" sz="1400" dirty="0" smtClean="0">
                <a:latin typeface="Mrs Chocolat" pitchFamily="2" charset="0"/>
              </a:rPr>
              <a:t>plus </a:t>
            </a:r>
            <a:r>
              <a:rPr lang="fr-FR" sz="1400" dirty="0">
                <a:latin typeface="Mrs Chocolat" pitchFamily="2" charset="0"/>
              </a:rPr>
              <a:t>grandes que 1.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721767" y="1696570"/>
            <a:ext cx="6555325" cy="8812999"/>
          </a:xfrm>
          <a:prstGeom prst="roundRect">
            <a:avLst>
              <a:gd name="adj" fmla="val 21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377010" y="126405"/>
            <a:ext cx="4909130" cy="1440160"/>
          </a:xfrm>
          <a:prstGeom prst="roundRect">
            <a:avLst>
              <a:gd name="adj" fmla="val 1005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à coins arrondis 64"/>
          <p:cNvSpPr/>
          <p:nvPr/>
        </p:nvSpPr>
        <p:spPr>
          <a:xfrm>
            <a:off x="2493982" y="743848"/>
            <a:ext cx="3334830" cy="678701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5940649" y="733162"/>
            <a:ext cx="1184406" cy="689387"/>
          </a:xfrm>
          <a:prstGeom prst="roundRect">
            <a:avLst>
              <a:gd name="adj" fmla="val 23723"/>
            </a:avLst>
          </a:prstGeom>
          <a:solidFill>
            <a:schemeClr val="bg1"/>
          </a:solidFill>
          <a:ln w="28575" cap="rnd">
            <a:solidFill>
              <a:schemeClr val="accent5">
                <a:lumMod val="7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502644" y="721970"/>
            <a:ext cx="10617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>
                <a:latin typeface="Mrs Chocolat" pitchFamily="2" charset="0"/>
              </a:rPr>
              <a:t>Appréciation</a:t>
            </a:r>
            <a:endParaRPr lang="fr-FR" sz="1000" dirty="0">
              <a:latin typeface="Mrs Chocolat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945045" y="791607"/>
            <a:ext cx="11844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Mrs Chocolat" pitchFamily="2" charset="0"/>
              </a:rPr>
              <a:t>Soin, présentation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43271" y="188128"/>
            <a:ext cx="3921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Evaluation de Maths 4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 rot="19456496">
            <a:off x="2430637" y="295407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9456496">
            <a:off x="2430637" y="28710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itchFamily="50" charset="0"/>
              </a:rPr>
              <a:t>CM2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68065" y="177356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9" name="Larme 68"/>
          <p:cNvSpPr/>
          <p:nvPr/>
        </p:nvSpPr>
        <p:spPr>
          <a:xfrm>
            <a:off x="828080" y="4320823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131766" y="4302869"/>
            <a:ext cx="6076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Décompose les fractions en partie entière et </a:t>
            </a:r>
            <a:r>
              <a:rPr lang="fr-FR" sz="1400" dirty="0" smtClean="0">
                <a:latin typeface="Mrs Chocolat" pitchFamily="2" charset="0"/>
              </a:rPr>
              <a:t>partie fractionnaire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28080" y="4333647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3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5" name="Larme 74"/>
          <p:cNvSpPr/>
          <p:nvPr/>
        </p:nvSpPr>
        <p:spPr>
          <a:xfrm>
            <a:off x="828080" y="6049015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1131766" y="6031061"/>
            <a:ext cx="4173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Écris une seule fraction égale à chaque somme.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28080" y="6061839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4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953766" y="1073116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 smtClean="0">
                <a:latin typeface="Rostros y emociones" panose="02000500000000000000" pitchFamily="2" charset="0"/>
              </a:rPr>
              <a:t>g c f b </a:t>
            </a:r>
            <a:endParaRPr lang="fr-FR" sz="1100" spc="-150" dirty="0">
              <a:latin typeface="Rostros y emociones" panose="02000500000000000000" pitchFamily="2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814" y="2090753"/>
            <a:ext cx="431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99"/>
          <a:stretch/>
        </p:blipFill>
        <p:spPr bwMode="auto">
          <a:xfrm>
            <a:off x="3076427" y="4734915"/>
            <a:ext cx="28870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6" r="68023"/>
          <a:stretch/>
        </p:blipFill>
        <p:spPr bwMode="auto">
          <a:xfrm>
            <a:off x="873435" y="4734917"/>
            <a:ext cx="309959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17" r="46532"/>
          <a:stretch/>
        </p:blipFill>
        <p:spPr bwMode="auto">
          <a:xfrm>
            <a:off x="5271648" y="4734916"/>
            <a:ext cx="33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22" r="22157"/>
          <a:stretch/>
        </p:blipFill>
        <p:spPr bwMode="auto">
          <a:xfrm>
            <a:off x="843440" y="5357961"/>
            <a:ext cx="295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69"/>
          <a:stretch/>
        </p:blipFill>
        <p:spPr bwMode="auto">
          <a:xfrm>
            <a:off x="3060328" y="5379466"/>
            <a:ext cx="304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09" y="4715866"/>
            <a:ext cx="1536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392" y="4715866"/>
            <a:ext cx="1536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428" y="4696815"/>
            <a:ext cx="1536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09" y="5319861"/>
            <a:ext cx="1536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392" y="5355703"/>
            <a:ext cx="1536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54"/>
          <a:stretch/>
        </p:blipFill>
        <p:spPr bwMode="auto">
          <a:xfrm>
            <a:off x="2831786" y="6508051"/>
            <a:ext cx="6790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5" r="78037"/>
          <a:stretch/>
        </p:blipFill>
        <p:spPr bwMode="auto">
          <a:xfrm>
            <a:off x="976375" y="6505206"/>
            <a:ext cx="725916" cy="4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71" r="40958"/>
          <a:stretch/>
        </p:blipFill>
        <p:spPr bwMode="auto">
          <a:xfrm>
            <a:off x="4658662" y="6520634"/>
            <a:ext cx="64684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71" y="6476184"/>
            <a:ext cx="8350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128" y="6463110"/>
            <a:ext cx="8350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379" y="6463109"/>
            <a:ext cx="8350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25"/>
          <a:stretch/>
        </p:blipFill>
        <p:spPr bwMode="auto">
          <a:xfrm>
            <a:off x="880278" y="7597724"/>
            <a:ext cx="843813" cy="4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Larme 85"/>
          <p:cNvSpPr/>
          <p:nvPr/>
        </p:nvSpPr>
        <p:spPr>
          <a:xfrm>
            <a:off x="794024" y="7205606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097709" y="7187652"/>
            <a:ext cx="5439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Écris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chaque somme sous la forme d’une seule </a:t>
            </a:r>
            <a:r>
              <a:rPr lang="fr-FR" sz="1400" dirty="0" smtClean="0">
                <a:latin typeface="Mrs Chocolat" pitchFamily="2" charset="0"/>
              </a:rPr>
              <a:t>fraction décimale</a:t>
            </a:r>
            <a:r>
              <a:rPr lang="fr-FR" sz="1400" dirty="0">
                <a:latin typeface="Mrs Chocolat" pitchFamily="2" charset="0"/>
              </a:rPr>
              <a:t>.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94024" y="7218430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5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9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04" r="35046"/>
          <a:stretch/>
        </p:blipFill>
        <p:spPr bwMode="auto">
          <a:xfrm>
            <a:off x="3007974" y="7607399"/>
            <a:ext cx="950855" cy="4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86"/>
          <a:stretch/>
        </p:blipFill>
        <p:spPr bwMode="auto">
          <a:xfrm>
            <a:off x="5096605" y="7567436"/>
            <a:ext cx="772035" cy="49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Rectangle à coins arrondis 91"/>
          <p:cNvSpPr/>
          <p:nvPr/>
        </p:nvSpPr>
        <p:spPr>
          <a:xfrm>
            <a:off x="2052215" y="7607399"/>
            <a:ext cx="666453" cy="51189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1730424" y="7691344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95" name="ZoneTexte 94"/>
          <p:cNvSpPr txBox="1"/>
          <p:nvPr/>
        </p:nvSpPr>
        <p:spPr>
          <a:xfrm>
            <a:off x="3924424" y="7691344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97" name="ZoneTexte 96"/>
          <p:cNvSpPr txBox="1"/>
          <p:nvPr/>
        </p:nvSpPr>
        <p:spPr>
          <a:xfrm>
            <a:off x="5796632" y="7691344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98" name="Rectangle à coins arrondis 97"/>
          <p:cNvSpPr/>
          <p:nvPr/>
        </p:nvSpPr>
        <p:spPr>
          <a:xfrm>
            <a:off x="4237204" y="7598961"/>
            <a:ext cx="666453" cy="51189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131954" y="7607399"/>
            <a:ext cx="666453" cy="51189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Larme 99"/>
          <p:cNvSpPr/>
          <p:nvPr/>
        </p:nvSpPr>
        <p:spPr>
          <a:xfrm>
            <a:off x="794024" y="835327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1097709" y="8335317"/>
            <a:ext cx="5439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Écris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le nombre décimal égal à chaque somme.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94024" y="836609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6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23"/>
          <a:stretch/>
        </p:blipFill>
        <p:spPr bwMode="auto">
          <a:xfrm>
            <a:off x="5220568" y="8767365"/>
            <a:ext cx="102365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1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86" r="36582"/>
          <a:stretch/>
        </p:blipFill>
        <p:spPr bwMode="auto">
          <a:xfrm>
            <a:off x="3292168" y="8767365"/>
            <a:ext cx="77634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1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30"/>
          <a:stretch/>
        </p:blipFill>
        <p:spPr bwMode="auto">
          <a:xfrm>
            <a:off x="893448" y="8767365"/>
            <a:ext cx="123003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Larme 104"/>
          <p:cNvSpPr/>
          <p:nvPr/>
        </p:nvSpPr>
        <p:spPr>
          <a:xfrm>
            <a:off x="794024" y="9433391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097709" y="9415437"/>
            <a:ext cx="5439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Écris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le nombre décimal égal à chaque fraction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794024" y="9446215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7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2074652" y="8795388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115" name="Rectangle à coins arrondis 114"/>
          <p:cNvSpPr/>
          <p:nvPr/>
        </p:nvSpPr>
        <p:spPr>
          <a:xfrm>
            <a:off x="2409974" y="8782050"/>
            <a:ext cx="666453" cy="38536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>
            <a:off x="3980231" y="8808726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117" name="Rectangle à coins arrondis 116"/>
          <p:cNvSpPr/>
          <p:nvPr/>
        </p:nvSpPr>
        <p:spPr>
          <a:xfrm>
            <a:off x="4315553" y="8795388"/>
            <a:ext cx="666453" cy="38536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6171611" y="8795388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121" name="Rectangle à coins arrondis 120"/>
          <p:cNvSpPr/>
          <p:nvPr/>
        </p:nvSpPr>
        <p:spPr>
          <a:xfrm>
            <a:off x="6506933" y="8782050"/>
            <a:ext cx="666453" cy="38536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1094704" y="9889398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123" name="Rectangle à coins arrondis 122"/>
          <p:cNvSpPr/>
          <p:nvPr/>
        </p:nvSpPr>
        <p:spPr>
          <a:xfrm>
            <a:off x="1430026" y="9876060"/>
            <a:ext cx="666453" cy="38536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80" y="9823276"/>
            <a:ext cx="352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771" y="9823276"/>
            <a:ext cx="39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ZoneTexte 123"/>
          <p:cNvSpPr txBox="1"/>
          <p:nvPr/>
        </p:nvSpPr>
        <p:spPr>
          <a:xfrm>
            <a:off x="2705644" y="9889398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125" name="Rectangle à coins arrondis 124"/>
          <p:cNvSpPr/>
          <p:nvPr/>
        </p:nvSpPr>
        <p:spPr>
          <a:xfrm>
            <a:off x="3040966" y="9876060"/>
            <a:ext cx="666453" cy="38536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424" y="9837563"/>
            <a:ext cx="6000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ZoneTexte 126"/>
          <p:cNvSpPr txBox="1"/>
          <p:nvPr/>
        </p:nvSpPr>
        <p:spPr>
          <a:xfrm>
            <a:off x="4369103" y="9889398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128" name="Rectangle à coins arrondis 127"/>
          <p:cNvSpPr/>
          <p:nvPr/>
        </p:nvSpPr>
        <p:spPr>
          <a:xfrm>
            <a:off x="4704425" y="9876060"/>
            <a:ext cx="666453" cy="38536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747" y="9823276"/>
            <a:ext cx="5429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" name="ZoneTexte 129"/>
          <p:cNvSpPr txBox="1"/>
          <p:nvPr/>
        </p:nvSpPr>
        <p:spPr>
          <a:xfrm>
            <a:off x="6081434" y="9889398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131" name="Rectangle à coins arrondis 130"/>
          <p:cNvSpPr/>
          <p:nvPr/>
        </p:nvSpPr>
        <p:spPr>
          <a:xfrm>
            <a:off x="6372696" y="9876060"/>
            <a:ext cx="666453" cy="38536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Larme 95"/>
          <p:cNvSpPr/>
          <p:nvPr/>
        </p:nvSpPr>
        <p:spPr>
          <a:xfrm>
            <a:off x="828080" y="2718693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1124670" y="2731517"/>
            <a:ext cx="5168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Indique les fractions correspondant aux lettres.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828080" y="2731517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2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0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" y="3098156"/>
            <a:ext cx="4311547" cy="82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ZoneTexte 110"/>
          <p:cNvSpPr txBox="1"/>
          <p:nvPr/>
        </p:nvSpPr>
        <p:spPr>
          <a:xfrm>
            <a:off x="5148560" y="3113825"/>
            <a:ext cx="46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 =</a:t>
            </a:r>
            <a:endParaRPr lang="fr-FR" sz="1400" dirty="0"/>
          </a:p>
        </p:txBody>
      </p:sp>
      <p:sp>
        <p:nvSpPr>
          <p:cNvPr id="112" name="Rectangle à coins arrondis 111"/>
          <p:cNvSpPr/>
          <p:nvPr/>
        </p:nvSpPr>
        <p:spPr>
          <a:xfrm>
            <a:off x="5544604" y="3011766"/>
            <a:ext cx="504056" cy="51189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5148560" y="3742849"/>
            <a:ext cx="46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 =</a:t>
            </a:r>
            <a:endParaRPr lang="fr-FR" sz="1400" dirty="0"/>
          </a:p>
        </p:txBody>
      </p:sp>
      <p:sp>
        <p:nvSpPr>
          <p:cNvPr id="118" name="Rectangle à coins arrondis 117"/>
          <p:cNvSpPr/>
          <p:nvPr/>
        </p:nvSpPr>
        <p:spPr>
          <a:xfrm>
            <a:off x="5544604" y="3640790"/>
            <a:ext cx="504056" cy="51189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6232512" y="3119994"/>
            <a:ext cx="46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 =</a:t>
            </a:r>
            <a:endParaRPr lang="fr-FR" sz="1400" dirty="0"/>
          </a:p>
        </p:txBody>
      </p:sp>
      <p:sp>
        <p:nvSpPr>
          <p:cNvPr id="126" name="Rectangle à coins arrondis 125"/>
          <p:cNvSpPr/>
          <p:nvPr/>
        </p:nvSpPr>
        <p:spPr>
          <a:xfrm>
            <a:off x="6628556" y="3017935"/>
            <a:ext cx="504056" cy="51189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/>
          <p:cNvSpPr txBox="1"/>
          <p:nvPr/>
        </p:nvSpPr>
        <p:spPr>
          <a:xfrm>
            <a:off x="6232512" y="3749018"/>
            <a:ext cx="46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 =</a:t>
            </a:r>
            <a:endParaRPr lang="fr-FR" sz="1400" dirty="0"/>
          </a:p>
        </p:txBody>
      </p:sp>
      <p:sp>
        <p:nvSpPr>
          <p:cNvPr id="132" name="Rectangle à coins arrondis 131"/>
          <p:cNvSpPr/>
          <p:nvPr/>
        </p:nvSpPr>
        <p:spPr>
          <a:xfrm>
            <a:off x="6628556" y="3646959"/>
            <a:ext cx="504056" cy="51189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41" y="7495429"/>
            <a:ext cx="314602" cy="12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136569" y="126409"/>
            <a:ext cx="478978" cy="1721442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-488627" y="861721"/>
            <a:ext cx="171070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numération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5" name="Larme 34"/>
          <p:cNvSpPr/>
          <p:nvPr/>
        </p:nvSpPr>
        <p:spPr>
          <a:xfrm>
            <a:off x="815407" y="258523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119092" y="240569"/>
            <a:ext cx="61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Écris</a:t>
            </a:r>
            <a:r>
              <a:rPr lang="fr-FR" sz="1400" b="1" dirty="0">
                <a:latin typeface="Mrs Chocolat" pitchFamily="2" charset="0"/>
              </a:rPr>
              <a:t> </a:t>
            </a:r>
            <a:r>
              <a:rPr lang="fr-FR" sz="1400" dirty="0">
                <a:latin typeface="Mrs Chocolat" pitchFamily="2" charset="0"/>
              </a:rPr>
              <a:t>chaque nombre décimal sous la forme d’une </a:t>
            </a:r>
            <a:r>
              <a:rPr lang="fr-FR" sz="1400" dirty="0" smtClean="0">
                <a:latin typeface="Mrs Chocolat" pitchFamily="2" charset="0"/>
              </a:rPr>
              <a:t>seule fraction </a:t>
            </a:r>
            <a:r>
              <a:rPr lang="fr-FR" sz="1400" dirty="0">
                <a:latin typeface="Mrs Chocolat" pitchFamily="2" charset="0"/>
              </a:rPr>
              <a:t>décimale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15407" y="271347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8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721767" y="126409"/>
            <a:ext cx="6555325" cy="10369150"/>
          </a:xfrm>
          <a:prstGeom prst="roundRect">
            <a:avLst>
              <a:gd name="adj" fmla="val 215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136569" y="6504597"/>
            <a:ext cx="463286" cy="3990960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 rot="16200000">
            <a:off x="-1613010" y="8386455"/>
            <a:ext cx="3978135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Géométrie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30" name="Larme 29"/>
          <p:cNvSpPr/>
          <p:nvPr/>
        </p:nvSpPr>
        <p:spPr>
          <a:xfrm>
            <a:off x="828080" y="1944559"/>
            <a:ext cx="29941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31766" y="1926605"/>
            <a:ext cx="1744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Pose ces divisions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8080" y="1957383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9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828080" y="2574677"/>
            <a:ext cx="2048247" cy="201622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3002062" y="2574677"/>
            <a:ext cx="2048247" cy="201622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5159809" y="2574677"/>
            <a:ext cx="2048247" cy="2016224"/>
          </a:xfrm>
          <a:prstGeom prst="roundRect">
            <a:avLst>
              <a:gd name="adj" fmla="val 7263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721" y="2234383"/>
            <a:ext cx="676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383" y="2243908"/>
            <a:ext cx="8191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832" y="2243908"/>
            <a:ext cx="83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18" t="50000" r="2978"/>
          <a:stretch/>
        </p:blipFill>
        <p:spPr bwMode="auto">
          <a:xfrm>
            <a:off x="5796632" y="704479"/>
            <a:ext cx="495301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73" b="50000"/>
          <a:stretch/>
        </p:blipFill>
        <p:spPr bwMode="auto">
          <a:xfrm>
            <a:off x="5724624" y="1407499"/>
            <a:ext cx="621109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5" t="50000" r="32901"/>
          <a:stretch/>
        </p:blipFill>
        <p:spPr bwMode="auto">
          <a:xfrm>
            <a:off x="4140448" y="712764"/>
            <a:ext cx="54049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6" t="50000" r="62491"/>
          <a:stretch/>
        </p:blipFill>
        <p:spPr bwMode="auto">
          <a:xfrm>
            <a:off x="2484264" y="712764"/>
            <a:ext cx="544202" cy="25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87715"/>
          <a:stretch/>
        </p:blipFill>
        <p:spPr bwMode="auto">
          <a:xfrm>
            <a:off x="854639" y="704479"/>
            <a:ext cx="52890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ZoneTexte 54"/>
          <p:cNvSpPr txBox="1"/>
          <p:nvPr/>
        </p:nvSpPr>
        <p:spPr>
          <a:xfrm>
            <a:off x="1260128" y="664388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58" name="Rectangle à coins arrondis 57"/>
          <p:cNvSpPr/>
          <p:nvPr/>
        </p:nvSpPr>
        <p:spPr>
          <a:xfrm>
            <a:off x="1551390" y="592088"/>
            <a:ext cx="666453" cy="55547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2868358" y="677726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64" name="Rectangle à coins arrondis 63"/>
          <p:cNvSpPr/>
          <p:nvPr/>
        </p:nvSpPr>
        <p:spPr>
          <a:xfrm>
            <a:off x="3159620" y="592088"/>
            <a:ext cx="666453" cy="555476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4572496" y="677143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67" name="Rectangle à coins arrondis 66"/>
          <p:cNvSpPr/>
          <p:nvPr/>
        </p:nvSpPr>
        <p:spPr>
          <a:xfrm>
            <a:off x="4863758" y="592088"/>
            <a:ext cx="666453" cy="555475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6160380" y="690481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72" name="Rectangle à coins arrondis 71"/>
          <p:cNvSpPr/>
          <p:nvPr/>
        </p:nvSpPr>
        <p:spPr>
          <a:xfrm>
            <a:off x="6451642" y="592088"/>
            <a:ext cx="666453" cy="555475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3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8" r="33454" b="50000"/>
          <a:stretch/>
        </p:blipFill>
        <p:spPr bwMode="auto">
          <a:xfrm>
            <a:off x="4030036" y="1407498"/>
            <a:ext cx="557461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2" r="64398" b="50000"/>
          <a:stretch/>
        </p:blipFill>
        <p:spPr bwMode="auto">
          <a:xfrm>
            <a:off x="2483163" y="1397278"/>
            <a:ext cx="447316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575" b="50000"/>
          <a:stretch/>
        </p:blipFill>
        <p:spPr bwMode="auto">
          <a:xfrm>
            <a:off x="918380" y="1425303"/>
            <a:ext cx="31967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ZoneTexte 75"/>
          <p:cNvSpPr txBox="1"/>
          <p:nvPr/>
        </p:nvSpPr>
        <p:spPr>
          <a:xfrm>
            <a:off x="1180369" y="1376926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77" name="Rectangle à coins arrondis 76"/>
          <p:cNvSpPr/>
          <p:nvPr/>
        </p:nvSpPr>
        <p:spPr>
          <a:xfrm>
            <a:off x="1471631" y="1278533"/>
            <a:ext cx="666453" cy="555475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2840726" y="1380021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3131988" y="1281628"/>
            <a:ext cx="666453" cy="555475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4389679" y="1376926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83" name="Rectangle à coins arrondis 82"/>
          <p:cNvSpPr/>
          <p:nvPr/>
        </p:nvSpPr>
        <p:spPr>
          <a:xfrm>
            <a:off x="4680941" y="1278533"/>
            <a:ext cx="666453" cy="555475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6179052" y="1376926"/>
            <a:ext cx="335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=</a:t>
            </a:r>
            <a:endParaRPr lang="fr-FR" sz="1400" dirty="0"/>
          </a:p>
        </p:txBody>
      </p:sp>
      <p:sp>
        <p:nvSpPr>
          <p:cNvPr id="85" name="Rectangle à coins arrondis 84"/>
          <p:cNvSpPr/>
          <p:nvPr/>
        </p:nvSpPr>
        <p:spPr>
          <a:xfrm>
            <a:off x="6470314" y="1278533"/>
            <a:ext cx="666453" cy="555475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Larme 85"/>
          <p:cNvSpPr/>
          <p:nvPr/>
        </p:nvSpPr>
        <p:spPr>
          <a:xfrm>
            <a:off x="843184" y="6504597"/>
            <a:ext cx="416944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348030" y="6463109"/>
            <a:ext cx="2864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Parmi ces quadrilatères, fais la liste des rectangles et </a:t>
            </a:r>
            <a:r>
              <a:rPr lang="fr-FR" sz="1400" dirty="0" smtClean="0">
                <a:latin typeface="Mrs Chocolat" pitchFamily="2" charset="0"/>
              </a:rPr>
              <a:t>la liste </a:t>
            </a:r>
            <a:r>
              <a:rPr lang="fr-FR" sz="1400" dirty="0">
                <a:latin typeface="Mrs Chocolat" pitchFamily="2" charset="0"/>
              </a:rPr>
              <a:t>des losanges</a:t>
            </a:r>
            <a:endParaRPr lang="fr-FR" sz="1400" dirty="0" smtClean="0">
              <a:latin typeface="Mrs Chocolat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98379" y="6517421"/>
            <a:ext cx="361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11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340" y="6535118"/>
            <a:ext cx="230932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Larme 89"/>
          <p:cNvSpPr/>
          <p:nvPr/>
        </p:nvSpPr>
        <p:spPr>
          <a:xfrm>
            <a:off x="837607" y="4752871"/>
            <a:ext cx="40045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315768" y="4734917"/>
            <a:ext cx="2320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</a:rPr>
              <a:t>Complète les égalités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874801" y="4775815"/>
            <a:ext cx="3853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10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3" name="Rectangle à coins arrondis 92"/>
          <p:cNvSpPr/>
          <p:nvPr/>
        </p:nvSpPr>
        <p:spPr>
          <a:xfrm>
            <a:off x="1543711" y="5163748"/>
            <a:ext cx="1059668" cy="281699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2144676" y="5585501"/>
            <a:ext cx="1059668" cy="2653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2144676" y="5990606"/>
            <a:ext cx="1059668" cy="26885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4860528" y="5179342"/>
            <a:ext cx="1059668" cy="281699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4860528" y="5585500"/>
            <a:ext cx="1059668" cy="2653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5076552" y="5990605"/>
            <a:ext cx="1059668" cy="26885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r="17926" b="3663"/>
          <a:stretch/>
        </p:blipFill>
        <p:spPr bwMode="auto">
          <a:xfrm>
            <a:off x="3824901" y="5179342"/>
            <a:ext cx="967730" cy="26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32"/>
          <a:stretch/>
        </p:blipFill>
        <p:spPr bwMode="auto">
          <a:xfrm>
            <a:off x="962025" y="5163748"/>
            <a:ext cx="54717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70" r="16777"/>
          <a:stretch/>
        </p:blipFill>
        <p:spPr bwMode="auto">
          <a:xfrm>
            <a:off x="3793738" y="5585501"/>
            <a:ext cx="998893" cy="2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03" b="494"/>
          <a:stretch/>
        </p:blipFill>
        <p:spPr bwMode="auto">
          <a:xfrm>
            <a:off x="930562" y="5569932"/>
            <a:ext cx="1157282" cy="27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01" t="1" r="11074" b="-2424"/>
          <a:stretch/>
        </p:blipFill>
        <p:spPr bwMode="auto">
          <a:xfrm>
            <a:off x="3842864" y="5983572"/>
            <a:ext cx="1171303" cy="28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21"/>
          <a:stretch/>
        </p:blipFill>
        <p:spPr bwMode="auto">
          <a:xfrm>
            <a:off x="951062" y="5990606"/>
            <a:ext cx="1173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67" y="5216136"/>
            <a:ext cx="342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84" y="5597142"/>
            <a:ext cx="342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484" y="6001208"/>
            <a:ext cx="342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582" y="5216136"/>
            <a:ext cx="295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59" y="5587133"/>
            <a:ext cx="295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932" y="6018844"/>
            <a:ext cx="190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Rectangle à coins arrondis 98"/>
          <p:cNvSpPr/>
          <p:nvPr/>
        </p:nvSpPr>
        <p:spPr>
          <a:xfrm>
            <a:off x="977784" y="7527377"/>
            <a:ext cx="2815953" cy="4673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977784" y="8327878"/>
            <a:ext cx="2815953" cy="46737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902030" y="7255197"/>
            <a:ext cx="11020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Short Stack" panose="02010500040000000007" pitchFamily="2" charset="0"/>
                <a:cs typeface="Arial" panose="020B0604020202020204" pitchFamily="34" charset="0"/>
              </a:rPr>
              <a:t>rectangles</a:t>
            </a:r>
            <a:endParaRPr lang="fr-FR" sz="1200" dirty="0" smtClean="0">
              <a:latin typeface="Short Stack" panose="02010500040000000007" pitchFamily="2" charset="0"/>
              <a:cs typeface="Arial" panose="020B0604020202020204" pitchFamily="34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902031" y="8061627"/>
            <a:ext cx="950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Short Stack" panose="02010500040000000007" pitchFamily="2" charset="0"/>
                <a:cs typeface="Arial" panose="020B0604020202020204" pitchFamily="34" charset="0"/>
              </a:rPr>
              <a:t>losanges</a:t>
            </a:r>
            <a:endParaRPr lang="fr-FR" sz="1200" dirty="0" smtClean="0">
              <a:latin typeface="Short Stack" panose="02010500040000000007" pitchFamily="2" charset="0"/>
              <a:cs typeface="Arial" panose="020B0604020202020204" pitchFamily="34" charset="0"/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136569" y="1926610"/>
            <a:ext cx="478978" cy="2664292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 rot="16200000">
            <a:off x="-934446" y="3107743"/>
            <a:ext cx="2602341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Calcul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03" name="Rectangle à coins arrondis 102"/>
          <p:cNvSpPr/>
          <p:nvPr/>
        </p:nvSpPr>
        <p:spPr>
          <a:xfrm>
            <a:off x="136569" y="4734919"/>
            <a:ext cx="478978" cy="1675927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 rot="16200000">
            <a:off x="-471241" y="5443423"/>
            <a:ext cx="1675929" cy="25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>
                <a:latin typeface="Mrs Chocolat" pitchFamily="2" charset="0"/>
              </a:rPr>
              <a:t>Mesures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05" name="Larme 104"/>
          <p:cNvSpPr/>
          <p:nvPr/>
        </p:nvSpPr>
        <p:spPr>
          <a:xfrm>
            <a:off x="818873" y="9001343"/>
            <a:ext cx="400451" cy="28982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297034" y="8983389"/>
            <a:ext cx="5911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rs Chocolat" pitchFamily="2" charset="0"/>
              </a:rPr>
              <a:t>Chaque </a:t>
            </a:r>
            <a:r>
              <a:rPr lang="fr-FR" sz="1400" dirty="0" smtClean="0">
                <a:latin typeface="Mrs Chocolat" pitchFamily="2" charset="0"/>
              </a:rPr>
              <a:t>figure </a:t>
            </a:r>
            <a:r>
              <a:rPr lang="fr-FR" sz="1400" dirty="0">
                <a:latin typeface="Mrs Chocolat" pitchFamily="2" charset="0"/>
              </a:rPr>
              <a:t>représente les deux diagonales d’un quadrilatère. Dis pour chacun s’il s’agit d’un </a:t>
            </a:r>
            <a:r>
              <a:rPr lang="fr-FR" sz="1400" dirty="0" smtClean="0">
                <a:latin typeface="Mrs Chocolat" pitchFamily="2" charset="0"/>
              </a:rPr>
              <a:t>carré, d’un losange  ou d’un rectangle.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56067" y="9024287"/>
            <a:ext cx="3853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12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12" y="9567442"/>
            <a:ext cx="5076552" cy="82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Image 10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41" y="7495429"/>
            <a:ext cx="314602" cy="12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5204</TotalTime>
  <Words>184</Words>
  <Application>Microsoft Office PowerPoint</Application>
  <PresentationFormat>Personnalisé</PresentationFormat>
  <Paragraphs>63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195</cp:revision>
  <cp:lastPrinted>2013-11-12T08:48:42Z</cp:lastPrinted>
  <dcterms:created xsi:type="dcterms:W3CDTF">2013-09-23T11:54:35Z</dcterms:created>
  <dcterms:modified xsi:type="dcterms:W3CDTF">2015-02-24T13:03:43Z</dcterms:modified>
</cp:coreProperties>
</file>