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59" r:id="rId6"/>
    <p:sldId id="258" r:id="rId7"/>
    <p:sldId id="263" r:id="rId8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E98"/>
    <a:srgbClr val="FDEF35"/>
    <a:srgbClr val="CC00CC"/>
    <a:srgbClr val="FFEC79"/>
    <a:srgbClr val="FFF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6448" autoAdjust="0"/>
  </p:normalViewPr>
  <p:slideViewPr>
    <p:cSldViewPr>
      <p:cViewPr varScale="1">
        <p:scale>
          <a:sx n="61" d="100"/>
          <a:sy n="61" d="100"/>
        </p:scale>
        <p:origin x="1362" y="4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37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EF139-1A2E-4D2A-819A-3E1946C49020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A6588-DFD8-4DC3-80D9-43679E0D85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236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A6588-DFD8-4DC3-80D9-43679E0D85E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112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A6588-DFD8-4DC3-80D9-43679E0D85E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112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A6588-DFD8-4DC3-80D9-43679E0D85E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112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A6588-DFD8-4DC3-80D9-43679E0D85E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112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A6588-DFD8-4DC3-80D9-43679E0D85E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112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A6588-DFD8-4DC3-80D9-43679E0D85E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112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A6588-DFD8-4DC3-80D9-43679E0D85E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11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64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85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50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89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50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8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89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74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39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78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8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53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38895" y="876584"/>
            <a:ext cx="4839493" cy="3926336"/>
          </a:xfrm>
          <a:prstGeom prst="roundRect">
            <a:avLst>
              <a:gd name="adj" fmla="val 2659"/>
            </a:avLst>
          </a:prstGeom>
          <a:noFill/>
          <a:ln w="19050" cap="rnd" algn="in">
            <a:solidFill>
              <a:schemeClr val="accent3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942096" cy="64566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882204" y="215768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verbe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9" name="Larme 8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36762" y="285798"/>
            <a:ext cx="519772" cy="459268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ineliner Script" pitchFamily="50" charset="0"/>
              </a:rPr>
              <a:t>C1</a:t>
            </a:r>
            <a:endParaRPr lang="fr-FR" sz="2300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ineliner Script" pitchFamily="50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709" y="118957"/>
            <a:ext cx="5017471" cy="6854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6" name="AutoShape 32"/>
          <p:cNvSpPr>
            <a:spLocks noChangeArrowheads="1"/>
          </p:cNvSpPr>
          <p:nvPr/>
        </p:nvSpPr>
        <p:spPr bwMode="auto">
          <a:xfrm>
            <a:off x="5418709" y="867575"/>
            <a:ext cx="5033392" cy="3873916"/>
          </a:xfrm>
          <a:prstGeom prst="roundRect">
            <a:avLst>
              <a:gd name="adj" fmla="val 4019"/>
            </a:avLst>
          </a:prstGeom>
          <a:noFill/>
          <a:ln w="19050" cap="rnd" algn="in">
            <a:solidFill>
              <a:schemeClr val="accent3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5978852" y="175939"/>
            <a:ext cx="4425441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présent de l’indicatif (1)</a:t>
            </a:r>
            <a:endParaRPr lang="fr-FR" sz="2800" dirty="0">
              <a:latin typeface="Fineliner Script" pitchFamily="50" charset="0"/>
            </a:endParaRPr>
          </a:p>
        </p:txBody>
      </p:sp>
      <p:pic>
        <p:nvPicPr>
          <p:cNvPr id="107" name="Image 106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192" y="448415"/>
            <a:ext cx="720147" cy="527472"/>
          </a:xfrm>
          <a:prstGeom prst="rect">
            <a:avLst/>
          </a:prstGeom>
        </p:spPr>
      </p:pic>
      <p:sp>
        <p:nvSpPr>
          <p:cNvPr id="38" name="Larme 37"/>
          <p:cNvSpPr/>
          <p:nvPr/>
        </p:nvSpPr>
        <p:spPr>
          <a:xfrm>
            <a:off x="5812584" y="252884"/>
            <a:ext cx="589465" cy="452984"/>
          </a:xfrm>
          <a:prstGeom prst="teardrop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812991" y="232070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ineliner Script" pitchFamily="50" charset="0"/>
              </a:rPr>
              <a:t>C2</a:t>
            </a:r>
            <a:endParaRPr lang="fr-FR" sz="2300" b="1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14383" y="555815"/>
            <a:ext cx="593766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80" y="468263"/>
            <a:ext cx="720147" cy="52747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313983" y="602960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 smtClean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400" b="1" dirty="0">
              <a:solidFill>
                <a:prstClr val="black"/>
              </a:solidFill>
              <a:latin typeface="Crafty Girls" panose="02000000000000000000" pitchFamily="2" charset="0"/>
              <a:ea typeface="Crafty Girls" panose="02000000000000000000" pitchFamily="2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4367982" y="6399944"/>
            <a:ext cx="5365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oui ou non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407545" y="4802919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332557" y="5468082"/>
            <a:ext cx="459105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1.  </a:t>
            </a:r>
            <a:r>
              <a:rPr kumimoji="0" lang="fr-FR" altLang="fr-FR" sz="900" b="0" i="0" u="none" strike="noStrike" cap="none" spc="-70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Pour repérer le verbe conjugué, on peut changer le temps/la personne.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2.  L'infinitif est la forme non conjuguée du verbe.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3.  On classe les verbes en deux groupes.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4.  La partie du verbe qui donne le sens s’appelle la terminaison.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305421" y="6459316"/>
            <a:ext cx="44577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90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5</a:t>
            </a: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.  La maîtresse </a:t>
            </a:r>
            <a:r>
              <a:rPr kumimoji="0" lang="fr-FR" altLang="fr-FR" sz="9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corrigeait</a:t>
            </a: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 ses cahiers. </a:t>
            </a:r>
            <a:r>
              <a:rPr kumimoji="0" lang="fr-FR" altLang="fr-FR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Wingdings" pitchFamily="2" charset="2"/>
                <a:cs typeface="Arial" pitchFamily="34" charset="0"/>
              </a:rPr>
              <a:t>à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mandine" pitchFamily="2" charset="0"/>
                <a:cs typeface="Arial" pitchFamily="34" charset="0"/>
              </a:rPr>
              <a:t>1er groupe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hort Stack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90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6</a:t>
            </a: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.  Le coiffeur lui </a:t>
            </a:r>
            <a:r>
              <a:rPr kumimoji="0" lang="fr-FR" altLang="fr-FR" sz="9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frise</a:t>
            </a: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 les cheveux. </a:t>
            </a:r>
            <a:r>
              <a:rPr kumimoji="0" lang="fr-FR" altLang="fr-FR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Wingdings" pitchFamily="2" charset="2"/>
                <a:cs typeface="Arial" pitchFamily="34" charset="0"/>
              </a:rPr>
              <a:t>à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mandine" pitchFamily="2" charset="0"/>
                <a:cs typeface="Arial" pitchFamily="34" charset="0"/>
              </a:rPr>
              <a:t>3ème groupe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hort Stack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7.  Vous </a:t>
            </a:r>
            <a:r>
              <a:rPr kumimoji="0" lang="fr-FR" altLang="fr-FR" sz="9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resterez</a:t>
            </a: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 en ligne derrière le guide. </a:t>
            </a:r>
            <a:r>
              <a:rPr kumimoji="0" lang="fr-FR" altLang="fr-FR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Wingdings" pitchFamily="2" charset="2"/>
                <a:cs typeface="Arial" pitchFamily="34" charset="0"/>
              </a:rPr>
              <a:t>à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mandine" pitchFamily="2" charset="0"/>
                <a:cs typeface="Arial" pitchFamily="34" charset="0"/>
              </a:rPr>
              <a:t>1er groupe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hort Stack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8.Les coureurs </a:t>
            </a:r>
            <a:r>
              <a:rPr kumimoji="0" lang="fr-FR" altLang="fr-FR" sz="9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remplissent</a:t>
            </a: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 leurs bouteilles d’eau. </a:t>
            </a:r>
            <a:r>
              <a:rPr kumimoji="0" lang="fr-FR" altLang="fr-FR" sz="900" b="0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Wingdings" pitchFamily="2" charset="2"/>
                <a:cs typeface="Arial" pitchFamily="34" charset="0"/>
              </a:rPr>
              <a:t>à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mandine" pitchFamily="2" charset="0"/>
                <a:cs typeface="Arial" pitchFamily="34" charset="0"/>
              </a:rPr>
              <a:t>2ème groupe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8"/>
          <p:cNvSpPr>
            <a:spLocks noChangeArrowheads="1"/>
          </p:cNvSpPr>
          <p:nvPr/>
        </p:nvSpPr>
        <p:spPr bwMode="auto">
          <a:xfrm>
            <a:off x="234132" y="4999770"/>
            <a:ext cx="4844256" cy="2453269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" name="AutoShape 9"/>
          <p:cNvSpPr>
            <a:spLocks noChangeArrowheads="1"/>
          </p:cNvSpPr>
          <p:nvPr/>
        </p:nvSpPr>
        <p:spPr bwMode="auto">
          <a:xfrm>
            <a:off x="335197" y="6154253"/>
            <a:ext cx="3662362" cy="288925"/>
          </a:xfrm>
          <a:prstGeom prst="roundRect">
            <a:avLst>
              <a:gd name="adj" fmla="val 36366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Les verbes soulignés appartiennent-ils aux groupes indiqués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AutoShape 10"/>
          <p:cNvSpPr>
            <a:spLocks noChangeArrowheads="1"/>
          </p:cNvSpPr>
          <p:nvPr/>
        </p:nvSpPr>
        <p:spPr bwMode="auto">
          <a:xfrm>
            <a:off x="350913" y="5139469"/>
            <a:ext cx="1138238" cy="296862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832" y="4828319"/>
            <a:ext cx="18288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1820045" y="4920394"/>
            <a:ext cx="15668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7" name="Picture 13" descr="bull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95946">
            <a:off x="4271938" y="6251513"/>
            <a:ext cx="60483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4" name="Text Box 14"/>
          <p:cNvSpPr txBox="1">
            <a:spLocks noChangeArrowheads="1"/>
          </p:cNvSpPr>
          <p:nvPr/>
        </p:nvSpPr>
        <p:spPr bwMode="auto">
          <a:xfrm rot="10800000">
            <a:off x="1677095" y="7189513"/>
            <a:ext cx="31321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vrai   2. vrai   3. faux   4. faux  5. oui   6. non  7. oui    8. oui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5538607" y="910853"/>
            <a:ext cx="4907144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Les verbes au présent de l’indicatif ne se conjuguent pas tous de la même manière. En effet, selon son groupe, la ______________________ change. 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hort Stack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Attention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 : les verbes en ____ ont un ____ en plus au début de la terminaison et les verbes en ____ ont une __________.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20"/>
          <p:cNvSpPr txBox="1">
            <a:spLocks noChangeArrowheads="1"/>
          </p:cNvSpPr>
          <p:nvPr/>
        </p:nvSpPr>
        <p:spPr bwMode="auto">
          <a:xfrm>
            <a:off x="9250363" y="6503616"/>
            <a:ext cx="5365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oui ou non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 Box 21"/>
          <p:cNvSpPr txBox="1">
            <a:spLocks noChangeArrowheads="1"/>
          </p:cNvSpPr>
          <p:nvPr/>
        </p:nvSpPr>
        <p:spPr bwMode="auto">
          <a:xfrm>
            <a:off x="8770938" y="4741491"/>
            <a:ext cx="1528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5538606" y="5364807"/>
            <a:ext cx="4832734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1. Les verbes du 1er et 2ème groupes se conjuguent de la même façon.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2. Etre et avoir ne sont que des auxiliaires.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3. La terminaison des verbes à la 3ème p.p. est toujours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mandine" pitchFamily="2" charset="0"/>
                <a:cs typeface="Andalus" panose="02020603050405020304" pitchFamily="18" charset="-78"/>
              </a:rPr>
              <a:t>ent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mandine" pitchFamily="2" charset="0"/>
              <a:cs typeface="Andalus" panose="02020603050405020304" pitchFamily="18" charset="-7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4. La terminaison des verbes en –</a:t>
            </a:r>
            <a:r>
              <a:rPr kumimoji="0" lang="fr-FR" altLang="fr-FR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ir</a:t>
            </a: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 est la même à la 1ère et 2ème </a:t>
            </a:r>
            <a:r>
              <a:rPr kumimoji="0" lang="fr-FR" altLang="fr-FR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p.s</a:t>
            </a:r>
            <a:r>
              <a:rPr kumimoji="0" lang="fr-FR" altLang="fr-F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.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hort Stack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5538606" y="6500441"/>
            <a:ext cx="4615044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5. Je </a:t>
            </a:r>
            <a:r>
              <a:rPr kumimoji="0" lang="fr-FR" altLang="fr-FR" sz="9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réfléchis</a:t>
            </a: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 à la solution.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6. Nous </a:t>
            </a:r>
            <a:r>
              <a:rPr kumimoji="0" lang="fr-FR" altLang="fr-FR" sz="9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mangons</a:t>
            </a: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 au restaurant.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7. Nous </a:t>
            </a:r>
            <a:r>
              <a:rPr kumimoji="0" lang="fr-FR" altLang="fr-FR" sz="9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commencons</a:t>
            </a: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 la séance de sport.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8. Ils rougissent de timidité.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AutoShape 24"/>
          <p:cNvSpPr>
            <a:spLocks noChangeArrowheads="1"/>
          </p:cNvSpPr>
          <p:nvPr/>
        </p:nvSpPr>
        <p:spPr bwMode="auto">
          <a:xfrm>
            <a:off x="5418709" y="4938341"/>
            <a:ext cx="5033392" cy="2492375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0" name="AutoShape 25"/>
          <p:cNvSpPr>
            <a:spLocks noChangeArrowheads="1"/>
          </p:cNvSpPr>
          <p:nvPr/>
        </p:nvSpPr>
        <p:spPr bwMode="auto">
          <a:xfrm>
            <a:off x="5538606" y="6177607"/>
            <a:ext cx="2998787" cy="268288"/>
          </a:xfrm>
          <a:prstGeom prst="roundRect">
            <a:avLst>
              <a:gd name="adj" fmla="val 36366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Les verbes soulignés sont-ils bien conjugués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AutoShape 26"/>
          <p:cNvSpPr>
            <a:spLocks noChangeArrowheads="1"/>
          </p:cNvSpPr>
          <p:nvPr/>
        </p:nvSpPr>
        <p:spPr bwMode="auto">
          <a:xfrm>
            <a:off x="5538606" y="5069096"/>
            <a:ext cx="1138237" cy="296863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4766891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2" name="Text Box 28"/>
          <p:cNvSpPr txBox="1">
            <a:spLocks noChangeArrowheads="1"/>
          </p:cNvSpPr>
          <p:nvPr/>
        </p:nvSpPr>
        <p:spPr bwMode="auto">
          <a:xfrm>
            <a:off x="7185025" y="4858966"/>
            <a:ext cx="15652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3" name="Picture 29" descr="bull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95946">
            <a:off x="9153525" y="6355979"/>
            <a:ext cx="604837" cy="72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3" name="Text Box 30"/>
          <p:cNvSpPr txBox="1">
            <a:spLocks noChangeArrowheads="1"/>
          </p:cNvSpPr>
          <p:nvPr/>
        </p:nvSpPr>
        <p:spPr bwMode="auto">
          <a:xfrm rot="10800000">
            <a:off x="7239203" y="7135441"/>
            <a:ext cx="31321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faux 2. faux  3. vrai  4. vrai  5. oui   6. non  7. non  8. oui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271993"/>
              </p:ext>
            </p:extLst>
          </p:nvPr>
        </p:nvGraphicFramePr>
        <p:xfrm>
          <a:off x="5538605" y="2072384"/>
          <a:ext cx="4766142" cy="2577170"/>
        </p:xfrm>
        <a:graphic>
          <a:graphicData uri="http://schemas.openxmlformats.org/drawingml/2006/table">
            <a:tbl>
              <a:tblPr/>
              <a:tblGrid>
                <a:gridCol w="639761"/>
                <a:gridCol w="1031592"/>
                <a:gridCol w="1031592"/>
                <a:gridCol w="1031592"/>
                <a:gridCol w="1031605"/>
              </a:tblGrid>
              <a:tr h="36051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1er groupe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Verbe en –er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2ème groupe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Verbe en –</a:t>
                      </a:r>
                      <a:r>
                        <a:rPr lang="fr-FR" sz="800" kern="1400" dirty="0" err="1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ir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auxiliaires ou verbes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913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penser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finir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être 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avoir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073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Fineliner Script"/>
                        </a:rPr>
                        <a:t>Je/j’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err="1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pens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fin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Fineliner Script"/>
                        </a:rPr>
                        <a:t>tu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err="1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pens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fin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Fineliner Script"/>
                        </a:rPr>
                        <a:t>il, elle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err="1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pens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fin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Fineliner Script"/>
                        </a:rPr>
                        <a:t>nous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pens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fin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Fineliner Script"/>
                        </a:rPr>
                        <a:t>vous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pens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fin</a:t>
                      </a:r>
                      <a:endParaRPr lang="fr-FR" sz="8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4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Fineliner Script"/>
                        </a:rPr>
                        <a:t>ils, elles 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err="1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pens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fin</a:t>
                      </a:r>
                      <a:endParaRPr lang="fr-FR" sz="8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9" name="Tableau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56109"/>
              </p:ext>
            </p:extLst>
          </p:nvPr>
        </p:nvGraphicFramePr>
        <p:xfrm>
          <a:off x="417920" y="3821551"/>
          <a:ext cx="4424724" cy="823176"/>
        </p:xfrm>
        <a:graphic>
          <a:graphicData uri="http://schemas.openxmlformats.org/drawingml/2006/table">
            <a:tbl>
              <a:tblPr/>
              <a:tblGrid>
                <a:gridCol w="1474908"/>
                <a:gridCol w="1474908"/>
                <a:gridCol w="1474908"/>
              </a:tblGrid>
              <a:tr h="2520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1er groupe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2ème groupe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8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3ème groupe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7110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infinitif en 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infinitif en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(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nous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–</a:t>
                      </a:r>
                      <a:r>
                        <a:rPr lang="fr-FR" sz="1200" kern="1400" dirty="0" err="1">
                          <a:solidFill>
                            <a:srgbClr val="000000"/>
                          </a:solidFill>
                          <a:effectLst/>
                          <a:latin typeface="Amandine"/>
                        </a:rPr>
                        <a:t>issons</a:t>
                      </a: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) 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infinitif en 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0" name="Control 36"/>
          <p:cNvSpPr>
            <a:spLocks noChangeArrowheads="1" noChangeShapeType="1"/>
          </p:cNvSpPr>
          <p:nvPr/>
        </p:nvSpPr>
        <p:spPr bwMode="auto">
          <a:xfrm>
            <a:off x="3794125" y="7350125"/>
            <a:ext cx="4203700" cy="8239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Oval 37"/>
          <p:cNvSpPr>
            <a:spLocks noChangeArrowheads="1"/>
          </p:cNvSpPr>
          <p:nvPr/>
        </p:nvSpPr>
        <p:spPr bwMode="auto">
          <a:xfrm>
            <a:off x="1259656" y="4181591"/>
            <a:ext cx="513383" cy="338708"/>
          </a:xfrm>
          <a:prstGeom prst="ellipse">
            <a:avLst/>
          </a:prstGeom>
          <a:noFill/>
          <a:ln w="12700" algn="in">
            <a:solidFill>
              <a:srgbClr val="59595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Oval 38"/>
          <p:cNvSpPr>
            <a:spLocks noChangeArrowheads="1"/>
          </p:cNvSpPr>
          <p:nvPr/>
        </p:nvSpPr>
        <p:spPr bwMode="auto">
          <a:xfrm>
            <a:off x="2756789" y="4109583"/>
            <a:ext cx="540350" cy="338708"/>
          </a:xfrm>
          <a:prstGeom prst="ellipse">
            <a:avLst/>
          </a:prstGeom>
          <a:noFill/>
          <a:ln w="12700" algn="in">
            <a:solidFill>
              <a:srgbClr val="59595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7" name="Oval 38"/>
          <p:cNvSpPr>
            <a:spLocks noChangeArrowheads="1"/>
          </p:cNvSpPr>
          <p:nvPr/>
        </p:nvSpPr>
        <p:spPr bwMode="auto">
          <a:xfrm>
            <a:off x="4225107" y="4181591"/>
            <a:ext cx="540350" cy="338708"/>
          </a:xfrm>
          <a:prstGeom prst="ellipse">
            <a:avLst/>
          </a:prstGeom>
          <a:noFill/>
          <a:ln w="12700" algn="in">
            <a:solidFill>
              <a:srgbClr val="59595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407678" y="3030735"/>
            <a:ext cx="4476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altLang="fr-FR" sz="100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_________________ </a:t>
            </a:r>
            <a:r>
              <a:rPr lang="fr-FR" altLang="fr-FR" sz="1000" spc="-6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est forme non conjuguée du verbe, celle que l'on trouve dans le dictionnaire. La terminaison de </a:t>
            </a:r>
            <a:r>
              <a:rPr lang="fr-FR" altLang="fr-FR" sz="1000" spc="-6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l'infinitif </a:t>
            </a:r>
            <a:r>
              <a:rPr lang="fr-FR" altLang="fr-FR" sz="1000" spc="-6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permet de classer les verbes en </a:t>
            </a:r>
            <a:r>
              <a:rPr lang="fr-FR" altLang="fr-FR" sz="100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_________________ </a:t>
            </a:r>
            <a:endParaRPr lang="fr-FR" dirty="0"/>
          </a:p>
        </p:txBody>
      </p:sp>
      <p:sp>
        <p:nvSpPr>
          <p:cNvPr id="85" name="Rectangle 84"/>
          <p:cNvSpPr/>
          <p:nvPr/>
        </p:nvSpPr>
        <p:spPr>
          <a:xfrm>
            <a:off x="407678" y="1963515"/>
            <a:ext cx="45254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000" spc="-8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La terminaison change selon le ___________________ (imparfait, présent, </a:t>
            </a:r>
            <a:r>
              <a:rPr lang="fr-FR" altLang="fr-FR" sz="1000" spc="-8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futur) </a:t>
            </a:r>
            <a:r>
              <a:rPr lang="fr-FR" altLang="fr-FR" sz="1000" spc="-8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et la ___________________ sujet </a:t>
            </a:r>
            <a:r>
              <a:rPr lang="fr-FR" altLang="fr-FR" sz="1000" spc="-8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(</a:t>
            </a:r>
            <a:r>
              <a:rPr lang="fr-FR" altLang="fr-FR" sz="1000" spc="-8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je, tu , il.) </a:t>
            </a:r>
            <a:r>
              <a:rPr lang="fr-FR" altLang="fr-FR" sz="1000" spc="-8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:  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200" u="sng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Ils</a:t>
            </a:r>
            <a:r>
              <a:rPr lang="fr-FR" altLang="fr-FR" sz="1200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 </a:t>
            </a:r>
            <a:r>
              <a:rPr lang="fr-FR" altLang="fr-FR" sz="1200" u="sng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jou</a:t>
            </a:r>
            <a:r>
              <a:rPr lang="fr-FR" altLang="fr-FR" sz="1200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ent dans le pré  (présent, 3è p. p</a:t>
            </a:r>
            <a:r>
              <a:rPr lang="fr-FR" altLang="fr-FR" sz="1200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.)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u="sng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Tu</a:t>
            </a:r>
            <a:r>
              <a:rPr lang="fr-FR" altLang="fr-FR" sz="1200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 </a:t>
            </a:r>
            <a:r>
              <a:rPr lang="fr-FR" altLang="fr-FR" sz="1200" u="sng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jou</a:t>
            </a:r>
            <a:r>
              <a:rPr lang="fr-FR" altLang="fr-FR" sz="1200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eras dans le pré (futur, 2è </a:t>
            </a:r>
            <a:r>
              <a:rPr lang="fr-FR" altLang="fr-FR" sz="1200" dirty="0" err="1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p.s.</a:t>
            </a:r>
            <a:r>
              <a:rPr lang="fr-FR" altLang="fr-FR" sz="1200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) 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36762" y="1044327"/>
            <a:ext cx="4351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Le verbe est formé de deux parties : le _______________ qui indique le sens et la _____________________ qui change 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lorsque </a:t>
            </a:r>
            <a:r>
              <a:rPr lang="fr-FR" altLang="fr-FR" sz="100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l’on conjugue le verbe :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u="sng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chant</a:t>
            </a:r>
            <a:r>
              <a:rPr lang="fr-FR" altLang="fr-FR" sz="1200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er 	</a:t>
            </a:r>
            <a:r>
              <a:rPr lang="fr-FR" altLang="fr-FR" sz="1200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     tu </a:t>
            </a:r>
            <a:r>
              <a:rPr lang="fr-FR" altLang="fr-FR" sz="1200" u="sng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chant</a:t>
            </a:r>
            <a:r>
              <a:rPr lang="fr-FR" altLang="fr-FR" sz="1200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eras        </a:t>
            </a:r>
            <a:r>
              <a:rPr lang="fr-FR" altLang="fr-FR" sz="1200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	nous </a:t>
            </a:r>
            <a:r>
              <a:rPr lang="fr-FR" altLang="fr-FR" sz="1200" u="sng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chant</a:t>
            </a:r>
            <a:r>
              <a:rPr lang="fr-FR" altLang="fr-FR" sz="1200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ons</a:t>
            </a:r>
          </a:p>
        </p:txBody>
      </p:sp>
      <p:sp>
        <p:nvSpPr>
          <p:cNvPr id="101" name="Rectangle à coins arrondis 100"/>
          <p:cNvSpPr/>
          <p:nvPr/>
        </p:nvSpPr>
        <p:spPr>
          <a:xfrm>
            <a:off x="394150" y="995735"/>
            <a:ext cx="4538982" cy="867617"/>
          </a:xfrm>
          <a:prstGeom prst="roundRect">
            <a:avLst>
              <a:gd name="adj" fmla="val 18036"/>
            </a:avLst>
          </a:prstGeom>
          <a:noFill/>
          <a:ln w="12700">
            <a:solidFill>
              <a:schemeClr val="accent3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à coins arrondis 103"/>
          <p:cNvSpPr/>
          <p:nvPr/>
        </p:nvSpPr>
        <p:spPr>
          <a:xfrm>
            <a:off x="394916" y="1980430"/>
            <a:ext cx="4538216" cy="937192"/>
          </a:xfrm>
          <a:prstGeom prst="roundRect">
            <a:avLst>
              <a:gd name="adj" fmla="val 18036"/>
            </a:avLst>
          </a:prstGeom>
          <a:noFill/>
          <a:ln w="12700">
            <a:solidFill>
              <a:schemeClr val="accent3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à coins arrondis 104"/>
          <p:cNvSpPr/>
          <p:nvPr/>
        </p:nvSpPr>
        <p:spPr>
          <a:xfrm>
            <a:off x="395309" y="2999181"/>
            <a:ext cx="4539411" cy="709441"/>
          </a:xfrm>
          <a:prstGeom prst="roundRect">
            <a:avLst>
              <a:gd name="adj" fmla="val 18036"/>
            </a:avLst>
          </a:prstGeom>
          <a:noFill/>
          <a:ln w="12700">
            <a:solidFill>
              <a:schemeClr val="accent3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91" y="6074782"/>
            <a:ext cx="329157" cy="1310532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662" y="6134559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74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utoShape 32"/>
          <p:cNvSpPr>
            <a:spLocks noChangeArrowheads="1"/>
          </p:cNvSpPr>
          <p:nvPr/>
        </p:nvSpPr>
        <p:spPr bwMode="auto">
          <a:xfrm>
            <a:off x="5418709" y="867574"/>
            <a:ext cx="5033392" cy="4376707"/>
          </a:xfrm>
          <a:prstGeom prst="roundRect">
            <a:avLst>
              <a:gd name="adj" fmla="val 4019"/>
            </a:avLst>
          </a:prstGeom>
          <a:noFill/>
          <a:ln w="19050" cap="rnd" algn="in">
            <a:solidFill>
              <a:schemeClr val="accent3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AutoShape 3"/>
          <p:cNvSpPr>
            <a:spLocks noChangeArrowheads="1"/>
          </p:cNvSpPr>
          <p:nvPr/>
        </p:nvSpPr>
        <p:spPr bwMode="auto">
          <a:xfrm>
            <a:off x="238895" y="876583"/>
            <a:ext cx="4839493" cy="5140386"/>
          </a:xfrm>
          <a:prstGeom prst="roundRect">
            <a:avLst>
              <a:gd name="adj" fmla="val 2659"/>
            </a:avLst>
          </a:prstGeom>
          <a:noFill/>
          <a:ln w="19050" cap="rnd" algn="in">
            <a:solidFill>
              <a:schemeClr val="accent3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942096" cy="64566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882204" y="215768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présent de l’indicatif (2)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9" name="Larme 8"/>
          <p:cNvSpPr/>
          <p:nvPr/>
        </p:nvSpPr>
        <p:spPr>
          <a:xfrm>
            <a:off x="434440" y="292713"/>
            <a:ext cx="591780" cy="452984"/>
          </a:xfrm>
          <a:prstGeom prst="teardrop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59394" y="279235"/>
            <a:ext cx="589458" cy="459268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ineliner Script" pitchFamily="50" charset="0"/>
              </a:rPr>
              <a:t>C3</a:t>
            </a:r>
            <a:endParaRPr lang="fr-FR" sz="2300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ineliner Script" pitchFamily="50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709" y="118957"/>
            <a:ext cx="5017471" cy="6854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5" name="ZoneTexte 34"/>
          <p:cNvSpPr txBox="1"/>
          <p:nvPr/>
        </p:nvSpPr>
        <p:spPr>
          <a:xfrm>
            <a:off x="5978853" y="175939"/>
            <a:ext cx="4174798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présent de l’impératif</a:t>
            </a:r>
            <a:endParaRPr lang="fr-FR" sz="2800" dirty="0">
              <a:latin typeface="Fineliner Script" pitchFamily="50" charset="0"/>
            </a:endParaRPr>
          </a:p>
        </p:txBody>
      </p:sp>
      <p:pic>
        <p:nvPicPr>
          <p:cNvPr id="107" name="Image 106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192" y="448415"/>
            <a:ext cx="720147" cy="527472"/>
          </a:xfrm>
          <a:prstGeom prst="rect">
            <a:avLst/>
          </a:prstGeom>
        </p:spPr>
      </p:pic>
      <p:sp>
        <p:nvSpPr>
          <p:cNvPr id="38" name="Larme 37"/>
          <p:cNvSpPr/>
          <p:nvPr/>
        </p:nvSpPr>
        <p:spPr>
          <a:xfrm>
            <a:off x="5706740" y="252884"/>
            <a:ext cx="589465" cy="452984"/>
          </a:xfrm>
          <a:prstGeom prst="teardrop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707147" y="232070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ineliner Script" pitchFamily="50" charset="0"/>
              </a:rPr>
              <a:t>C4</a:t>
            </a:r>
            <a:endParaRPr lang="fr-FR" sz="2300" b="1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14383" y="555815"/>
            <a:ext cx="593766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521" y="468263"/>
            <a:ext cx="720147" cy="52747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385924" y="602960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 smtClean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400" b="1" dirty="0">
              <a:solidFill>
                <a:prstClr val="black"/>
              </a:solidFill>
              <a:latin typeface="Crafty Girls" panose="02000000000000000000" pitchFamily="2" charset="0"/>
              <a:ea typeface="Crafty Girls" panose="02000000000000000000" pitchFamily="2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332557" y="6600764"/>
            <a:ext cx="4591050" cy="696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1. Je </a:t>
            </a:r>
            <a:r>
              <a:rPr lang="fr-FR" sz="900" u="sng" dirty="0">
                <a:latin typeface="Short Stack" panose="02010500040000000007" pitchFamily="2" charset="0"/>
              </a:rPr>
              <a:t>sait</a:t>
            </a:r>
            <a:r>
              <a:rPr lang="fr-FR" sz="900" dirty="0">
                <a:latin typeface="Short Stack" panose="02010500040000000007" pitchFamily="2" charset="0"/>
              </a:rPr>
              <a:t> bien nager.	</a:t>
            </a:r>
            <a:r>
              <a:rPr lang="fr-FR" sz="900" dirty="0" smtClean="0">
                <a:latin typeface="Short Stack" panose="02010500040000000007" pitchFamily="2" charset="0"/>
              </a:rPr>
              <a:t>5</a:t>
            </a:r>
            <a:r>
              <a:rPr lang="fr-FR" sz="900" dirty="0">
                <a:latin typeface="Short Stack" panose="02010500040000000007" pitchFamily="2" charset="0"/>
              </a:rPr>
              <a:t>. Je </a:t>
            </a:r>
            <a:r>
              <a:rPr lang="fr-FR" sz="900" u="sng" dirty="0">
                <a:latin typeface="Short Stack" panose="02010500040000000007" pitchFamily="2" charset="0"/>
              </a:rPr>
              <a:t>peux</a:t>
            </a:r>
            <a:r>
              <a:rPr lang="fr-FR" sz="900" dirty="0">
                <a:latin typeface="Short Stack" panose="02010500040000000007" pitchFamily="2" charset="0"/>
              </a:rPr>
              <a:t> t’aider.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2. Nous </a:t>
            </a:r>
            <a:r>
              <a:rPr lang="fr-FR" sz="900" u="sng" dirty="0" err="1">
                <a:latin typeface="Short Stack" panose="02010500040000000007" pitchFamily="2" charset="0"/>
              </a:rPr>
              <a:t>vennons</a:t>
            </a:r>
            <a:r>
              <a:rPr lang="fr-FR" sz="900" dirty="0">
                <a:latin typeface="Short Stack" panose="02010500040000000007" pitchFamily="2" charset="0"/>
              </a:rPr>
              <a:t> ce soir.	</a:t>
            </a:r>
            <a:r>
              <a:rPr lang="fr-FR" sz="900" dirty="0" smtClean="0">
                <a:latin typeface="Short Stack" panose="02010500040000000007" pitchFamily="2" charset="0"/>
              </a:rPr>
              <a:t>6</a:t>
            </a:r>
            <a:r>
              <a:rPr lang="fr-FR" sz="900" dirty="0">
                <a:latin typeface="Short Stack" panose="02010500040000000007" pitchFamily="2" charset="0"/>
              </a:rPr>
              <a:t>. Vous ne </a:t>
            </a:r>
            <a:r>
              <a:rPr lang="fr-FR" sz="900" u="sng" dirty="0">
                <a:latin typeface="Short Stack" panose="02010500040000000007" pitchFamily="2" charset="0"/>
              </a:rPr>
              <a:t>voyez</a:t>
            </a:r>
            <a:r>
              <a:rPr lang="fr-FR" sz="900" dirty="0">
                <a:latin typeface="Short Stack" panose="02010500040000000007" pitchFamily="2" charset="0"/>
              </a:rPr>
              <a:t> rien.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3. Ils </a:t>
            </a:r>
            <a:r>
              <a:rPr lang="fr-FR" sz="900" u="sng" dirty="0">
                <a:latin typeface="Short Stack" panose="02010500040000000007" pitchFamily="2" charset="0"/>
              </a:rPr>
              <a:t>prennent</a:t>
            </a:r>
            <a:r>
              <a:rPr lang="fr-FR" sz="900" dirty="0">
                <a:latin typeface="Short Stack" panose="02010500040000000007" pitchFamily="2" charset="0"/>
              </a:rPr>
              <a:t> le train.	</a:t>
            </a:r>
            <a:r>
              <a:rPr lang="fr-FR" sz="900" dirty="0" smtClean="0">
                <a:latin typeface="Short Stack" panose="02010500040000000007" pitchFamily="2" charset="0"/>
              </a:rPr>
              <a:t>7</a:t>
            </a:r>
            <a:r>
              <a:rPr lang="fr-FR" sz="900" dirty="0">
                <a:latin typeface="Short Stack" panose="02010500040000000007" pitchFamily="2" charset="0"/>
              </a:rPr>
              <a:t>. Nous </a:t>
            </a:r>
            <a:r>
              <a:rPr lang="fr-FR" sz="900" u="sng" dirty="0" err="1">
                <a:latin typeface="Short Stack" panose="02010500040000000007" pitchFamily="2" charset="0"/>
              </a:rPr>
              <a:t>métons</a:t>
            </a:r>
            <a:r>
              <a:rPr lang="fr-FR" sz="900" dirty="0">
                <a:latin typeface="Short Stack" panose="02010500040000000007" pitchFamily="2" charset="0"/>
              </a:rPr>
              <a:t> la table.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4. Nous </a:t>
            </a:r>
            <a:r>
              <a:rPr lang="fr-FR" sz="900" u="sng" dirty="0" err="1">
                <a:latin typeface="Short Stack" panose="02010500040000000007" pitchFamily="2" charset="0"/>
              </a:rPr>
              <a:t>fesons</a:t>
            </a:r>
            <a:r>
              <a:rPr lang="fr-FR" sz="900" dirty="0">
                <a:latin typeface="Short Stack" panose="02010500040000000007" pitchFamily="2" charset="0"/>
              </a:rPr>
              <a:t> la cuisine.	8. Tu </a:t>
            </a:r>
            <a:r>
              <a:rPr lang="fr-FR" sz="900" u="sng" dirty="0">
                <a:latin typeface="Short Stack" panose="02010500040000000007" pitchFamily="2" charset="0"/>
              </a:rPr>
              <a:t>va</a:t>
            </a:r>
            <a:r>
              <a:rPr lang="fr-FR" sz="900" dirty="0">
                <a:latin typeface="Short Stack" panose="02010500040000000007" pitchFamily="2" charset="0"/>
              </a:rPr>
              <a:t> au </a:t>
            </a:r>
            <a:r>
              <a:rPr lang="fr-FR" sz="900" dirty="0" smtClean="0">
                <a:latin typeface="Short Stack" panose="02010500040000000007" pitchFamily="2" charset="0"/>
              </a:rPr>
              <a:t>cinéma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33" name="AutoShape 8"/>
          <p:cNvSpPr>
            <a:spLocks noChangeArrowheads="1"/>
          </p:cNvSpPr>
          <p:nvPr/>
        </p:nvSpPr>
        <p:spPr bwMode="auto">
          <a:xfrm>
            <a:off x="234132" y="6159515"/>
            <a:ext cx="4844256" cy="1287176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AutoShape 10"/>
          <p:cNvSpPr>
            <a:spLocks noChangeArrowheads="1"/>
          </p:cNvSpPr>
          <p:nvPr/>
        </p:nvSpPr>
        <p:spPr bwMode="auto">
          <a:xfrm>
            <a:off x="350913" y="6280495"/>
            <a:ext cx="2806947" cy="296862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Les verbes soulignés sont-ils bien conjugués </a:t>
            </a:r>
            <a:r>
              <a:rPr lang="fr-FR" sz="1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?</a:t>
            </a:r>
            <a:endParaRPr lang="fr-FR" sz="1400" dirty="0">
              <a:latin typeface="Fineliner Script" pitchFamily="50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860" y="6016969"/>
            <a:ext cx="18288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334073" y="6109044"/>
            <a:ext cx="15668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5587225" y="953098"/>
            <a:ext cx="4848955" cy="27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L’impératif permet de donner un _________ à </a:t>
            </a:r>
            <a:r>
              <a:rPr lang="fr-FR" sz="1000" dirty="0" smtClean="0">
                <a:latin typeface="Short Stack" panose="02010500040000000007" pitchFamily="2" charset="0"/>
              </a:rPr>
              <a:t>quelqu’un.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66" name="Text Box 21"/>
          <p:cNvSpPr txBox="1">
            <a:spLocks noChangeArrowheads="1"/>
          </p:cNvSpPr>
          <p:nvPr/>
        </p:nvSpPr>
        <p:spPr bwMode="auto">
          <a:xfrm>
            <a:off x="8858498" y="5316289"/>
            <a:ext cx="1528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5538606" y="5922246"/>
            <a:ext cx="4832734" cy="59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1. Au présent de l’impératif, il n’y a que deux personnes</a:t>
            </a:r>
            <a:r>
              <a:rPr lang="fr-FR" sz="900" dirty="0" smtClean="0">
                <a:latin typeface="Short Stack" panose="02010500040000000007" pitchFamily="2" charset="0"/>
              </a:rPr>
              <a:t>.</a:t>
            </a:r>
          </a:p>
          <a:p>
            <a:r>
              <a:rPr lang="fr-FR" sz="900" dirty="0" smtClean="0">
                <a:latin typeface="Short Stack" panose="02010500040000000007" pitchFamily="2" charset="0"/>
              </a:rPr>
              <a:t>2.</a:t>
            </a:r>
            <a:r>
              <a:rPr lang="fr-FR" sz="900" dirty="0">
                <a:latin typeface="Short Stack" panose="02010500040000000007" pitchFamily="2" charset="0"/>
              </a:rPr>
              <a:t> </a:t>
            </a:r>
            <a:r>
              <a:rPr lang="fr-FR" sz="900" dirty="0" smtClean="0">
                <a:latin typeface="Short Stack" panose="02010500040000000007" pitchFamily="2" charset="0"/>
              </a:rPr>
              <a:t>La </a:t>
            </a:r>
            <a:r>
              <a:rPr lang="fr-FR" sz="900" dirty="0">
                <a:latin typeface="Short Stack" panose="02010500040000000007" pitchFamily="2" charset="0"/>
              </a:rPr>
              <a:t>terminaison de la 1ère personne du </a:t>
            </a:r>
            <a:r>
              <a:rPr lang="fr-FR" sz="900" dirty="0" smtClean="0">
                <a:latin typeface="Short Stack" panose="02010500040000000007" pitchFamily="2" charset="0"/>
              </a:rPr>
              <a:t>pluriel est </a:t>
            </a:r>
            <a:r>
              <a:rPr lang="fr-FR" sz="900" dirty="0">
                <a:latin typeface="Short Stack" panose="02010500040000000007" pitchFamily="2" charset="0"/>
              </a:rPr>
              <a:t>–</a:t>
            </a:r>
            <a:r>
              <a:rPr lang="fr-FR" sz="900" dirty="0" err="1" smtClean="0">
                <a:latin typeface="Short Stack" panose="02010500040000000007" pitchFamily="2" charset="0"/>
              </a:rPr>
              <a:t>ons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 smtClean="0">
                <a:latin typeface="Short Stack" panose="02010500040000000007" pitchFamily="2" charset="0"/>
              </a:rPr>
              <a:t>3. Le </a:t>
            </a:r>
            <a:r>
              <a:rPr lang="fr-FR" sz="900" dirty="0">
                <a:latin typeface="Short Stack" panose="02010500040000000007" pitchFamily="2" charset="0"/>
              </a:rPr>
              <a:t>verbe est toujours accompagné du </a:t>
            </a:r>
            <a:r>
              <a:rPr lang="fr-FR" sz="900" dirty="0" smtClean="0">
                <a:latin typeface="Short Stack" panose="02010500040000000007" pitchFamily="2" charset="0"/>
              </a:rPr>
              <a:t>pronom </a:t>
            </a:r>
            <a:r>
              <a:rPr lang="fr-FR" sz="900" dirty="0">
                <a:latin typeface="Short Stack" panose="02010500040000000007" pitchFamily="2" charset="0"/>
              </a:rPr>
              <a:t>personnel sujet.</a:t>
            </a: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5538606" y="6747172"/>
            <a:ext cx="4615044" cy="64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5. ______ cette phrase </a:t>
            </a:r>
            <a:r>
              <a:rPr lang="fr-FR" sz="900" dirty="0" smtClean="0">
                <a:latin typeface="Short Stack" panose="02010500040000000007" pitchFamily="2" charset="0"/>
              </a:rPr>
              <a:t> :  recopie 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6. ______ la </a:t>
            </a:r>
            <a:r>
              <a:rPr lang="fr-FR" sz="900" dirty="0" smtClean="0">
                <a:latin typeface="Short Stack" panose="02010500040000000007" pitchFamily="2" charset="0"/>
              </a:rPr>
              <a:t>réponse :  cherches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7. ______ plus de fruits </a:t>
            </a:r>
            <a:r>
              <a:rPr lang="fr-FR" sz="900" dirty="0" smtClean="0">
                <a:latin typeface="Short Stack" panose="02010500040000000007" pitchFamily="2" charset="0"/>
              </a:rPr>
              <a:t> :  mangez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8. ______ la </a:t>
            </a:r>
            <a:r>
              <a:rPr lang="fr-FR" sz="900" dirty="0" smtClean="0">
                <a:latin typeface="Short Stack" panose="02010500040000000007" pitchFamily="2" charset="0"/>
              </a:rPr>
              <a:t>porte :  ouvres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/>
              <a:t> </a:t>
            </a:r>
          </a:p>
        </p:txBody>
      </p:sp>
      <p:sp>
        <p:nvSpPr>
          <p:cNvPr id="69" name="AutoShape 24"/>
          <p:cNvSpPr>
            <a:spLocks noChangeArrowheads="1"/>
          </p:cNvSpPr>
          <p:nvPr/>
        </p:nvSpPr>
        <p:spPr bwMode="auto">
          <a:xfrm>
            <a:off x="5418709" y="5516661"/>
            <a:ext cx="5033392" cy="1914055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0" name="AutoShape 25"/>
          <p:cNvSpPr>
            <a:spLocks noChangeArrowheads="1"/>
          </p:cNvSpPr>
          <p:nvPr/>
        </p:nvSpPr>
        <p:spPr bwMode="auto">
          <a:xfrm>
            <a:off x="5538606" y="6439791"/>
            <a:ext cx="2998787" cy="268288"/>
          </a:xfrm>
          <a:prstGeom prst="roundRect">
            <a:avLst>
              <a:gd name="adj" fmla="val 36366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Les verbes soulignés sont-ils bien conjugués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AutoShape 26"/>
          <p:cNvSpPr>
            <a:spLocks noChangeArrowheads="1"/>
          </p:cNvSpPr>
          <p:nvPr/>
        </p:nvSpPr>
        <p:spPr bwMode="auto">
          <a:xfrm>
            <a:off x="5538606" y="5626535"/>
            <a:ext cx="1138237" cy="296863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5236468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2" name="Text Box 28"/>
          <p:cNvSpPr txBox="1">
            <a:spLocks noChangeArrowheads="1"/>
          </p:cNvSpPr>
          <p:nvPr/>
        </p:nvSpPr>
        <p:spPr bwMode="auto">
          <a:xfrm>
            <a:off x="7185025" y="5344397"/>
            <a:ext cx="15652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132" y="863739"/>
            <a:ext cx="4844256" cy="1410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</a:pP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Les verbes du </a:t>
            </a:r>
            <a:r>
              <a:rPr lang="fr-FR" sz="1000" b="1" kern="1400" dirty="0" smtClean="0">
                <a:solidFill>
                  <a:srgbClr val="000000"/>
                </a:solidFill>
                <a:latin typeface="Short Stack"/>
              </a:rPr>
              <a:t>3ème </a:t>
            </a:r>
            <a:r>
              <a:rPr lang="fr-FR" sz="1000" b="1" kern="1400" dirty="0">
                <a:solidFill>
                  <a:srgbClr val="000000"/>
                </a:solidFill>
                <a:latin typeface="Short Stack"/>
              </a:rPr>
              <a:t>groupe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 sont irréguliers et ne se conjuguent pas de la même façon. </a:t>
            </a:r>
            <a:endParaRPr lang="fr-FR" sz="1000" kern="1400" dirty="0" smtClean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Wingdings"/>
              </a:rPr>
              <a:t>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 Le verbe </a:t>
            </a:r>
            <a:r>
              <a:rPr lang="fr-FR" sz="1600" kern="1400" dirty="0" smtClean="0">
                <a:solidFill>
                  <a:srgbClr val="000000"/>
                </a:solidFill>
                <a:latin typeface="Amandine"/>
              </a:rPr>
              <a:t>aller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fait </a:t>
            </a:r>
            <a:r>
              <a:rPr lang="fr-FR" sz="1000" kern="1400" spc="-150" dirty="0" smtClean="0">
                <a:solidFill>
                  <a:srgbClr val="000000"/>
                </a:solidFill>
                <a:latin typeface="Short Stack"/>
              </a:rPr>
              <a:t>partie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 du 3ème groupe et se conjugue ainsi :</a:t>
            </a:r>
            <a:endParaRPr lang="fr-FR" sz="1000" kern="1400" dirty="0" smtClean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Je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________ tu _________ il _________ </a:t>
            </a:r>
            <a:endParaRPr lang="fr-FR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nous ___________  vous ___________ ils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___________</a:t>
            </a:r>
          </a:p>
          <a:p>
            <a:pPr algn="ctr">
              <a:lnSpc>
                <a:spcPct val="119000"/>
              </a:lnSpc>
            </a:pPr>
            <a:r>
              <a:rPr lang="fr-FR" sz="600" kern="1400" dirty="0">
                <a:solidFill>
                  <a:srgbClr val="000000"/>
                </a:solidFill>
                <a:latin typeface="Short Stack"/>
              </a:rPr>
              <a:t> </a:t>
            </a:r>
            <a:endParaRPr lang="fr-FR" sz="6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</a:pPr>
            <a:r>
              <a:rPr lang="fr-FR" sz="1000" kern="1400" dirty="0">
                <a:solidFill>
                  <a:srgbClr val="000000"/>
                </a:solidFill>
                <a:latin typeface="Wingdings"/>
              </a:rPr>
              <a:t>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 Voici d’autres verbes à apprendre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:</a:t>
            </a:r>
            <a:endParaRPr lang="fr-FR" sz="1000" kern="1400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048366"/>
              </p:ext>
            </p:extLst>
          </p:nvPr>
        </p:nvGraphicFramePr>
        <p:xfrm>
          <a:off x="350913" y="2274635"/>
          <a:ext cx="4598543" cy="1870023"/>
        </p:xfrm>
        <a:graphic>
          <a:graphicData uri="http://schemas.openxmlformats.org/drawingml/2006/table">
            <a:tbl>
              <a:tblPr/>
              <a:tblGrid>
                <a:gridCol w="475965"/>
                <a:gridCol w="759267"/>
                <a:gridCol w="789507"/>
                <a:gridCol w="867701"/>
                <a:gridCol w="812074"/>
                <a:gridCol w="894029"/>
              </a:tblGrid>
              <a:tr h="22410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dire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faire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mettre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pouvoir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prendre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616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Je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dis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fais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prends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Tu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dis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fais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prends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Il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dit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fait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met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prend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Nous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disons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mettons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pouvons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prenons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Vous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mettez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pouvez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prenez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ils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disent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font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mettent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8431213" y="7126288"/>
            <a:ext cx="4598987" cy="1704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566320"/>
              </p:ext>
            </p:extLst>
          </p:nvPr>
        </p:nvGraphicFramePr>
        <p:xfrm>
          <a:off x="350913" y="4210957"/>
          <a:ext cx="4564379" cy="1859280"/>
        </p:xfrm>
        <a:graphic>
          <a:graphicData uri="http://schemas.openxmlformats.org/drawingml/2006/table">
            <a:tbl>
              <a:tblPr/>
              <a:tblGrid>
                <a:gridCol w="472621"/>
                <a:gridCol w="733023"/>
                <a:gridCol w="751577"/>
                <a:gridCol w="754676"/>
                <a:gridCol w="890770"/>
                <a:gridCol w="961712"/>
              </a:tblGrid>
              <a:tr h="18754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savoir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venir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voir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sentir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peindre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4112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Je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vois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sens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peins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2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Tu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vois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sens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peins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2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Il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voit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sent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peint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2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Nous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savons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venons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sentons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peignons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2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Vous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savez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venez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sentez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peignez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2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solidFill>
                            <a:srgbClr val="000000"/>
                          </a:solidFill>
                          <a:effectLst/>
                          <a:latin typeface="KG Primary Italics"/>
                        </a:rPr>
                        <a:t>ils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savent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 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voient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sentent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peignent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 rot="10800000">
            <a:off x="489340" y="7191101"/>
            <a:ext cx="44973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non (sais) 2. non  (venons) 3. oui  4. non  (faisons) 5. oui   6. oui  7. non (mettons)  8. non (vas)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71318" y="1216726"/>
            <a:ext cx="4801448" cy="1484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</a:pPr>
            <a:r>
              <a:rPr lang="fr-FR" sz="1000" kern="1400" spc="-70" dirty="0">
                <a:solidFill>
                  <a:srgbClr val="000000"/>
                </a:solidFill>
                <a:latin typeface="Short Stack" panose="02010500040000000007" pitchFamily="2" charset="0"/>
              </a:rPr>
              <a:t>La conjugaison de l’impératif comporte seulement 3 personnes </a:t>
            </a:r>
            <a:r>
              <a:rPr lang="fr-FR" sz="1000" kern="1400" spc="-7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:</a:t>
            </a:r>
            <a:endParaRPr lang="fr-FR" sz="1000" kern="1400" dirty="0">
              <a:solidFill>
                <a:srgbClr val="00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19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1) La </a:t>
            </a: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_________ personne du _______________</a:t>
            </a:r>
          </a:p>
          <a:p>
            <a:pPr>
              <a:lnSpc>
                <a:spcPct val="119000"/>
              </a:lnSpc>
            </a:pP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 </a:t>
            </a: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  (</a:t>
            </a: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la personne à qui l’on s’adresse) </a:t>
            </a: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: </a:t>
            </a:r>
            <a:r>
              <a:rPr lang="fr-FR" sz="1200" kern="1400" dirty="0" smtClean="0">
                <a:solidFill>
                  <a:srgbClr val="000000"/>
                </a:solidFill>
                <a:latin typeface="Amandine"/>
              </a:rPr>
              <a:t>prends 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ton manteau</a:t>
            </a:r>
            <a:endParaRPr lang="fr-FR" sz="9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2) La </a:t>
            </a: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_________  personne du _______________</a:t>
            </a:r>
          </a:p>
          <a:p>
            <a:pPr>
              <a:lnSpc>
                <a:spcPct val="119000"/>
              </a:lnSpc>
            </a:pPr>
            <a:r>
              <a:rPr lang="fr-FR" sz="1000" kern="1400" spc="-8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    (</a:t>
            </a:r>
            <a:r>
              <a:rPr lang="fr-FR" sz="1000" kern="1400" spc="-60" dirty="0">
                <a:solidFill>
                  <a:srgbClr val="000000"/>
                </a:solidFill>
                <a:latin typeface="Short Stack" panose="02010500040000000007" pitchFamily="2" charset="0"/>
              </a:rPr>
              <a:t>la personne à qui l’on s’adresse et soi-même)</a:t>
            </a:r>
            <a:r>
              <a:rPr lang="fr-FR" sz="1000" kern="1400" spc="-80" dirty="0">
                <a:solidFill>
                  <a:srgbClr val="000000"/>
                </a:solidFill>
                <a:latin typeface="Short Stack" panose="02010500040000000007" pitchFamily="2" charset="0"/>
              </a:rPr>
              <a:t> : </a:t>
            </a:r>
            <a:r>
              <a:rPr lang="fr-FR" sz="1200" kern="1400" dirty="0" smtClean="0">
                <a:solidFill>
                  <a:srgbClr val="000000"/>
                </a:solidFill>
                <a:latin typeface="Amandine"/>
              </a:rPr>
              <a:t>prenons 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nos manteaux</a:t>
            </a:r>
            <a:endParaRPr lang="fr-FR" sz="10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3) La _________  personne du _______________</a:t>
            </a:r>
          </a:p>
          <a:p>
            <a:pPr>
              <a:lnSpc>
                <a:spcPct val="119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   (les personnes à qui l’on s’adresse) : </a:t>
            </a:r>
            <a:r>
              <a:rPr lang="fr-FR" sz="1200" kern="1400" dirty="0" smtClean="0">
                <a:solidFill>
                  <a:srgbClr val="000000"/>
                </a:solidFill>
                <a:latin typeface="Amandine" pitchFamily="2" charset="0"/>
              </a:rPr>
              <a:t>prenez </a:t>
            </a:r>
            <a:r>
              <a:rPr lang="fr-FR" sz="1200" kern="1400" dirty="0">
                <a:solidFill>
                  <a:srgbClr val="000000"/>
                </a:solidFill>
                <a:latin typeface="Amandine" pitchFamily="2" charset="0"/>
              </a:rPr>
              <a:t>vos </a:t>
            </a:r>
            <a:r>
              <a:rPr lang="fr-FR" sz="1200" kern="1400" dirty="0" smtClean="0">
                <a:solidFill>
                  <a:srgbClr val="000000"/>
                </a:solidFill>
                <a:latin typeface="Amandine" pitchFamily="2" charset="0"/>
              </a:rPr>
              <a:t>manteaux</a:t>
            </a:r>
            <a:endParaRPr lang="fr-FR" sz="900" kern="1400" dirty="0">
              <a:solidFill>
                <a:srgbClr val="000000"/>
              </a:solidFill>
              <a:latin typeface="Amandine" pitchFamily="2" charset="0"/>
            </a:endParaRPr>
          </a:p>
        </p:txBody>
      </p:sp>
      <p:sp>
        <p:nvSpPr>
          <p:cNvPr id="62" name="Rectangle à coins arrondis 61"/>
          <p:cNvSpPr/>
          <p:nvPr/>
        </p:nvSpPr>
        <p:spPr>
          <a:xfrm>
            <a:off x="5538606" y="1216726"/>
            <a:ext cx="4761094" cy="1515799"/>
          </a:xfrm>
          <a:prstGeom prst="roundRect">
            <a:avLst>
              <a:gd name="adj" fmla="val 9867"/>
            </a:avLst>
          </a:prstGeom>
          <a:noFill/>
          <a:ln w="12700">
            <a:solidFill>
              <a:schemeClr val="accent3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596795" y="3147194"/>
            <a:ext cx="4702906" cy="993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</a:pP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Les terminaisons du présent de l’impératif sont : </a:t>
            </a:r>
          </a:p>
          <a:p>
            <a:pPr>
              <a:lnSpc>
                <a:spcPct val="150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* ____, </a:t>
            </a: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____, ____  pour les verbes du 1er groupe ; </a:t>
            </a:r>
          </a:p>
          <a:p>
            <a:pPr>
              <a:lnSpc>
                <a:spcPct val="150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* ____, </a:t>
            </a: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____, ____  pour les autres verbes </a:t>
            </a:r>
          </a:p>
          <a:p>
            <a:pPr>
              <a:lnSpc>
                <a:spcPct val="119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(</a:t>
            </a: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sauf exceptions comme</a:t>
            </a:r>
            <a:r>
              <a:rPr lang="fr-FR" sz="1400" kern="1400" dirty="0">
                <a:solidFill>
                  <a:srgbClr val="000000"/>
                </a:solidFill>
                <a:latin typeface="Sassoon Infant Std"/>
              </a:rPr>
              <a:t> 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ouvrir : ouvre </a:t>
            </a: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et</a:t>
            </a:r>
            <a:r>
              <a:rPr lang="fr-FR" sz="1400" kern="1400" dirty="0">
                <a:solidFill>
                  <a:srgbClr val="000000"/>
                </a:solidFill>
                <a:latin typeface="Sassoon Infant Std"/>
              </a:rPr>
              <a:t> </a:t>
            </a:r>
            <a:r>
              <a:rPr lang="fr-FR" sz="1200" kern="1400" dirty="0">
                <a:solidFill>
                  <a:srgbClr val="000000"/>
                </a:solidFill>
                <a:latin typeface="Amandine" pitchFamily="2" charset="0"/>
              </a:rPr>
              <a:t>aller : va</a:t>
            </a:r>
            <a:r>
              <a:rPr lang="fr-FR" sz="1200" kern="1400" dirty="0" smtClean="0">
                <a:solidFill>
                  <a:srgbClr val="000000"/>
                </a:solidFill>
                <a:latin typeface="Amandine" pitchFamily="2" charset="0"/>
              </a:rPr>
              <a:t>)</a:t>
            </a:r>
            <a:endParaRPr lang="fr-FR" sz="1200" kern="1400" dirty="0">
              <a:solidFill>
                <a:srgbClr val="000000"/>
              </a:solidFill>
              <a:latin typeface="Amandine" pitchFamily="2" charset="0"/>
            </a:endParaRPr>
          </a:p>
        </p:txBody>
      </p:sp>
      <p:sp>
        <p:nvSpPr>
          <p:cNvPr id="74" name="Rectangle à coins arrondis 73"/>
          <p:cNvSpPr/>
          <p:nvPr/>
        </p:nvSpPr>
        <p:spPr>
          <a:xfrm>
            <a:off x="5538606" y="3115584"/>
            <a:ext cx="4761094" cy="1025087"/>
          </a:xfrm>
          <a:prstGeom prst="roundRect">
            <a:avLst>
              <a:gd name="adj" fmla="val 9867"/>
            </a:avLst>
          </a:prstGeom>
          <a:noFill/>
          <a:ln w="12700">
            <a:solidFill>
              <a:schemeClr val="accent3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564221" y="2785091"/>
            <a:ext cx="4735479" cy="275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Le verbe à l’impératif n’a pas de _______________</a:t>
            </a:r>
            <a:endParaRPr lang="fr-FR" sz="600" kern="1400" dirty="0">
              <a:solidFill>
                <a:srgbClr val="000000"/>
              </a:solidFill>
              <a:latin typeface="Short Stack" panose="02010500040000000007" pitchFamily="2" charset="0"/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190580"/>
              </p:ext>
            </p:extLst>
          </p:nvPr>
        </p:nvGraphicFramePr>
        <p:xfrm>
          <a:off x="5544185" y="4212680"/>
          <a:ext cx="4754880" cy="936104"/>
        </p:xfrm>
        <a:graphic>
          <a:graphicData uri="http://schemas.openxmlformats.org/drawingml/2006/table">
            <a:tbl>
              <a:tblPr/>
              <a:tblGrid>
                <a:gridCol w="792480"/>
                <a:gridCol w="792480"/>
                <a:gridCol w="792480"/>
                <a:gridCol w="792480"/>
                <a:gridCol w="792480"/>
                <a:gridCol w="792480"/>
              </a:tblGrid>
              <a:tr h="19745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jeter</a:t>
                      </a:r>
                      <a:endParaRPr lang="fr-FR" sz="6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finir</a:t>
                      </a:r>
                      <a:endParaRPr lang="fr-FR" sz="6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cueillir</a:t>
                      </a:r>
                      <a:endParaRPr lang="fr-FR" sz="6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aller</a:t>
                      </a:r>
                      <a:endParaRPr lang="fr-FR" sz="6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être</a:t>
                      </a:r>
                      <a:endParaRPr lang="fr-FR" sz="6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avoir</a:t>
                      </a:r>
                      <a:endParaRPr lang="fr-FR" sz="6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4621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1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1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assoon Infant Std"/>
                        </a:rPr>
                        <a:t> </a:t>
                      </a: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Control 4"/>
          <p:cNvSpPr>
            <a:spLocks noChangeArrowheads="1" noChangeShapeType="1"/>
          </p:cNvSpPr>
          <p:nvPr/>
        </p:nvSpPr>
        <p:spPr bwMode="auto">
          <a:xfrm>
            <a:off x="8542338" y="9348788"/>
            <a:ext cx="4754562" cy="14017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 rot="10800000">
            <a:off x="8648047" y="7069894"/>
            <a:ext cx="1660102" cy="316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vrai    2. faux    3. vrai    4. faux    5. oui     6. non   7. oui    8. non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Imag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91" y="6074782"/>
            <a:ext cx="329157" cy="1310532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662" y="6134559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7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utoShape 32"/>
          <p:cNvSpPr>
            <a:spLocks noChangeArrowheads="1"/>
          </p:cNvSpPr>
          <p:nvPr/>
        </p:nvSpPr>
        <p:spPr bwMode="auto">
          <a:xfrm>
            <a:off x="5418709" y="867575"/>
            <a:ext cx="5033392" cy="3489120"/>
          </a:xfrm>
          <a:prstGeom prst="roundRect">
            <a:avLst>
              <a:gd name="adj" fmla="val 4019"/>
            </a:avLst>
          </a:prstGeom>
          <a:noFill/>
          <a:ln w="19050" cap="rnd" algn="in">
            <a:solidFill>
              <a:schemeClr val="accent3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AutoShape 3"/>
          <p:cNvSpPr>
            <a:spLocks noChangeArrowheads="1"/>
          </p:cNvSpPr>
          <p:nvPr/>
        </p:nvSpPr>
        <p:spPr bwMode="auto">
          <a:xfrm>
            <a:off x="238895" y="876583"/>
            <a:ext cx="4839493" cy="4128184"/>
          </a:xfrm>
          <a:prstGeom prst="roundRect">
            <a:avLst>
              <a:gd name="adj" fmla="val 2659"/>
            </a:avLst>
          </a:prstGeom>
          <a:noFill/>
          <a:ln w="19050" cap="rnd" algn="in">
            <a:solidFill>
              <a:schemeClr val="accent3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942096" cy="64566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882204" y="215768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futur (1)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9" name="Larme 8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36762" y="285798"/>
            <a:ext cx="519772" cy="459268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ineliner Script" pitchFamily="50" charset="0"/>
              </a:rPr>
              <a:t>C5</a:t>
            </a:r>
            <a:endParaRPr lang="fr-FR" sz="2300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ineliner Script" pitchFamily="50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709" y="118957"/>
            <a:ext cx="5017471" cy="6854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5" name="ZoneTexte 34"/>
          <p:cNvSpPr txBox="1"/>
          <p:nvPr/>
        </p:nvSpPr>
        <p:spPr>
          <a:xfrm>
            <a:off x="5978852" y="175939"/>
            <a:ext cx="4425441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futur (2)</a:t>
            </a:r>
            <a:endParaRPr lang="fr-FR" sz="2800" dirty="0">
              <a:latin typeface="Fineliner Script" pitchFamily="50" charset="0"/>
            </a:endParaRPr>
          </a:p>
        </p:txBody>
      </p:sp>
      <p:pic>
        <p:nvPicPr>
          <p:cNvPr id="107" name="Image 106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192" y="448415"/>
            <a:ext cx="720147" cy="527472"/>
          </a:xfrm>
          <a:prstGeom prst="rect">
            <a:avLst/>
          </a:prstGeom>
        </p:spPr>
      </p:pic>
      <p:sp>
        <p:nvSpPr>
          <p:cNvPr id="38" name="Larme 37"/>
          <p:cNvSpPr/>
          <p:nvPr/>
        </p:nvSpPr>
        <p:spPr>
          <a:xfrm>
            <a:off x="5812584" y="252884"/>
            <a:ext cx="589465" cy="452984"/>
          </a:xfrm>
          <a:prstGeom prst="teardrop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812991" y="232070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ineliner Script" pitchFamily="50" charset="0"/>
              </a:rPr>
              <a:t>C6</a:t>
            </a:r>
            <a:endParaRPr lang="fr-FR" sz="2300" b="1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14383" y="555815"/>
            <a:ext cx="593766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80" y="468263"/>
            <a:ext cx="720147" cy="52747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313983" y="602960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 smtClean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400" b="1" dirty="0">
              <a:solidFill>
                <a:prstClr val="black"/>
              </a:solidFill>
              <a:latin typeface="Crafty Girls" panose="02000000000000000000" pitchFamily="2" charset="0"/>
              <a:ea typeface="Crafty Girls" panose="02000000000000000000" pitchFamily="2" charset="0"/>
            </a:endParaRP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5538607" y="900311"/>
            <a:ext cx="4832734" cy="1148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Le futur se forme le plus souvent sur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 mais </a:t>
            </a:r>
            <a:r>
              <a:rPr lang="fr-FR" sz="1000" dirty="0">
                <a:latin typeface="Short Stack" panose="02010500040000000007" pitchFamily="2" charset="0"/>
              </a:rPr>
              <a:t>certains verbes ont un </a:t>
            </a:r>
            <a:r>
              <a:rPr lang="fr-FR" sz="1000" dirty="0" smtClean="0">
                <a:latin typeface="Short Stack" panose="02010500040000000007" pitchFamily="2" charset="0"/>
              </a:rPr>
              <a:t>_______________ irrégulier. Il faut donc les apprendre par cœur.</a:t>
            </a:r>
            <a:endParaRPr lang="fr-FR" sz="1000" dirty="0">
              <a:latin typeface="Short Stack" panose="02010500040000000007" pitchFamily="2" charset="0"/>
            </a:endParaRPr>
          </a:p>
          <a:p>
            <a:r>
              <a:rPr lang="fr-FR" sz="1000" dirty="0">
                <a:latin typeface="Short Stack" panose="02010500040000000007" pitchFamily="2" charset="0"/>
              </a:rPr>
              <a:t> </a:t>
            </a:r>
          </a:p>
          <a:p>
            <a:pPr algn="ctr"/>
            <a:r>
              <a:rPr lang="fr-FR" sz="1200" dirty="0" smtClean="0">
                <a:latin typeface="Amandine" pitchFamily="2" charset="0"/>
              </a:rPr>
              <a:t>faire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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  <a:r>
              <a:rPr lang="fr-FR" sz="1200" dirty="0">
                <a:latin typeface="Amandine" pitchFamily="2" charset="0"/>
              </a:rPr>
              <a:t>je ferai  </a:t>
            </a:r>
            <a:r>
              <a:rPr lang="fr-FR" sz="1000" dirty="0">
                <a:latin typeface="Short Stack" panose="02010500040000000007" pitchFamily="2" charset="0"/>
              </a:rPr>
              <a:t>	</a:t>
            </a:r>
            <a:r>
              <a:rPr lang="fr-FR" sz="1200" dirty="0" smtClean="0">
                <a:latin typeface="Amandine" pitchFamily="2" charset="0"/>
              </a:rPr>
              <a:t>savoir</a:t>
            </a:r>
            <a:r>
              <a:rPr lang="fr-FR" sz="1200" dirty="0" smtClean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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  <a:r>
              <a:rPr lang="fr-FR" sz="1200" dirty="0">
                <a:latin typeface="Amandine" pitchFamily="2" charset="0"/>
              </a:rPr>
              <a:t>je saurai</a:t>
            </a:r>
          </a:p>
        </p:txBody>
      </p:sp>
      <p:sp>
        <p:nvSpPr>
          <p:cNvPr id="66" name="Text Box 21"/>
          <p:cNvSpPr txBox="1">
            <a:spLocks noChangeArrowheads="1"/>
          </p:cNvSpPr>
          <p:nvPr/>
        </p:nvSpPr>
        <p:spPr bwMode="auto">
          <a:xfrm>
            <a:off x="8858498" y="4436516"/>
            <a:ext cx="1528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5554526" y="5091610"/>
            <a:ext cx="4832734" cy="532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1. </a:t>
            </a:r>
            <a:r>
              <a:rPr lang="fr-FR" sz="900" dirty="0" smtClean="0">
                <a:latin typeface="Short Stack" panose="02010500040000000007" pitchFamily="2" charset="0"/>
              </a:rPr>
              <a:t>Tous les verbes du 3</a:t>
            </a:r>
            <a:r>
              <a:rPr lang="fr-FR" sz="900" baseline="30000" dirty="0" smtClean="0">
                <a:latin typeface="Short Stack" panose="02010500040000000007" pitchFamily="2" charset="0"/>
              </a:rPr>
              <a:t>ème</a:t>
            </a:r>
            <a:r>
              <a:rPr lang="fr-FR" sz="900" dirty="0" smtClean="0">
                <a:latin typeface="Short Stack" panose="02010500040000000007" pitchFamily="2" charset="0"/>
              </a:rPr>
              <a:t> groupe ont un radical irrégulier.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2. </a:t>
            </a:r>
            <a:r>
              <a:rPr lang="fr-FR" sz="900" dirty="0" smtClean="0">
                <a:latin typeface="Short Stack" panose="02010500040000000007" pitchFamily="2" charset="0"/>
              </a:rPr>
              <a:t>Il faut apprendre par cœur les verbes irréguliers.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3. </a:t>
            </a:r>
            <a:r>
              <a:rPr lang="fr-FR" sz="900" dirty="0" smtClean="0">
                <a:latin typeface="Short Stack" panose="02010500040000000007" pitchFamily="2" charset="0"/>
              </a:rPr>
              <a:t>La terminaison à la 1</a:t>
            </a:r>
            <a:r>
              <a:rPr lang="fr-FR" sz="900" baseline="30000" dirty="0" smtClean="0">
                <a:latin typeface="Short Stack" panose="02010500040000000007" pitchFamily="2" charset="0"/>
              </a:rPr>
              <a:t>ère</a:t>
            </a:r>
            <a:r>
              <a:rPr lang="fr-FR" sz="900" dirty="0" smtClean="0">
                <a:latin typeface="Short Stack" panose="02010500040000000007" pitchFamily="2" charset="0"/>
              </a:rPr>
              <a:t> personne du singulier est –ais.</a:t>
            </a:r>
            <a:r>
              <a:rPr lang="fr-FR" sz="900" dirty="0">
                <a:latin typeface="Short Stack" panose="02010500040000000007" pitchFamily="2" charset="0"/>
              </a:rPr>
              <a:t> </a:t>
            </a: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5538606" y="5940871"/>
            <a:ext cx="2998787" cy="64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 smtClean="0">
                <a:latin typeface="Short Stack" panose="02010500040000000007" pitchFamily="2" charset="0"/>
              </a:rPr>
              <a:t>4. Je </a:t>
            </a:r>
            <a:r>
              <a:rPr lang="fr-FR" sz="900" u="sng" dirty="0" smtClean="0">
                <a:latin typeface="Short Stack" panose="02010500040000000007" pitchFamily="2" charset="0"/>
              </a:rPr>
              <a:t>saurai</a:t>
            </a:r>
            <a:r>
              <a:rPr lang="fr-FR" sz="900" dirty="0" smtClean="0">
                <a:latin typeface="Short Stack" panose="02010500040000000007" pitchFamily="2" charset="0"/>
              </a:rPr>
              <a:t> jouer du piano.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6. Il </a:t>
            </a:r>
            <a:r>
              <a:rPr lang="fr-FR" sz="900" u="sng" dirty="0" smtClean="0">
                <a:latin typeface="Short Stack" panose="02010500040000000007" pitchFamily="2" charset="0"/>
              </a:rPr>
              <a:t>iras manger au restaurant.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7. </a:t>
            </a:r>
            <a:r>
              <a:rPr lang="fr-FR" sz="900" dirty="0" smtClean="0">
                <a:latin typeface="Short Stack" panose="02010500040000000007" pitchFamily="2" charset="0"/>
              </a:rPr>
              <a:t>Ma copine </a:t>
            </a:r>
            <a:r>
              <a:rPr lang="fr-FR" sz="900" u="sng" dirty="0" smtClean="0">
                <a:latin typeface="Short Stack" panose="02010500040000000007" pitchFamily="2" charset="0"/>
              </a:rPr>
              <a:t>viendra</a:t>
            </a:r>
            <a:r>
              <a:rPr lang="fr-FR" sz="900" dirty="0" smtClean="0">
                <a:latin typeface="Short Stack" panose="02010500040000000007" pitchFamily="2" charset="0"/>
              </a:rPr>
              <a:t> jouer avec moi.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8. </a:t>
            </a:r>
            <a:r>
              <a:rPr lang="fr-FR" sz="900" dirty="0" smtClean="0">
                <a:latin typeface="Short Stack" panose="02010500040000000007" pitchFamily="2" charset="0"/>
              </a:rPr>
              <a:t>Vous </a:t>
            </a:r>
            <a:r>
              <a:rPr lang="fr-FR" sz="900" u="sng" dirty="0" smtClean="0">
                <a:latin typeface="Short Stack" panose="02010500040000000007" pitchFamily="2" charset="0"/>
              </a:rPr>
              <a:t>tiendrez</a:t>
            </a:r>
            <a:r>
              <a:rPr lang="fr-FR" sz="900" dirty="0" smtClean="0">
                <a:latin typeface="Short Stack" panose="02010500040000000007" pitchFamily="2" charset="0"/>
              </a:rPr>
              <a:t> votre parole.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 </a:t>
            </a:r>
          </a:p>
        </p:txBody>
      </p:sp>
      <p:sp>
        <p:nvSpPr>
          <p:cNvPr id="69" name="AutoShape 24"/>
          <p:cNvSpPr>
            <a:spLocks noChangeArrowheads="1"/>
          </p:cNvSpPr>
          <p:nvPr/>
        </p:nvSpPr>
        <p:spPr bwMode="auto">
          <a:xfrm>
            <a:off x="5418709" y="4653537"/>
            <a:ext cx="5033392" cy="2151430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0" name="AutoShape 25"/>
          <p:cNvSpPr>
            <a:spLocks noChangeArrowheads="1"/>
          </p:cNvSpPr>
          <p:nvPr/>
        </p:nvSpPr>
        <p:spPr bwMode="auto">
          <a:xfrm>
            <a:off x="5538606" y="5652839"/>
            <a:ext cx="2998787" cy="268288"/>
          </a:xfrm>
          <a:prstGeom prst="roundRect">
            <a:avLst>
              <a:gd name="adj" fmla="val 36366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Les verbes soulignés sont-ils bien conjugués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AutoShape 26"/>
          <p:cNvSpPr>
            <a:spLocks noChangeArrowheads="1"/>
          </p:cNvSpPr>
          <p:nvPr/>
        </p:nvSpPr>
        <p:spPr bwMode="auto">
          <a:xfrm>
            <a:off x="5538606" y="4746762"/>
            <a:ext cx="1138237" cy="296863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4356695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2" name="Text Box 28"/>
          <p:cNvSpPr txBox="1">
            <a:spLocks noChangeArrowheads="1"/>
          </p:cNvSpPr>
          <p:nvPr/>
        </p:nvSpPr>
        <p:spPr bwMode="auto">
          <a:xfrm>
            <a:off x="7185025" y="4464624"/>
            <a:ext cx="15652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2556" y="937010"/>
            <a:ext cx="4745831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Pour les verbes du 1</a:t>
            </a:r>
            <a:r>
              <a:rPr lang="fr-FR" sz="1000" baseline="30000" dirty="0">
                <a:latin typeface="Short Stack" panose="02010500040000000007" pitchFamily="2" charset="0"/>
              </a:rPr>
              <a:t>er</a:t>
            </a:r>
            <a:r>
              <a:rPr lang="fr-FR" sz="1000" dirty="0">
                <a:latin typeface="Short Stack" panose="02010500040000000007" pitchFamily="2" charset="0"/>
              </a:rPr>
              <a:t> et 2</a:t>
            </a:r>
            <a:r>
              <a:rPr lang="fr-FR" sz="1000" baseline="30000" dirty="0">
                <a:latin typeface="Short Stack" panose="02010500040000000007" pitchFamily="2" charset="0"/>
              </a:rPr>
              <a:t>ème</a:t>
            </a:r>
            <a:r>
              <a:rPr lang="fr-FR" sz="1000" dirty="0">
                <a:latin typeface="Short Stack" panose="02010500040000000007" pitchFamily="2" charset="0"/>
              </a:rPr>
              <a:t> groupe on trouve facilement 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le futur en utilisant </a:t>
            </a:r>
            <a:r>
              <a:rPr lang="fr-FR" sz="1000" dirty="0" smtClean="0">
                <a:latin typeface="Short Stack" panose="02010500040000000007" pitchFamily="2" charset="0"/>
              </a:rPr>
              <a:t>_______________ </a:t>
            </a:r>
            <a:r>
              <a:rPr lang="fr-FR" sz="1000" dirty="0">
                <a:latin typeface="Short Stack" panose="02010500040000000007" pitchFamily="2" charset="0"/>
              </a:rPr>
              <a:t>+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____________________</a:t>
            </a:r>
            <a:r>
              <a:rPr lang="fr-FR" sz="1000" dirty="0">
                <a:latin typeface="Short Stack" panose="02010500040000000007" pitchFamily="2" charset="0"/>
              </a:rPr>
              <a:t> :</a:t>
            </a:r>
          </a:p>
          <a:p>
            <a:r>
              <a:rPr lang="fr-FR" sz="1000" dirty="0">
                <a:latin typeface="Short Stack" panose="02010500040000000007" pitchFamily="2" charset="0"/>
                <a:sym typeface="Wingdings"/>
              </a:rPr>
              <a:t>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  <a:r>
              <a:rPr lang="fr-FR" sz="1200" dirty="0">
                <a:latin typeface="Amandine" pitchFamily="2" charset="0"/>
              </a:rPr>
              <a:t>-ai, -as, a, -</a:t>
            </a:r>
            <a:r>
              <a:rPr lang="fr-FR" sz="1200" dirty="0" err="1">
                <a:latin typeface="Amandine" pitchFamily="2" charset="0"/>
              </a:rPr>
              <a:t>ons</a:t>
            </a:r>
            <a:r>
              <a:rPr lang="fr-FR" sz="1200" dirty="0">
                <a:latin typeface="Amandine" pitchFamily="2" charset="0"/>
              </a:rPr>
              <a:t>, -</a:t>
            </a:r>
            <a:r>
              <a:rPr lang="fr-FR" sz="1200" dirty="0" err="1">
                <a:latin typeface="Amandine" pitchFamily="2" charset="0"/>
              </a:rPr>
              <a:t>ez</a:t>
            </a:r>
            <a:r>
              <a:rPr lang="fr-FR" sz="1200" dirty="0">
                <a:latin typeface="Amandine" pitchFamily="2" charset="0"/>
              </a:rPr>
              <a:t>, -ont</a:t>
            </a:r>
            <a:r>
              <a:rPr lang="fr-FR" sz="1000" dirty="0">
                <a:latin typeface="Short Stack" panose="02010500040000000007" pitchFamily="2" charset="0"/>
              </a:rPr>
              <a:t>.</a:t>
            </a:r>
          </a:p>
          <a:p>
            <a:r>
              <a:rPr lang="fr-FR" sz="500" dirty="0">
                <a:latin typeface="Short Stack" panose="02010500040000000007" pitchFamily="2" charset="0"/>
              </a:rPr>
              <a:t> </a:t>
            </a:r>
            <a:r>
              <a:rPr lang="fr-FR" sz="500" dirty="0" smtClean="0">
                <a:latin typeface="Short Stack" panose="02010500040000000007" pitchFamily="2" charset="0"/>
              </a:rPr>
              <a:t>   </a:t>
            </a:r>
            <a:endParaRPr lang="fr-FR" sz="500" dirty="0">
              <a:latin typeface="Short Stack" panose="02010500040000000007" pitchFamily="2" charset="0"/>
            </a:endParaRPr>
          </a:p>
          <a:p>
            <a:r>
              <a:rPr lang="fr-FR" sz="1000" b="1" dirty="0">
                <a:latin typeface="Short Stack" panose="02010500040000000007" pitchFamily="2" charset="0"/>
              </a:rPr>
              <a:t>Attention</a:t>
            </a:r>
            <a:r>
              <a:rPr lang="fr-FR" sz="1000" dirty="0">
                <a:latin typeface="Short Stack" panose="02010500040000000007" pitchFamily="2" charset="0"/>
              </a:rPr>
              <a:t> : 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r>
              <a:rPr lang="fr-FR" sz="1000" dirty="0" smtClean="0">
                <a:latin typeface="Short Stack" panose="02010500040000000007" pitchFamily="2" charset="0"/>
              </a:rPr>
              <a:t>les </a:t>
            </a:r>
            <a:r>
              <a:rPr lang="fr-FR" sz="1000" dirty="0">
                <a:latin typeface="Short Stack" panose="02010500040000000007" pitchFamily="2" charset="0"/>
              </a:rPr>
              <a:t>verbes finissant par –</a:t>
            </a:r>
            <a:r>
              <a:rPr lang="fr-FR" sz="1000" dirty="0" err="1">
                <a:latin typeface="Short Stack" panose="02010500040000000007" pitchFamily="2" charset="0"/>
              </a:rPr>
              <a:t>ier</a:t>
            </a:r>
            <a:r>
              <a:rPr lang="fr-FR" sz="1000" dirty="0">
                <a:latin typeface="Short Stack" panose="02010500040000000007" pitchFamily="2" charset="0"/>
              </a:rPr>
              <a:t> (crier) gardent le </a:t>
            </a:r>
            <a:r>
              <a:rPr lang="fr-FR" sz="1000" dirty="0" smtClean="0">
                <a:latin typeface="Short Stack" panose="02010500040000000007" pitchFamily="2" charset="0"/>
              </a:rPr>
              <a:t>______</a:t>
            </a:r>
            <a:r>
              <a:rPr lang="fr-FR" sz="1000" dirty="0">
                <a:latin typeface="Short Stack" panose="02010500040000000007" pitchFamily="2" charset="0"/>
              </a:rPr>
              <a:t> :</a:t>
            </a:r>
          </a:p>
          <a:p>
            <a:pPr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  <a:sym typeface="Wingdings"/>
              </a:rPr>
              <a:t></a:t>
            </a:r>
            <a:r>
              <a:rPr lang="fr-FR" sz="1000" dirty="0" smtClean="0">
                <a:latin typeface="Short Stack" panose="02010500040000000007" pitchFamily="2" charset="0"/>
              </a:rPr>
              <a:t> Je ______________</a:t>
            </a:r>
          </a:p>
          <a:p>
            <a:r>
              <a:rPr lang="fr-FR" sz="600" dirty="0" smtClean="0">
                <a:latin typeface="Short Stack" panose="02010500040000000007" pitchFamily="2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Les verbes __________ et ___________ sont irréguliers, il faut les apprendre par cœur. 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17" name="Control 4"/>
          <p:cNvSpPr>
            <a:spLocks noChangeArrowheads="1" noChangeShapeType="1"/>
          </p:cNvSpPr>
          <p:nvPr/>
        </p:nvSpPr>
        <p:spPr bwMode="auto">
          <a:xfrm>
            <a:off x="8542338" y="9348788"/>
            <a:ext cx="4754562" cy="14017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536960"/>
              </p:ext>
            </p:extLst>
          </p:nvPr>
        </p:nvGraphicFramePr>
        <p:xfrm>
          <a:off x="377066" y="2844527"/>
          <a:ext cx="4530684" cy="2011003"/>
        </p:xfrm>
        <a:graphic>
          <a:graphicData uri="http://schemas.openxmlformats.org/drawingml/2006/table">
            <a:tbl>
              <a:tblPr/>
              <a:tblGrid>
                <a:gridCol w="573930"/>
                <a:gridCol w="939320"/>
                <a:gridCol w="864096"/>
                <a:gridCol w="1248930"/>
                <a:gridCol w="904408"/>
              </a:tblGrid>
              <a:tr h="22078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 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être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avoir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chanter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finir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98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Je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serai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aurai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chanterai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finirai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Tu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seras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auras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chanteras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finiras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sera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aura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chantera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finira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Nous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serons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aurons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chanterons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finirons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Vous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serez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aurez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chanterez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finirez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Ils 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seront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auront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chanteront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Arial" panose="020B0604020202020204" pitchFamily="34" charset="0"/>
                        </a:rPr>
                        <a:t>finiront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Control 1"/>
          <p:cNvSpPr>
            <a:spLocks noChangeArrowheads="1" noChangeShapeType="1"/>
          </p:cNvSpPr>
          <p:nvPr/>
        </p:nvSpPr>
        <p:spPr bwMode="auto">
          <a:xfrm>
            <a:off x="3444875" y="5611813"/>
            <a:ext cx="4524375" cy="17954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74" y="1692399"/>
            <a:ext cx="363157" cy="36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3407545" y="5004767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332557" y="5669930"/>
            <a:ext cx="4745830" cy="68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1. </a:t>
            </a:r>
            <a:r>
              <a:rPr lang="fr-FR" sz="900" dirty="0" smtClean="0">
                <a:latin typeface="Short Stack" panose="02010500040000000007" pitchFamily="2" charset="0"/>
              </a:rPr>
              <a:t>Les terminaisons au futur sont les mêmes pour tous les verbes.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2. </a:t>
            </a:r>
            <a:r>
              <a:rPr lang="fr-FR" sz="900" dirty="0" smtClean="0">
                <a:latin typeface="Short Stack" panose="02010500040000000007" pitchFamily="2" charset="0"/>
              </a:rPr>
              <a:t>Il suffit d’ajouter les terminaisons au radical pour obtenir l’infinitif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3. </a:t>
            </a:r>
            <a:r>
              <a:rPr lang="fr-FR" sz="900" dirty="0" smtClean="0">
                <a:latin typeface="Short Stack" panose="02010500040000000007" pitchFamily="2" charset="0"/>
              </a:rPr>
              <a:t>Les verbes être et avoir ne se construisent pas sur le modèle des verbes du 1</a:t>
            </a:r>
            <a:r>
              <a:rPr lang="fr-FR" sz="900" baseline="30000" dirty="0" smtClean="0">
                <a:latin typeface="Short Stack" panose="02010500040000000007" pitchFamily="2" charset="0"/>
              </a:rPr>
              <a:t>er</a:t>
            </a:r>
            <a:r>
              <a:rPr lang="fr-FR" sz="900" dirty="0" smtClean="0">
                <a:latin typeface="Short Stack" panose="02010500040000000007" pitchFamily="2" charset="0"/>
              </a:rPr>
              <a:t> et 2</a:t>
            </a:r>
            <a:r>
              <a:rPr lang="fr-FR" sz="900" baseline="30000" dirty="0" smtClean="0">
                <a:latin typeface="Short Stack" panose="02010500040000000007" pitchFamily="2" charset="0"/>
              </a:rPr>
              <a:t>ème</a:t>
            </a:r>
            <a:r>
              <a:rPr lang="fr-FR" sz="900" dirty="0" smtClean="0">
                <a:latin typeface="Short Stack" panose="02010500040000000007" pitchFamily="2" charset="0"/>
              </a:rPr>
              <a:t> groupe.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350913" y="6661164"/>
            <a:ext cx="4412208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 smtClean="0">
                <a:latin typeface="Short Stack" panose="02010500040000000007" pitchFamily="2" charset="0"/>
              </a:rPr>
              <a:t>4. Tu mangeas des frites.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 smtClean="0">
                <a:latin typeface="Short Stack" panose="02010500040000000007" pitchFamily="2" charset="0"/>
              </a:rPr>
              <a:t>5. Nous </a:t>
            </a:r>
            <a:r>
              <a:rPr lang="fr-FR" sz="900" dirty="0" err="1" smtClean="0">
                <a:latin typeface="Short Stack" panose="02010500040000000007" pitchFamily="2" charset="0"/>
              </a:rPr>
              <a:t>nirons</a:t>
            </a:r>
            <a:r>
              <a:rPr lang="fr-FR" sz="900" dirty="0" smtClean="0">
                <a:latin typeface="Short Stack" panose="02010500040000000007" pitchFamily="2" charset="0"/>
              </a:rPr>
              <a:t> les faits.</a:t>
            </a:r>
            <a:r>
              <a:rPr lang="fr-FR" sz="900" dirty="0">
                <a:latin typeface="Short Stack" panose="02010500040000000007" pitchFamily="2" charset="0"/>
              </a:rPr>
              <a:t>	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6</a:t>
            </a:r>
            <a:r>
              <a:rPr lang="fr-FR" sz="900" dirty="0" smtClean="0">
                <a:latin typeface="Short Stack" panose="02010500040000000007" pitchFamily="2" charset="0"/>
              </a:rPr>
              <a:t>. J’aurais une poupée rose.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 smtClean="0">
                <a:latin typeface="Short Stack" panose="02010500040000000007" pitchFamily="2" charset="0"/>
              </a:rPr>
              <a:t>7. Elles danseront ensemble.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55" name="AutoShape 8"/>
          <p:cNvSpPr>
            <a:spLocks noChangeArrowheads="1"/>
          </p:cNvSpPr>
          <p:nvPr/>
        </p:nvSpPr>
        <p:spPr bwMode="auto">
          <a:xfrm>
            <a:off x="234132" y="5201618"/>
            <a:ext cx="4844256" cy="2228311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335197" y="6356101"/>
            <a:ext cx="2563231" cy="288925"/>
          </a:xfrm>
          <a:prstGeom prst="roundRect">
            <a:avLst>
              <a:gd name="adj" fmla="val 36366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Les verbes soulignés sont-ils au futur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AutoShape 10"/>
          <p:cNvSpPr>
            <a:spLocks noChangeArrowheads="1"/>
          </p:cNvSpPr>
          <p:nvPr/>
        </p:nvSpPr>
        <p:spPr bwMode="auto">
          <a:xfrm>
            <a:off x="350913" y="5341317"/>
            <a:ext cx="1138238" cy="296862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58" name="Picture 11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832" y="5030167"/>
            <a:ext cx="18288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1820045" y="5122242"/>
            <a:ext cx="15668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 rot="10800000">
            <a:off x="2898427" y="6997303"/>
            <a:ext cx="2088297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</a:t>
            </a:r>
            <a:r>
              <a:rPr lang="fr-FR" altLang="fr-FR" sz="10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Vrai      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2. faux (à l’infinitif)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 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     3. vrai           4. non (mangeras)        5. non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 (nierons)    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6. oui  (j’irai)       7. oui     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282966"/>
              </p:ext>
            </p:extLst>
          </p:nvPr>
        </p:nvGraphicFramePr>
        <p:xfrm>
          <a:off x="5538606" y="2055559"/>
          <a:ext cx="4769541" cy="2160158"/>
        </p:xfrm>
        <a:graphic>
          <a:graphicData uri="http://schemas.openxmlformats.org/drawingml/2006/table">
            <a:tbl>
              <a:tblPr/>
              <a:tblGrid>
                <a:gridCol w="456166"/>
                <a:gridCol w="504056"/>
                <a:gridCol w="864096"/>
                <a:gridCol w="792088"/>
                <a:gridCol w="648072"/>
                <a:gridCol w="792088"/>
                <a:gridCol w="712975"/>
              </a:tblGrid>
              <a:tr h="23715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 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aller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venir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vouloir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faire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tenir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savoir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050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Je/J’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irai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viendrai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voudrai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ferai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tiendrai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saurai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9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Tu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iras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viendras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voudras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feras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tiendras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sauras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0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ira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viendra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voudra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fera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tiendra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saura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9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Nous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irons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viendrons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voudrons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ferons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tiendrons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saurons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0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Vous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irez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viendrez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voudrez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ferez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tiendrez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saurez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50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Ils 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iront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viendront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voudront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feront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tiendront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sauront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Control 4"/>
          <p:cNvSpPr>
            <a:spLocks noChangeArrowheads="1" noChangeShapeType="1"/>
          </p:cNvSpPr>
          <p:nvPr/>
        </p:nvSpPr>
        <p:spPr bwMode="auto">
          <a:xfrm>
            <a:off x="8777288" y="5357813"/>
            <a:ext cx="4524375" cy="19859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 rot="10800000">
            <a:off x="8485699" y="6374754"/>
            <a:ext cx="182245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faux    2. vrai     3. faux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4. non     6. non     7. oui       8. oui 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91" y="6074782"/>
            <a:ext cx="329157" cy="1310532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662" y="5508823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804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utoShape 32"/>
          <p:cNvSpPr>
            <a:spLocks noChangeArrowheads="1"/>
          </p:cNvSpPr>
          <p:nvPr/>
        </p:nvSpPr>
        <p:spPr bwMode="auto">
          <a:xfrm>
            <a:off x="5418709" y="867574"/>
            <a:ext cx="5033392" cy="5240803"/>
          </a:xfrm>
          <a:prstGeom prst="roundRect">
            <a:avLst>
              <a:gd name="adj" fmla="val 4019"/>
            </a:avLst>
          </a:prstGeom>
          <a:noFill/>
          <a:ln w="19050" cap="rnd" algn="in">
            <a:solidFill>
              <a:schemeClr val="accent3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AutoShape 3"/>
          <p:cNvSpPr>
            <a:spLocks noChangeArrowheads="1"/>
          </p:cNvSpPr>
          <p:nvPr/>
        </p:nvSpPr>
        <p:spPr bwMode="auto">
          <a:xfrm>
            <a:off x="238895" y="876582"/>
            <a:ext cx="4839493" cy="4241423"/>
          </a:xfrm>
          <a:prstGeom prst="roundRect">
            <a:avLst>
              <a:gd name="adj" fmla="val 2659"/>
            </a:avLst>
          </a:prstGeom>
          <a:noFill/>
          <a:ln w="19050" cap="rnd" algn="in">
            <a:solidFill>
              <a:schemeClr val="accent3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942096" cy="64566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882204" y="215768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L’imparfait (1)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9" name="Larme 8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36762" y="285798"/>
            <a:ext cx="519772" cy="459268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ineliner Script" pitchFamily="50" charset="0"/>
              </a:rPr>
              <a:t>C7</a:t>
            </a:r>
            <a:endParaRPr lang="fr-FR" sz="2300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ineliner Script" pitchFamily="50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709" y="118957"/>
            <a:ext cx="5017471" cy="6854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5" name="ZoneTexte 34"/>
          <p:cNvSpPr txBox="1"/>
          <p:nvPr/>
        </p:nvSpPr>
        <p:spPr>
          <a:xfrm>
            <a:off x="5978852" y="175939"/>
            <a:ext cx="4425441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L’imparfait (2)</a:t>
            </a:r>
            <a:endParaRPr lang="fr-FR" sz="2800" dirty="0">
              <a:latin typeface="Fineliner Script" pitchFamily="50" charset="0"/>
            </a:endParaRPr>
          </a:p>
        </p:txBody>
      </p:sp>
      <p:pic>
        <p:nvPicPr>
          <p:cNvPr id="107" name="Image 106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192" y="448415"/>
            <a:ext cx="720147" cy="527472"/>
          </a:xfrm>
          <a:prstGeom prst="rect">
            <a:avLst/>
          </a:prstGeom>
        </p:spPr>
      </p:pic>
      <p:sp>
        <p:nvSpPr>
          <p:cNvPr id="38" name="Larme 37"/>
          <p:cNvSpPr/>
          <p:nvPr/>
        </p:nvSpPr>
        <p:spPr>
          <a:xfrm>
            <a:off x="5812584" y="252884"/>
            <a:ext cx="589465" cy="452984"/>
          </a:xfrm>
          <a:prstGeom prst="teardrop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812991" y="232070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ineliner Script" pitchFamily="50" charset="0"/>
              </a:rPr>
              <a:t>C8</a:t>
            </a:r>
            <a:endParaRPr lang="fr-FR" sz="2300" b="1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14383" y="555815"/>
            <a:ext cx="593766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80" y="468263"/>
            <a:ext cx="720147" cy="52747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313983" y="602960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 smtClean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400" b="1" dirty="0">
              <a:solidFill>
                <a:prstClr val="black"/>
              </a:solidFill>
              <a:latin typeface="Crafty Girls" panose="02000000000000000000" pitchFamily="2" charset="0"/>
              <a:ea typeface="Crafty Girls" panose="02000000000000000000" pitchFamily="2" charset="0"/>
            </a:endParaRP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5538606" y="910852"/>
            <a:ext cx="4907143" cy="4868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1000" u="sng" dirty="0" smtClean="0">
                <a:latin typeface="Short Stack" panose="02010500040000000007" pitchFamily="2" charset="0"/>
              </a:rPr>
              <a:t>Les </a:t>
            </a:r>
            <a:r>
              <a:rPr lang="fr-FR" sz="1000" u="sng" dirty="0">
                <a:latin typeface="Short Stack" panose="02010500040000000007" pitchFamily="2" charset="0"/>
              </a:rPr>
              <a:t>verbes </a:t>
            </a:r>
            <a:r>
              <a:rPr lang="fr-FR" sz="1000" u="sng" dirty="0" smtClean="0">
                <a:latin typeface="Short Stack" panose="02010500040000000007" pitchFamily="2" charset="0"/>
              </a:rPr>
              <a:t> en –</a:t>
            </a:r>
            <a:r>
              <a:rPr lang="fr-FR" sz="1000" u="sng" dirty="0" err="1" smtClean="0">
                <a:latin typeface="Short Stack" panose="02010500040000000007" pitchFamily="2" charset="0"/>
              </a:rPr>
              <a:t>ier</a:t>
            </a:r>
            <a:r>
              <a:rPr lang="fr-FR" sz="1000" u="sng" dirty="0" smtClean="0">
                <a:latin typeface="Short Stack" panose="02010500040000000007" pitchFamily="2" charset="0"/>
              </a:rPr>
              <a:t>, -</a:t>
            </a:r>
            <a:r>
              <a:rPr lang="fr-FR" sz="1000" u="sng" dirty="0" err="1" smtClean="0">
                <a:latin typeface="Short Stack" panose="02010500040000000007" pitchFamily="2" charset="0"/>
              </a:rPr>
              <a:t>yer</a:t>
            </a:r>
            <a:r>
              <a:rPr lang="fr-FR" sz="1000" u="sng" dirty="0" smtClean="0">
                <a:latin typeface="Short Stack" panose="02010500040000000007" pitchFamily="2" charset="0"/>
              </a:rPr>
              <a:t>, -</a:t>
            </a:r>
            <a:r>
              <a:rPr lang="fr-FR" sz="1000" u="sng" dirty="0" err="1" smtClean="0">
                <a:latin typeface="Short Stack" panose="02010500040000000007" pitchFamily="2" charset="0"/>
              </a:rPr>
              <a:t>iller</a:t>
            </a:r>
            <a:r>
              <a:rPr lang="fr-FR" sz="1000" u="sng" dirty="0" smtClean="0">
                <a:latin typeface="Short Stack" panose="02010500040000000007" pitchFamily="2" charset="0"/>
              </a:rPr>
              <a:t> </a:t>
            </a:r>
            <a:r>
              <a:rPr lang="fr-FR" sz="1000" dirty="0" smtClean="0">
                <a:latin typeface="Short Stack" panose="02010500040000000007" pitchFamily="2" charset="0"/>
              </a:rPr>
              <a:t>: aux 2 personnes du pluriel, il ne faut pas oublier le « i » qui ne s’entend pas :</a:t>
            </a:r>
            <a:endParaRPr lang="fr-FR" sz="1000" dirty="0">
              <a:latin typeface="Short Stack" panose="02010500040000000007" pitchFamily="2" charset="0"/>
            </a:endParaRPr>
          </a:p>
          <a:p>
            <a:r>
              <a:rPr lang="fr-FR" sz="1000" dirty="0">
                <a:latin typeface="Short Stack" panose="02010500040000000007" pitchFamily="2" charset="0"/>
              </a:rPr>
              <a:t> </a:t>
            </a:r>
          </a:p>
          <a:p>
            <a:pPr lvl="0"/>
            <a:r>
              <a:rPr lang="fr-FR" sz="1000" dirty="0" smtClean="0">
                <a:latin typeface="Short Stack" panose="02010500040000000007" pitchFamily="2" charset="0"/>
              </a:rPr>
              <a:t>* Les </a:t>
            </a:r>
            <a:r>
              <a:rPr lang="fr-FR" sz="1000" dirty="0">
                <a:latin typeface="Short Stack" panose="02010500040000000007" pitchFamily="2" charset="0"/>
              </a:rPr>
              <a:t>verbes en –</a:t>
            </a:r>
            <a:r>
              <a:rPr lang="fr-FR" sz="1000" b="1" dirty="0" err="1">
                <a:latin typeface="Short Stack" panose="02010500040000000007" pitchFamily="2" charset="0"/>
              </a:rPr>
              <a:t>yer</a:t>
            </a:r>
            <a:r>
              <a:rPr lang="fr-FR" sz="1000" dirty="0">
                <a:latin typeface="Short Stack" panose="02010500040000000007" pitchFamily="2" charset="0"/>
              </a:rPr>
              <a:t> s’écrivent toujours </a:t>
            </a:r>
            <a:r>
              <a:rPr lang="fr-FR" sz="1000" u="sng" dirty="0">
                <a:latin typeface="Short Stack" panose="02010500040000000007" pitchFamily="2" charset="0"/>
              </a:rPr>
              <a:t>–</a:t>
            </a:r>
            <a:r>
              <a:rPr lang="fr-FR" sz="1000" b="1" u="sng" dirty="0" err="1">
                <a:latin typeface="Short Stack" panose="02010500040000000007" pitchFamily="2" charset="0"/>
              </a:rPr>
              <a:t>yions</a:t>
            </a:r>
            <a:r>
              <a:rPr lang="fr-FR" sz="1000" dirty="0">
                <a:latin typeface="Short Stack" panose="02010500040000000007" pitchFamily="2" charset="0"/>
              </a:rPr>
              <a:t> et –</a:t>
            </a:r>
            <a:r>
              <a:rPr lang="fr-FR" sz="1000" b="1" u="sng" dirty="0" err="1">
                <a:latin typeface="Short Stack" panose="02010500040000000007" pitchFamily="2" charset="0"/>
              </a:rPr>
              <a:t>yiez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</a:p>
          <a:p>
            <a:r>
              <a:rPr lang="fr-FR" sz="1000" dirty="0">
                <a:latin typeface="Short Stack" panose="02010500040000000007" pitchFamily="2" charset="0"/>
                <a:sym typeface="Wingdings"/>
              </a:rPr>
              <a:t>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  <a:r>
              <a:rPr lang="fr-FR" sz="1200" dirty="0">
                <a:latin typeface="Amandine" pitchFamily="2" charset="0"/>
              </a:rPr>
              <a:t>nous bala</a:t>
            </a:r>
            <a:r>
              <a:rPr lang="fr-FR" sz="1200" b="1" dirty="0">
                <a:latin typeface="Amandine" pitchFamily="2" charset="0"/>
              </a:rPr>
              <a:t>yi</a:t>
            </a:r>
            <a:r>
              <a:rPr lang="fr-FR" sz="1200" dirty="0">
                <a:latin typeface="Amandine" pitchFamily="2" charset="0"/>
              </a:rPr>
              <a:t>ons, vous bala</a:t>
            </a:r>
            <a:r>
              <a:rPr lang="fr-FR" sz="1200" b="1" dirty="0">
                <a:latin typeface="Amandine" pitchFamily="2" charset="0"/>
              </a:rPr>
              <a:t>yi</a:t>
            </a:r>
            <a:r>
              <a:rPr lang="fr-FR" sz="1200" dirty="0">
                <a:latin typeface="Amandine" pitchFamily="2" charset="0"/>
              </a:rPr>
              <a:t>ez. </a:t>
            </a:r>
            <a:endParaRPr lang="fr-FR" sz="1000" dirty="0">
              <a:latin typeface="Amandine" pitchFamily="2" charset="0"/>
            </a:endParaRPr>
          </a:p>
          <a:p>
            <a:r>
              <a:rPr lang="fr-FR" sz="1000" dirty="0">
                <a:latin typeface="Short Stack" panose="02010500040000000007" pitchFamily="2" charset="0"/>
              </a:rPr>
              <a:t> </a:t>
            </a:r>
          </a:p>
          <a:p>
            <a:pPr lvl="0"/>
            <a:r>
              <a:rPr lang="fr-FR" sz="1000" dirty="0" smtClean="0">
                <a:latin typeface="Short Stack" panose="02010500040000000007" pitchFamily="2" charset="0"/>
              </a:rPr>
              <a:t>* Les </a:t>
            </a:r>
            <a:r>
              <a:rPr lang="fr-FR" sz="1000" dirty="0">
                <a:latin typeface="Short Stack" panose="02010500040000000007" pitchFamily="2" charset="0"/>
              </a:rPr>
              <a:t>verbes en –</a:t>
            </a:r>
            <a:r>
              <a:rPr lang="fr-FR" sz="1000" b="1" dirty="0" err="1">
                <a:latin typeface="Short Stack" panose="02010500040000000007" pitchFamily="2" charset="0"/>
              </a:rPr>
              <a:t>ier</a:t>
            </a:r>
            <a:r>
              <a:rPr lang="fr-FR" sz="1000" dirty="0">
                <a:latin typeface="Short Stack" panose="02010500040000000007" pitchFamily="2" charset="0"/>
              </a:rPr>
              <a:t> s’écrivent –</a:t>
            </a:r>
            <a:r>
              <a:rPr lang="fr-FR" sz="1000" b="1" u="sng" dirty="0" err="1">
                <a:latin typeface="Short Stack" panose="02010500040000000007" pitchFamily="2" charset="0"/>
              </a:rPr>
              <a:t>iions</a:t>
            </a:r>
            <a:r>
              <a:rPr lang="fr-FR" sz="1000" dirty="0">
                <a:latin typeface="Short Stack" panose="02010500040000000007" pitchFamily="2" charset="0"/>
              </a:rPr>
              <a:t> et –</a:t>
            </a:r>
            <a:r>
              <a:rPr lang="fr-FR" sz="1000" b="1" u="sng" dirty="0" err="1">
                <a:latin typeface="Short Stack" panose="02010500040000000007" pitchFamily="2" charset="0"/>
              </a:rPr>
              <a:t>iiez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</a:p>
          <a:p>
            <a:r>
              <a:rPr lang="fr-FR" sz="1000" dirty="0">
                <a:latin typeface="Short Stack" panose="02010500040000000007" pitchFamily="2" charset="0"/>
                <a:sym typeface="Wingdings"/>
              </a:rPr>
              <a:t>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  <a:r>
              <a:rPr lang="fr-FR" sz="1200" dirty="0">
                <a:latin typeface="Amandine" pitchFamily="2" charset="0"/>
              </a:rPr>
              <a:t>nous criions, vous criiez. 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(</a:t>
            </a:r>
            <a:r>
              <a:rPr lang="fr-FR" sz="1000" b="1" dirty="0">
                <a:latin typeface="Short Stack" panose="02010500040000000007" pitchFamily="2" charset="0"/>
              </a:rPr>
              <a:t>rire</a:t>
            </a:r>
            <a:r>
              <a:rPr lang="fr-FR" sz="1000" dirty="0">
                <a:latin typeface="Short Stack" panose="02010500040000000007" pitchFamily="2" charset="0"/>
              </a:rPr>
              <a:t> se conjugue pareil : </a:t>
            </a:r>
            <a:r>
              <a:rPr lang="fr-FR" sz="1200" dirty="0">
                <a:latin typeface="Amandine" pitchFamily="2" charset="0"/>
              </a:rPr>
              <a:t>nous riions, vous riiez</a:t>
            </a:r>
            <a:r>
              <a:rPr lang="fr-FR" sz="1000" dirty="0">
                <a:latin typeface="Short Stack" panose="02010500040000000007" pitchFamily="2" charset="0"/>
              </a:rPr>
              <a:t>)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 </a:t>
            </a:r>
          </a:p>
          <a:p>
            <a:pPr lvl="0"/>
            <a:r>
              <a:rPr lang="fr-FR" sz="1000" dirty="0" smtClean="0">
                <a:latin typeface="Short Stack" panose="02010500040000000007" pitchFamily="2" charset="0"/>
              </a:rPr>
              <a:t>* Les </a:t>
            </a:r>
            <a:r>
              <a:rPr lang="fr-FR" sz="1000" dirty="0">
                <a:latin typeface="Short Stack" panose="02010500040000000007" pitchFamily="2" charset="0"/>
              </a:rPr>
              <a:t>verbes en –</a:t>
            </a:r>
            <a:r>
              <a:rPr lang="fr-FR" sz="1000" b="1" dirty="0" err="1">
                <a:latin typeface="Short Stack" panose="02010500040000000007" pitchFamily="2" charset="0"/>
              </a:rPr>
              <a:t>gner</a:t>
            </a:r>
            <a:r>
              <a:rPr lang="fr-FR" sz="1000" dirty="0">
                <a:latin typeface="Short Stack" panose="02010500040000000007" pitchFamily="2" charset="0"/>
              </a:rPr>
              <a:t> s’écrivent –</a:t>
            </a:r>
            <a:r>
              <a:rPr lang="fr-FR" sz="1000" b="1" u="sng" dirty="0" err="1">
                <a:latin typeface="Short Stack" panose="02010500040000000007" pitchFamily="2" charset="0"/>
              </a:rPr>
              <a:t>gnions</a:t>
            </a:r>
            <a:r>
              <a:rPr lang="fr-FR" sz="1000" dirty="0">
                <a:latin typeface="Short Stack" panose="02010500040000000007" pitchFamily="2" charset="0"/>
              </a:rPr>
              <a:t> et –</a:t>
            </a:r>
            <a:r>
              <a:rPr lang="fr-FR" sz="1000" b="1" u="sng" dirty="0" err="1">
                <a:latin typeface="Short Stack" panose="02010500040000000007" pitchFamily="2" charset="0"/>
              </a:rPr>
              <a:t>gniez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</a:p>
          <a:p>
            <a:r>
              <a:rPr lang="fr-FR" sz="1000" dirty="0">
                <a:latin typeface="Short Stack" panose="02010500040000000007" pitchFamily="2" charset="0"/>
                <a:sym typeface="Wingdings"/>
              </a:rPr>
              <a:t>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  <a:r>
              <a:rPr lang="fr-FR" sz="1200" dirty="0">
                <a:latin typeface="Amandine" pitchFamily="2" charset="0"/>
              </a:rPr>
              <a:t>nous gagnions, vous gagniez</a:t>
            </a:r>
            <a:r>
              <a:rPr lang="fr-FR" sz="1000" dirty="0">
                <a:latin typeface="Short Stack" panose="02010500040000000007" pitchFamily="2" charset="0"/>
              </a:rPr>
              <a:t>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 </a:t>
            </a:r>
          </a:p>
          <a:p>
            <a:pPr lvl="0"/>
            <a:r>
              <a:rPr lang="fr-FR" sz="1000" dirty="0" smtClean="0">
                <a:latin typeface="Short Stack" panose="02010500040000000007" pitchFamily="2" charset="0"/>
              </a:rPr>
              <a:t>* Les </a:t>
            </a:r>
            <a:r>
              <a:rPr lang="fr-FR" sz="1000" dirty="0">
                <a:latin typeface="Short Stack" panose="02010500040000000007" pitchFamily="2" charset="0"/>
              </a:rPr>
              <a:t>verbes en –</a:t>
            </a:r>
            <a:r>
              <a:rPr lang="fr-FR" sz="1000" b="1" dirty="0" err="1">
                <a:latin typeface="Short Stack" panose="02010500040000000007" pitchFamily="2" charset="0"/>
              </a:rPr>
              <a:t>iller</a:t>
            </a:r>
            <a:r>
              <a:rPr lang="fr-FR" sz="1000" dirty="0">
                <a:latin typeface="Short Stack" panose="02010500040000000007" pitchFamily="2" charset="0"/>
              </a:rPr>
              <a:t> s’écrivent –</a:t>
            </a:r>
            <a:r>
              <a:rPr lang="fr-FR" sz="1000" b="1" u="sng" dirty="0" err="1">
                <a:latin typeface="Short Stack" panose="02010500040000000007" pitchFamily="2" charset="0"/>
              </a:rPr>
              <a:t>illions</a:t>
            </a:r>
            <a:r>
              <a:rPr lang="fr-FR" sz="1000" dirty="0">
                <a:latin typeface="Short Stack" panose="02010500040000000007" pitchFamily="2" charset="0"/>
              </a:rPr>
              <a:t>, -</a:t>
            </a:r>
            <a:r>
              <a:rPr lang="fr-FR" sz="1000" b="1" u="sng" dirty="0" err="1">
                <a:latin typeface="Short Stack" panose="02010500040000000007" pitchFamily="2" charset="0"/>
              </a:rPr>
              <a:t>illiez</a:t>
            </a:r>
            <a:r>
              <a:rPr lang="fr-FR" sz="1000" dirty="0">
                <a:latin typeface="Short Stack" panose="02010500040000000007" pitchFamily="2" charset="0"/>
              </a:rPr>
              <a:t>   </a:t>
            </a:r>
          </a:p>
          <a:p>
            <a:r>
              <a:rPr lang="fr-FR" sz="1000" dirty="0">
                <a:latin typeface="Short Stack" panose="02010500040000000007" pitchFamily="2" charset="0"/>
                <a:sym typeface="Wingdings"/>
              </a:rPr>
              <a:t>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  <a:r>
              <a:rPr lang="fr-FR" sz="1200" dirty="0">
                <a:latin typeface="Amandine" pitchFamily="2" charset="0"/>
              </a:rPr>
              <a:t>nous travaillions, vous travailliez.</a:t>
            </a:r>
            <a:endParaRPr lang="fr-FR" sz="1000" dirty="0">
              <a:latin typeface="Amandine" pitchFamily="2" charset="0"/>
            </a:endParaRPr>
          </a:p>
          <a:p>
            <a:r>
              <a:rPr lang="fr-FR" sz="1000" dirty="0">
                <a:latin typeface="Short Stack" panose="02010500040000000007" pitchFamily="2" charset="0"/>
              </a:rPr>
              <a:t> </a:t>
            </a:r>
          </a:p>
          <a:p>
            <a:pPr lvl="0"/>
            <a:r>
              <a:rPr lang="fr-FR" sz="1000" u="sng" dirty="0" smtClean="0">
                <a:latin typeface="Short Stack" panose="02010500040000000007" pitchFamily="2" charset="0"/>
              </a:rPr>
              <a:t>Certains verbes </a:t>
            </a:r>
            <a:r>
              <a:rPr lang="fr-FR" sz="1000" u="sng" dirty="0">
                <a:latin typeface="Short Stack" panose="02010500040000000007" pitchFamily="2" charset="0"/>
              </a:rPr>
              <a:t>sont </a:t>
            </a:r>
            <a:r>
              <a:rPr lang="fr-FR" sz="1000" u="sng" dirty="0" smtClean="0">
                <a:latin typeface="Short Stack" panose="02010500040000000007" pitchFamily="2" charset="0"/>
              </a:rPr>
              <a:t>irréguliers</a:t>
            </a:r>
            <a:r>
              <a:rPr lang="fr-FR" sz="1000" u="sng" dirty="0">
                <a:latin typeface="Short Stack" panose="02010500040000000007" pitchFamily="2" charset="0"/>
              </a:rPr>
              <a:t> </a:t>
            </a:r>
            <a:r>
              <a:rPr lang="fr-FR" sz="1000" u="sng" dirty="0" smtClean="0">
                <a:latin typeface="Short Stack" panose="02010500040000000007" pitchFamily="2" charset="0"/>
              </a:rPr>
              <a:t>:</a:t>
            </a:r>
          </a:p>
          <a:p>
            <a:pPr lvl="0"/>
            <a:endParaRPr lang="fr-FR" sz="1000" dirty="0">
              <a:latin typeface="Short Stack" panose="02010500040000000007" pitchFamily="2" charset="0"/>
            </a:endParaRPr>
          </a:p>
          <a:p>
            <a:pPr lvl="0"/>
            <a:r>
              <a:rPr lang="fr-FR" sz="1000" dirty="0" smtClean="0">
                <a:latin typeface="Short Stack" panose="02010500040000000007" pitchFamily="2" charset="0"/>
              </a:rPr>
              <a:t>* Le </a:t>
            </a:r>
            <a:r>
              <a:rPr lang="fr-FR" sz="1000" dirty="0">
                <a:latin typeface="Short Stack" panose="02010500040000000007" pitchFamily="2" charset="0"/>
              </a:rPr>
              <a:t>verbe </a:t>
            </a:r>
            <a:r>
              <a:rPr lang="fr-FR" sz="1000" b="1" dirty="0">
                <a:latin typeface="Short Stack" panose="02010500040000000007" pitchFamily="2" charset="0"/>
              </a:rPr>
              <a:t>voir</a:t>
            </a:r>
            <a:r>
              <a:rPr lang="fr-FR" sz="1000" dirty="0">
                <a:latin typeface="Short Stack" panose="02010500040000000007" pitchFamily="2" charset="0"/>
              </a:rPr>
              <a:t> et </a:t>
            </a:r>
            <a:r>
              <a:rPr lang="fr-FR" sz="1000" b="1" dirty="0">
                <a:latin typeface="Short Stack" panose="02010500040000000007" pitchFamily="2" charset="0"/>
              </a:rPr>
              <a:t>les verbes finissant par voir</a:t>
            </a:r>
            <a:r>
              <a:rPr lang="fr-FR" sz="1000" dirty="0">
                <a:latin typeface="Short Stack" panose="02010500040000000007" pitchFamily="2" charset="0"/>
              </a:rPr>
              <a:t> (recevoir, apercevoir…) font </a:t>
            </a:r>
            <a:r>
              <a:rPr lang="fr-FR" sz="1050" dirty="0">
                <a:latin typeface="Short Stack" panose="02010500040000000007" pitchFamily="2" charset="0"/>
              </a:rPr>
              <a:t>: 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 lvl="0" algn="ctr"/>
            <a:r>
              <a:rPr lang="fr-FR" sz="1200" dirty="0" smtClean="0">
                <a:latin typeface="Amandine" pitchFamily="2" charset="0"/>
              </a:rPr>
              <a:t>je </a:t>
            </a:r>
            <a:r>
              <a:rPr lang="fr-FR" sz="1200" dirty="0">
                <a:latin typeface="Amandine" pitchFamily="2" charset="0"/>
              </a:rPr>
              <a:t>voyais, </a:t>
            </a:r>
            <a:r>
              <a:rPr lang="fr-FR" sz="1200" dirty="0" smtClean="0">
                <a:latin typeface="Amandine" pitchFamily="2" charset="0"/>
              </a:rPr>
              <a:t>tu voyais, il voyait, </a:t>
            </a:r>
            <a:r>
              <a:rPr lang="fr-FR" sz="1200" dirty="0">
                <a:latin typeface="Amandine" pitchFamily="2" charset="0"/>
              </a:rPr>
              <a:t>nous voyions, vous voyiez, </a:t>
            </a:r>
            <a:r>
              <a:rPr lang="fr-FR" sz="1200" dirty="0" smtClean="0">
                <a:latin typeface="Amandine" pitchFamily="2" charset="0"/>
              </a:rPr>
              <a:t>         ils voyaient</a:t>
            </a:r>
            <a:endParaRPr lang="fr-FR" sz="1200" dirty="0">
              <a:latin typeface="Amandine" pitchFamily="2" charset="0"/>
            </a:endParaRPr>
          </a:p>
          <a:p>
            <a:pPr lvl="0"/>
            <a:r>
              <a:rPr lang="fr-FR" sz="1000" dirty="0" smtClean="0">
                <a:latin typeface="Short Stack" panose="02010500040000000007" pitchFamily="2" charset="0"/>
              </a:rPr>
              <a:t>* </a:t>
            </a:r>
            <a:r>
              <a:rPr lang="fr-FR" sz="900" dirty="0" smtClean="0">
                <a:latin typeface="Short Stack" panose="02010500040000000007" pitchFamily="2" charset="0"/>
              </a:rPr>
              <a:t>Les </a:t>
            </a:r>
            <a:r>
              <a:rPr lang="fr-FR" sz="900" dirty="0">
                <a:latin typeface="Short Stack" panose="02010500040000000007" pitchFamily="2" charset="0"/>
              </a:rPr>
              <a:t>verbes craindre et peindre</a:t>
            </a:r>
            <a:r>
              <a:rPr lang="fr-FR" sz="900" u="sng" dirty="0">
                <a:latin typeface="Short Stack" panose="02010500040000000007" pitchFamily="2" charset="0"/>
              </a:rPr>
              <a:t> </a:t>
            </a:r>
            <a:r>
              <a:rPr lang="fr-FR" sz="900" dirty="0">
                <a:latin typeface="Short Stack" panose="02010500040000000007" pitchFamily="2" charset="0"/>
              </a:rPr>
              <a:t>font :</a:t>
            </a:r>
            <a:r>
              <a:rPr lang="fr-FR" sz="900" u="sng" dirty="0">
                <a:latin typeface="Short Stack" panose="02010500040000000007" pitchFamily="2" charset="0"/>
              </a:rPr>
              <a:t> </a:t>
            </a:r>
            <a:endParaRPr lang="fr-FR" sz="1000" dirty="0">
              <a:latin typeface="Short Stack" panose="02010500040000000007" pitchFamily="2" charset="0"/>
            </a:endParaRPr>
          </a:p>
          <a:p>
            <a:pPr algn="ctr"/>
            <a:r>
              <a:rPr lang="fr-FR" sz="1200" dirty="0">
                <a:latin typeface="Amandine" pitchFamily="2" charset="0"/>
              </a:rPr>
              <a:t>Je craignais, tu craignais, il craignait, nous craignions, vous </a:t>
            </a:r>
          </a:p>
          <a:p>
            <a:pPr algn="ctr"/>
            <a:r>
              <a:rPr lang="fr-FR" sz="1200" dirty="0">
                <a:latin typeface="Amandine" pitchFamily="2" charset="0"/>
              </a:rPr>
              <a:t>craigniez, ils craignaient.</a:t>
            </a:r>
          </a:p>
          <a:p>
            <a:pPr lvl="0"/>
            <a:r>
              <a:rPr lang="fr-FR" sz="1000" dirty="0" smtClean="0">
                <a:latin typeface="Short Stack" panose="02010500040000000007" pitchFamily="2" charset="0"/>
              </a:rPr>
              <a:t>* Le </a:t>
            </a:r>
            <a:r>
              <a:rPr lang="fr-FR" sz="1000" dirty="0">
                <a:latin typeface="Short Stack" panose="02010500040000000007" pitchFamily="2" charset="0"/>
              </a:rPr>
              <a:t>verbe fuir : </a:t>
            </a:r>
          </a:p>
          <a:p>
            <a:pPr algn="ctr"/>
            <a:r>
              <a:rPr lang="fr-FR" sz="1200" dirty="0">
                <a:latin typeface="Amandine" pitchFamily="2" charset="0"/>
              </a:rPr>
              <a:t>je fuyais, tu fuyais, il fuyait, nous fuyions, vous fuyiez, </a:t>
            </a:r>
            <a:r>
              <a:rPr lang="fr-FR" sz="1200" dirty="0" smtClean="0">
                <a:latin typeface="Amandine" pitchFamily="2" charset="0"/>
              </a:rPr>
              <a:t>         ils </a:t>
            </a:r>
            <a:r>
              <a:rPr lang="fr-FR" sz="1200" dirty="0">
                <a:latin typeface="Amandine" pitchFamily="2" charset="0"/>
              </a:rPr>
              <a:t>fuyaient.</a:t>
            </a:r>
          </a:p>
          <a:p>
            <a:pPr lvl="0"/>
            <a:r>
              <a:rPr lang="fr-FR" sz="1000" dirty="0" smtClean="0">
                <a:latin typeface="Short Stack" panose="02010500040000000007" pitchFamily="2" charset="0"/>
              </a:rPr>
              <a:t>* Le </a:t>
            </a:r>
            <a:r>
              <a:rPr lang="fr-FR" sz="1000" dirty="0">
                <a:latin typeface="Short Stack" panose="02010500040000000007" pitchFamily="2" charset="0"/>
              </a:rPr>
              <a:t>verbe résoudre : </a:t>
            </a:r>
          </a:p>
          <a:p>
            <a:pPr algn="ctr"/>
            <a:r>
              <a:rPr lang="fr-FR" sz="1200" dirty="0">
                <a:latin typeface="Amandine" pitchFamily="2" charset="0"/>
              </a:rPr>
              <a:t>je résolvais, tu résolvais, il résolvait, nous résolvions, vous résolviez, </a:t>
            </a:r>
            <a:r>
              <a:rPr lang="fr-FR" sz="1200" dirty="0" smtClean="0">
                <a:latin typeface="Amandine" pitchFamily="2" charset="0"/>
              </a:rPr>
              <a:t> ils </a:t>
            </a:r>
            <a:r>
              <a:rPr lang="fr-FR" sz="1200" dirty="0">
                <a:latin typeface="Amandine" pitchFamily="2" charset="0"/>
              </a:rPr>
              <a:t>résolvaient.</a:t>
            </a:r>
          </a:p>
        </p:txBody>
      </p:sp>
      <p:sp>
        <p:nvSpPr>
          <p:cNvPr id="66" name="Text Box 21"/>
          <p:cNvSpPr txBox="1">
            <a:spLocks noChangeArrowheads="1"/>
          </p:cNvSpPr>
          <p:nvPr/>
        </p:nvSpPr>
        <p:spPr bwMode="auto">
          <a:xfrm>
            <a:off x="5432855" y="6108377"/>
            <a:ext cx="1528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5538606" y="6747172"/>
            <a:ext cx="4615044" cy="64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</a:t>
            </a:r>
            <a:r>
              <a:rPr lang="fr-FR" sz="900" dirty="0" smtClean="0">
                <a:latin typeface="Short Stack" panose="02010500040000000007" pitchFamily="2" charset="0"/>
              </a:rPr>
              <a:t>. Mon chien ne </a:t>
            </a:r>
            <a:r>
              <a:rPr lang="fr-FR" sz="900" u="sng" dirty="0" err="1" smtClean="0">
                <a:latin typeface="Short Stack" panose="02010500040000000007" pitchFamily="2" charset="0"/>
              </a:rPr>
              <a:t>crainiait</a:t>
            </a:r>
            <a:r>
              <a:rPr lang="fr-FR" sz="900" dirty="0" smtClean="0">
                <a:latin typeface="Short Stack" panose="02010500040000000007" pitchFamily="2" charset="0"/>
              </a:rPr>
              <a:t> personne.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6. </a:t>
            </a:r>
            <a:r>
              <a:rPr lang="fr-FR" sz="900" dirty="0" smtClean="0">
                <a:latin typeface="Short Stack" panose="02010500040000000007" pitchFamily="2" charset="0"/>
              </a:rPr>
              <a:t>Vous fuyez rapidement.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7. </a:t>
            </a:r>
            <a:r>
              <a:rPr lang="fr-FR" sz="900" dirty="0" smtClean="0">
                <a:latin typeface="Short Stack" panose="02010500040000000007" pitchFamily="2" charset="0"/>
              </a:rPr>
              <a:t>Nous criions très fort.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8. </a:t>
            </a:r>
            <a:r>
              <a:rPr lang="fr-FR" sz="900" dirty="0" smtClean="0">
                <a:latin typeface="Short Stack" panose="02010500040000000007" pitchFamily="2" charset="0"/>
              </a:rPr>
              <a:t>Tu résolvais ce problème facilement.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 </a:t>
            </a:r>
          </a:p>
        </p:txBody>
      </p:sp>
      <p:sp>
        <p:nvSpPr>
          <p:cNvPr id="69" name="AutoShape 24"/>
          <p:cNvSpPr>
            <a:spLocks noChangeArrowheads="1"/>
          </p:cNvSpPr>
          <p:nvPr/>
        </p:nvSpPr>
        <p:spPr bwMode="auto">
          <a:xfrm>
            <a:off x="5418709" y="6350793"/>
            <a:ext cx="5033392" cy="1079923"/>
          </a:xfrm>
          <a:prstGeom prst="roundRect">
            <a:avLst>
              <a:gd name="adj" fmla="val 15253"/>
            </a:avLst>
          </a:prstGeom>
          <a:noFill/>
          <a:ln w="28575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0" name="AutoShape 25"/>
          <p:cNvSpPr>
            <a:spLocks noChangeArrowheads="1"/>
          </p:cNvSpPr>
          <p:nvPr/>
        </p:nvSpPr>
        <p:spPr bwMode="auto">
          <a:xfrm>
            <a:off x="5538606" y="6464671"/>
            <a:ext cx="2998787" cy="268288"/>
          </a:xfrm>
          <a:prstGeom prst="roundRect">
            <a:avLst>
              <a:gd name="adj" fmla="val 36366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Les verbes soulignés sont-ils bien conjugués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452" y="6100564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2" name="Text Box 28"/>
          <p:cNvSpPr txBox="1">
            <a:spLocks noChangeArrowheads="1"/>
          </p:cNvSpPr>
          <p:nvPr/>
        </p:nvSpPr>
        <p:spPr bwMode="auto">
          <a:xfrm>
            <a:off x="8664252" y="6208493"/>
            <a:ext cx="15652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8431213" y="7126288"/>
            <a:ext cx="4598987" cy="1704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Control 4"/>
          <p:cNvSpPr>
            <a:spLocks noChangeArrowheads="1" noChangeShapeType="1"/>
          </p:cNvSpPr>
          <p:nvPr/>
        </p:nvSpPr>
        <p:spPr bwMode="auto">
          <a:xfrm>
            <a:off x="8542338" y="9348788"/>
            <a:ext cx="4754562" cy="14017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Control 1"/>
          <p:cNvSpPr>
            <a:spLocks noChangeArrowheads="1" noChangeShapeType="1"/>
          </p:cNvSpPr>
          <p:nvPr/>
        </p:nvSpPr>
        <p:spPr bwMode="auto">
          <a:xfrm>
            <a:off x="3444875" y="5611813"/>
            <a:ext cx="4524375" cy="17954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3407545" y="5100265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332556" y="5779194"/>
            <a:ext cx="4745831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1. A l’imparfait, les terminaisons sont les mêmes pour tous les </a:t>
            </a:r>
            <a:r>
              <a:rPr lang="fr-FR" sz="900" dirty="0" err="1">
                <a:latin typeface="Short Stack" panose="02010500040000000007" pitchFamily="2" charset="0"/>
              </a:rPr>
              <a:t>gpes</a:t>
            </a:r>
            <a:r>
              <a:rPr lang="fr-FR" sz="900" dirty="0">
                <a:latin typeface="Short Stack" panose="02010500040000000007" pitchFamily="2" charset="0"/>
              </a:rPr>
              <a:t>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2. L’imparfait sert à exprimer une action qui a duré.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3. C’est un temps du futur.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4. Les 2 premières pers. du singulier ne se conjuguent pas pareil</a:t>
            </a:r>
            <a:r>
              <a:rPr lang="fr-FR" sz="900" dirty="0" smtClean="0">
                <a:latin typeface="Short Stack" panose="02010500040000000007" pitchFamily="2" charset="0"/>
              </a:rPr>
              <a:t>. 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350913" y="6770429"/>
            <a:ext cx="4412208" cy="57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5. Je n’écoutais plus.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6. Nous </a:t>
            </a:r>
            <a:r>
              <a:rPr lang="fr-FR" sz="900" dirty="0" smtClean="0">
                <a:latin typeface="Short Stack" panose="02010500040000000007" pitchFamily="2" charset="0"/>
              </a:rPr>
              <a:t>attendions la </a:t>
            </a:r>
            <a:r>
              <a:rPr lang="fr-FR" sz="900" dirty="0">
                <a:latin typeface="Short Stack" panose="02010500040000000007" pitchFamily="2" charset="0"/>
              </a:rPr>
              <a:t>vérité.  	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7. Vous émerveillez ces enfants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8. Ils </a:t>
            </a:r>
            <a:r>
              <a:rPr lang="fr-FR" sz="900" dirty="0" err="1">
                <a:latin typeface="Short Stack" panose="02010500040000000007" pitchFamily="2" charset="0"/>
              </a:rPr>
              <a:t>plongaient</a:t>
            </a:r>
            <a:r>
              <a:rPr lang="fr-FR" sz="900" dirty="0">
                <a:latin typeface="Short Stack" panose="02010500040000000007" pitchFamily="2" charset="0"/>
              </a:rPr>
              <a:t> de très haut. </a:t>
            </a:r>
          </a:p>
        </p:txBody>
      </p:sp>
      <p:sp>
        <p:nvSpPr>
          <p:cNvPr id="55" name="AutoShape 8"/>
          <p:cNvSpPr>
            <a:spLocks noChangeArrowheads="1"/>
          </p:cNvSpPr>
          <p:nvPr/>
        </p:nvSpPr>
        <p:spPr bwMode="auto">
          <a:xfrm>
            <a:off x="234132" y="5310882"/>
            <a:ext cx="4844256" cy="2142157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335197" y="6465365"/>
            <a:ext cx="2829080" cy="288925"/>
          </a:xfrm>
          <a:prstGeom prst="roundRect">
            <a:avLst>
              <a:gd name="adj" fmla="val 36366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latin typeface="Fineliner Script" pitchFamily="50" charset="0"/>
                <a:cs typeface="Arial" pitchFamily="34" charset="0"/>
              </a:rPr>
              <a:t>Les verbes soulignés sont-ils bien conjugués ?</a:t>
            </a:r>
            <a:endParaRPr lang="fr-FR" altLang="fr-F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AutoShape 10"/>
          <p:cNvSpPr>
            <a:spLocks noChangeArrowheads="1"/>
          </p:cNvSpPr>
          <p:nvPr/>
        </p:nvSpPr>
        <p:spPr bwMode="auto">
          <a:xfrm>
            <a:off x="350913" y="5450581"/>
            <a:ext cx="1138238" cy="296862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58" name="Picture 11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660" y="5140224"/>
            <a:ext cx="18288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1820045" y="5231506"/>
            <a:ext cx="15668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 rot="10800000">
            <a:off x="3164277" y="6914231"/>
            <a:ext cx="182245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vrai     2. vrai     3. faux    4. faux    5. oui      6. oui       7. non     8. non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rol 4"/>
          <p:cNvSpPr>
            <a:spLocks noChangeArrowheads="1" noChangeShapeType="1"/>
          </p:cNvSpPr>
          <p:nvPr/>
        </p:nvSpPr>
        <p:spPr bwMode="auto">
          <a:xfrm>
            <a:off x="8777288" y="5357813"/>
            <a:ext cx="4524375" cy="19859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234132" y="937010"/>
            <a:ext cx="484425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000" dirty="0">
                <a:latin typeface="Short Stack" panose="02010500040000000007" pitchFamily="2" charset="0"/>
              </a:rPr>
              <a:t>L’imparfait de l’indicatif est un temps du </a:t>
            </a:r>
            <a:r>
              <a:rPr lang="fr-FR" sz="1000" dirty="0" smtClean="0">
                <a:latin typeface="Short Stack" panose="02010500040000000007" pitchFamily="2" charset="0"/>
              </a:rPr>
              <a:t>______________ . </a:t>
            </a:r>
            <a:endParaRPr lang="fr-FR" sz="100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00" dirty="0">
                <a:latin typeface="Short Stack" panose="02010500040000000007" pitchFamily="2" charset="0"/>
              </a:rPr>
              <a:t>Il sert à exprimer des actions qui ont ____________ dans le temps ou des actions qui se sont </a:t>
            </a:r>
            <a:r>
              <a:rPr lang="fr-FR" sz="1000" dirty="0" smtClean="0">
                <a:latin typeface="Short Stack" panose="02010500040000000007" pitchFamily="2" charset="0"/>
              </a:rPr>
              <a:t>______________ , </a:t>
            </a:r>
            <a:r>
              <a:rPr lang="fr-FR" sz="1000" dirty="0">
                <a:latin typeface="Short Stack" panose="02010500040000000007" pitchFamily="2" charset="0"/>
              </a:rPr>
              <a:t>des actions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____________________ . Il </a:t>
            </a:r>
            <a:r>
              <a:rPr lang="fr-FR" sz="1000" dirty="0">
                <a:latin typeface="Short Stack" panose="02010500040000000007" pitchFamily="2" charset="0"/>
              </a:rPr>
              <a:t>sert aussi à ________________ quelque chose ou quelqu’un</a:t>
            </a:r>
            <a:r>
              <a:rPr lang="fr-FR" sz="1000" dirty="0" smtClean="0">
                <a:latin typeface="Short Stack" panose="02010500040000000007" pitchFamily="2" charset="0"/>
              </a:rPr>
              <a:t>. Les </a:t>
            </a:r>
            <a:r>
              <a:rPr lang="fr-FR" sz="1000" dirty="0">
                <a:latin typeface="Short Stack" panose="02010500040000000007" pitchFamily="2" charset="0"/>
              </a:rPr>
              <a:t>terminaisons de l’imparfait sont toujours les _________________ pour tous les verbes des 3 </a:t>
            </a:r>
            <a:r>
              <a:rPr lang="fr-FR" sz="1000" dirty="0" smtClean="0">
                <a:latin typeface="Short Stack" panose="02010500040000000007" pitchFamily="2" charset="0"/>
              </a:rPr>
              <a:t>groupes </a:t>
            </a:r>
            <a:r>
              <a:rPr lang="fr-FR" sz="1000" dirty="0">
                <a:latin typeface="Short Stack" panose="02010500040000000007" pitchFamily="2" charset="0"/>
              </a:rPr>
              <a:t>: </a:t>
            </a:r>
            <a:r>
              <a:rPr lang="fr-FR" sz="1200" dirty="0" smtClean="0">
                <a:latin typeface="Amandine" pitchFamily="2" charset="0"/>
              </a:rPr>
              <a:t>ais</a:t>
            </a:r>
            <a:r>
              <a:rPr lang="fr-FR" sz="1200" dirty="0">
                <a:latin typeface="Amandine" pitchFamily="2" charset="0"/>
              </a:rPr>
              <a:t>, ais, ait, ions, </a:t>
            </a:r>
            <a:r>
              <a:rPr lang="fr-FR" sz="1200" dirty="0" err="1">
                <a:latin typeface="Amandine" pitchFamily="2" charset="0"/>
              </a:rPr>
              <a:t>iez</a:t>
            </a:r>
            <a:r>
              <a:rPr lang="fr-FR" sz="1200" dirty="0">
                <a:latin typeface="Amandine" pitchFamily="2" charset="0"/>
              </a:rPr>
              <a:t>, </a:t>
            </a:r>
            <a:r>
              <a:rPr lang="fr-FR" sz="1200" dirty="0" smtClean="0">
                <a:latin typeface="Amandine" pitchFamily="2" charset="0"/>
              </a:rPr>
              <a:t>aient</a:t>
            </a:r>
            <a:endParaRPr lang="fr-FR" sz="1050" dirty="0">
              <a:latin typeface="Amandine" pitchFamily="2" charset="0"/>
            </a:endParaRPr>
          </a:p>
        </p:txBody>
      </p:sp>
      <p:graphicFrame>
        <p:nvGraphicFramePr>
          <p:cNvPr id="47" name="Tableau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973861"/>
              </p:ext>
            </p:extLst>
          </p:nvPr>
        </p:nvGraphicFramePr>
        <p:xfrm>
          <a:off x="377066" y="2412479"/>
          <a:ext cx="4523869" cy="1971576"/>
        </p:xfrm>
        <a:graphic>
          <a:graphicData uri="http://schemas.openxmlformats.org/drawingml/2006/table">
            <a:tbl>
              <a:tblPr/>
              <a:tblGrid>
                <a:gridCol w="469700"/>
                <a:gridCol w="835424"/>
                <a:gridCol w="787112"/>
                <a:gridCol w="875480"/>
                <a:gridCol w="740160"/>
                <a:gridCol w="815993"/>
              </a:tblGrid>
              <a:tr h="14401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 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être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avoir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chanter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finir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prendre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98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Je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err="1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ét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av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chant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pren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Tu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err="1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ét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av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chant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pren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err="1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ét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av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chant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pren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Nous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ét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av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chant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pren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Vous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ét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av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chant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err="1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pren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Ils 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ét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av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chant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err="1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pren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9235" y="4410119"/>
            <a:ext cx="4819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Les verbes en –</a:t>
            </a:r>
            <a:r>
              <a:rPr lang="fr-FR" sz="1000" b="1" dirty="0" err="1">
                <a:latin typeface="Short Stack" panose="02010500040000000007" pitchFamily="2" charset="0"/>
                <a:ea typeface="Times New Roman"/>
                <a:cs typeface="Times New Roman"/>
              </a:rPr>
              <a:t>cer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prennent une cédille et les verbes en –</a:t>
            </a:r>
            <a:r>
              <a:rPr lang="fr-FR" sz="1000" b="1" dirty="0" err="1">
                <a:latin typeface="Short Stack" panose="02010500040000000007" pitchFamily="2" charset="0"/>
                <a:ea typeface="Times New Roman"/>
                <a:cs typeface="Times New Roman"/>
              </a:rPr>
              <a:t>ger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prennent un « e » : </a:t>
            </a: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tu </a:t>
            </a:r>
            <a:r>
              <a:rPr lang="fr-FR" sz="1200" dirty="0">
                <a:latin typeface="Amandine" pitchFamily="2" charset="0"/>
                <a:ea typeface="Times New Roman"/>
                <a:cs typeface="Times New Roman"/>
              </a:rPr>
              <a:t>avan</a:t>
            </a:r>
            <a:r>
              <a:rPr lang="fr-FR" sz="1200" b="1" dirty="0">
                <a:latin typeface="Amandine" pitchFamily="2" charset="0"/>
                <a:ea typeface="Times New Roman"/>
                <a:cs typeface="Times New Roman"/>
              </a:rPr>
              <a:t>ç</a:t>
            </a:r>
            <a:r>
              <a:rPr lang="fr-FR" sz="1200" dirty="0">
                <a:latin typeface="Amandine" pitchFamily="2" charset="0"/>
                <a:ea typeface="Times New Roman"/>
                <a:cs typeface="Times New Roman"/>
              </a:rPr>
              <a:t>ais, il nag</a:t>
            </a:r>
            <a:r>
              <a:rPr lang="fr-FR" sz="1200" b="1" dirty="0">
                <a:latin typeface="Amandine" pitchFamily="2" charset="0"/>
                <a:ea typeface="Times New Roman"/>
                <a:cs typeface="Times New Roman"/>
              </a:rPr>
              <a:t>e</a:t>
            </a:r>
            <a:r>
              <a:rPr lang="fr-FR" sz="1200" dirty="0">
                <a:latin typeface="Amandine" pitchFamily="2" charset="0"/>
                <a:ea typeface="Times New Roman"/>
                <a:cs typeface="Times New Roman"/>
              </a:rPr>
              <a:t>ait.</a:t>
            </a:r>
          </a:p>
          <a:p>
            <a:pPr>
              <a:spcAft>
                <a:spcPts val="0"/>
              </a:spcAft>
            </a:pPr>
            <a:r>
              <a:rPr lang="fr-FR" sz="700" dirty="0">
                <a:latin typeface="Short Stack" panose="02010500040000000007" pitchFamily="2" charset="0"/>
                <a:ea typeface="Times New Roman"/>
                <a:cs typeface="Times New Roman"/>
              </a:rPr>
              <a:t> </a:t>
            </a:r>
            <a:r>
              <a:rPr lang="fr-FR" sz="7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 </a:t>
            </a:r>
            <a:endParaRPr lang="fr-FR" sz="700" dirty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Le verbe faire s’écrit </a:t>
            </a:r>
            <a:r>
              <a:rPr lang="fr-FR" sz="1000" b="1" dirty="0">
                <a:latin typeface="Short Stack" panose="02010500040000000007" pitchFamily="2" charset="0"/>
                <a:ea typeface="Times New Roman"/>
                <a:cs typeface="Times New Roman"/>
              </a:rPr>
              <a:t>faisais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mais se prononce « </a:t>
            </a:r>
            <a:r>
              <a:rPr lang="fr-FR" sz="1000" dirty="0" err="1">
                <a:latin typeface="Short Stack" panose="02010500040000000007" pitchFamily="2" charset="0"/>
                <a:ea typeface="Times New Roman"/>
                <a:cs typeface="Times New Roman"/>
              </a:rPr>
              <a:t>f</a:t>
            </a:r>
            <a:r>
              <a:rPr lang="fr-FR" sz="1000" b="1" u="sng" dirty="0" err="1">
                <a:latin typeface="Short Stack" panose="02010500040000000007" pitchFamily="2" charset="0"/>
                <a:ea typeface="Times New Roman"/>
                <a:cs typeface="Times New Roman"/>
              </a:rPr>
              <a:t>e</a:t>
            </a:r>
            <a:r>
              <a:rPr lang="fr-FR" sz="1000" dirty="0" err="1">
                <a:latin typeface="Short Stack" panose="02010500040000000007" pitchFamily="2" charset="0"/>
                <a:ea typeface="Times New Roman"/>
                <a:cs typeface="Times New Roman"/>
              </a:rPr>
              <a:t>sais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»</a:t>
            </a:r>
            <a:endParaRPr lang="fr-FR" sz="1000" dirty="0">
              <a:effectLst/>
              <a:latin typeface="Short Stack" panose="02010500040000000007" pitchFamily="2" charset="0"/>
              <a:ea typeface="Times New Roman"/>
              <a:cs typeface="Times New Roman"/>
            </a:endParaRP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 rot="10800000">
            <a:off x="8587459" y="6961169"/>
            <a:ext cx="182245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</a:t>
            </a:r>
            <a:r>
              <a:rPr lang="fr-FR" altLang="fr-FR" sz="10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no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n (craignait)   2. non (fuyiez)    3. oui     4. oui   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91" y="6074782"/>
            <a:ext cx="329157" cy="1310532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662" y="6134559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6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8431213" y="7126288"/>
            <a:ext cx="4598987" cy="1704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Control 4"/>
          <p:cNvSpPr>
            <a:spLocks noChangeArrowheads="1" noChangeShapeType="1"/>
          </p:cNvSpPr>
          <p:nvPr/>
        </p:nvSpPr>
        <p:spPr bwMode="auto">
          <a:xfrm>
            <a:off x="8542338" y="9348788"/>
            <a:ext cx="4754562" cy="14017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Control 1"/>
          <p:cNvSpPr>
            <a:spLocks noChangeArrowheads="1" noChangeShapeType="1"/>
          </p:cNvSpPr>
          <p:nvPr/>
        </p:nvSpPr>
        <p:spPr bwMode="auto">
          <a:xfrm>
            <a:off x="3444875" y="5611813"/>
            <a:ext cx="4524375" cy="17954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4314825" y="5154613"/>
            <a:ext cx="3643313" cy="21955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AutoShape 3"/>
          <p:cNvSpPr>
            <a:spLocks noChangeArrowheads="1"/>
          </p:cNvSpPr>
          <p:nvPr/>
        </p:nvSpPr>
        <p:spPr bwMode="auto">
          <a:xfrm>
            <a:off x="238895" y="876583"/>
            <a:ext cx="4839493" cy="3768144"/>
          </a:xfrm>
          <a:prstGeom prst="roundRect">
            <a:avLst>
              <a:gd name="adj" fmla="val 3807"/>
            </a:avLst>
          </a:prstGeom>
          <a:noFill/>
          <a:ln w="19050" cap="rnd" algn="in">
            <a:solidFill>
              <a:schemeClr val="accent3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942096" cy="64566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6" name="ZoneTexte 45"/>
          <p:cNvSpPr txBox="1"/>
          <p:nvPr/>
        </p:nvSpPr>
        <p:spPr>
          <a:xfrm>
            <a:off x="882204" y="215768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passé composé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47" name="Larme 46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404604" y="285798"/>
            <a:ext cx="615914" cy="459268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ineliner Script" pitchFamily="50" charset="0"/>
              </a:rPr>
              <a:t>C9</a:t>
            </a:r>
            <a:endParaRPr lang="fr-FR" sz="2300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ineliner Script" pitchFamily="50" charset="0"/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80" y="468263"/>
            <a:ext cx="720147" cy="527472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4313983" y="602960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 smtClean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400" b="1" dirty="0">
              <a:solidFill>
                <a:prstClr val="black"/>
              </a:solidFill>
              <a:latin typeface="Crafty Girls" panose="02000000000000000000" pitchFamily="2" charset="0"/>
              <a:ea typeface="Crafty Girls" panose="02000000000000000000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0912" y="937010"/>
            <a:ext cx="44783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Le passé composé est un temps du passé qui se compose de 2 parties </a:t>
            </a:r>
            <a:r>
              <a:rPr lang="fr-FR" sz="1000" dirty="0" smtClean="0">
                <a:latin typeface="Short Stack" panose="02010500040000000007" pitchFamily="2" charset="0"/>
              </a:rPr>
              <a:t> :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594171" y="1391264"/>
            <a:ext cx="164361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L’__________________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au présent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2652123" y="1410314"/>
            <a:ext cx="1985963" cy="64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le _____________________ du verbe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4"/>
          <p:cNvSpPr txBox="1">
            <a:spLocks noChangeArrowheads="1"/>
          </p:cNvSpPr>
          <p:nvPr/>
        </p:nvSpPr>
        <p:spPr bwMode="auto">
          <a:xfrm>
            <a:off x="2169071" y="1416744"/>
            <a:ext cx="4413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+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522165" y="1343639"/>
            <a:ext cx="1715622" cy="613601"/>
          </a:xfrm>
          <a:prstGeom prst="roundRect">
            <a:avLst>
              <a:gd name="adj" fmla="val 26921"/>
            </a:avLst>
          </a:prstGeom>
          <a:noFill/>
          <a:ln w="19050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9" name="AutoShape 6"/>
          <p:cNvSpPr>
            <a:spLocks noChangeArrowheads="1"/>
          </p:cNvSpPr>
          <p:nvPr/>
        </p:nvSpPr>
        <p:spPr bwMode="auto">
          <a:xfrm>
            <a:off x="2604498" y="1348400"/>
            <a:ext cx="2060575" cy="608839"/>
          </a:xfrm>
          <a:prstGeom prst="roundRect">
            <a:avLst>
              <a:gd name="adj" fmla="val 26921"/>
            </a:avLst>
          </a:prstGeom>
          <a:noFill/>
          <a:ln w="19050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>
              <a:ln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4155" y="2013535"/>
            <a:ext cx="4668570" cy="1191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fr-FR" sz="1200" kern="1400" dirty="0">
                <a:solidFill>
                  <a:srgbClr val="000000"/>
                </a:solidFill>
                <a:latin typeface="Short Stack"/>
              </a:rPr>
              <a:t>—&gt;</a:t>
            </a:r>
            <a:r>
              <a:rPr lang="fr-FR" sz="1200" b="1" kern="1400" dirty="0">
                <a:solidFill>
                  <a:srgbClr val="000000"/>
                </a:solidFill>
                <a:latin typeface="Short Stack"/>
              </a:rPr>
              <a:t> 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il a tourné	</a:t>
            </a:r>
            <a:r>
              <a:rPr lang="fr-FR" sz="1200" kern="1400" dirty="0">
                <a:solidFill>
                  <a:srgbClr val="000000"/>
                </a:solidFill>
                <a:latin typeface="Short Stack"/>
              </a:rPr>
              <a:t>	—&gt;</a:t>
            </a:r>
            <a:r>
              <a:rPr lang="fr-FR" sz="1200" b="1" kern="1400" dirty="0">
                <a:solidFill>
                  <a:srgbClr val="000000"/>
                </a:solidFill>
                <a:latin typeface="Short Stack"/>
              </a:rPr>
              <a:t> 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ils ont bu.</a:t>
            </a:r>
            <a:endParaRPr lang="fr-FR" sz="1200" kern="1400" dirty="0">
              <a:solidFill>
                <a:srgbClr val="000000"/>
              </a:solidFill>
            </a:endParaRPr>
          </a:p>
          <a:p>
            <a:pPr marL="10503" indent="-10503">
              <a:lnSpc>
                <a:spcPct val="119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Wingdings"/>
              </a:rPr>
              <a:t>n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Avec </a:t>
            </a:r>
            <a:r>
              <a:rPr lang="fr-FR" sz="1000" b="1" kern="1400" dirty="0">
                <a:solidFill>
                  <a:srgbClr val="000000"/>
                </a:solidFill>
                <a:latin typeface="Short Stack"/>
              </a:rPr>
              <a:t>l’auxiliaire ____________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 le participe passé ne       s’accorde pas avec le __________ :  </a:t>
            </a:r>
            <a:r>
              <a:rPr lang="fr-FR" sz="1400" kern="1400" dirty="0">
                <a:solidFill>
                  <a:srgbClr val="000000"/>
                </a:solidFill>
                <a:latin typeface="Amandine"/>
              </a:rPr>
              <a:t>ils ont fin</a:t>
            </a:r>
            <a:r>
              <a:rPr lang="fr-FR" sz="1400" u="sng" kern="1400" dirty="0">
                <a:solidFill>
                  <a:srgbClr val="000000"/>
                </a:solidFill>
                <a:latin typeface="Amandine"/>
              </a:rPr>
              <a:t>i</a:t>
            </a:r>
            <a:endParaRPr lang="fr-FR" sz="1000" kern="1400" dirty="0">
              <a:solidFill>
                <a:srgbClr val="000000"/>
              </a:solidFill>
            </a:endParaRPr>
          </a:p>
          <a:p>
            <a:pPr marL="10503" indent="-10503">
              <a:lnSpc>
                <a:spcPct val="119000"/>
              </a:lnSpc>
            </a:pPr>
            <a:r>
              <a:rPr lang="fr-FR" sz="1000" kern="1400" dirty="0">
                <a:solidFill>
                  <a:srgbClr val="000000"/>
                </a:solidFill>
                <a:latin typeface="Wingdings"/>
              </a:rPr>
              <a:t>n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 Mais avec </a:t>
            </a:r>
            <a:r>
              <a:rPr lang="fr-FR" sz="1000" b="1" kern="1400" dirty="0">
                <a:solidFill>
                  <a:srgbClr val="000000"/>
                </a:solidFill>
                <a:latin typeface="Short Stack"/>
              </a:rPr>
              <a:t>l’auxiliaire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___________, le participe passé       s’accorde avec le ___________ : </a:t>
            </a:r>
            <a:r>
              <a:rPr lang="fr-FR" sz="1400" kern="1400" dirty="0">
                <a:solidFill>
                  <a:srgbClr val="000000"/>
                </a:solidFill>
                <a:latin typeface="Amandine"/>
              </a:rPr>
              <a:t>elles sont parti</a:t>
            </a:r>
            <a:r>
              <a:rPr lang="fr-FR" sz="1400" b="1" u="sng" kern="1400" dirty="0">
                <a:solidFill>
                  <a:srgbClr val="000000"/>
                </a:solidFill>
                <a:latin typeface="Amandine"/>
              </a:rPr>
              <a:t>es</a:t>
            </a:r>
            <a:r>
              <a:rPr lang="fr-FR" sz="1400" kern="1400" dirty="0">
                <a:solidFill>
                  <a:srgbClr val="000000"/>
                </a:solidFill>
                <a:latin typeface="Amandine"/>
              </a:rPr>
              <a:t> </a:t>
            </a:r>
            <a:endParaRPr lang="fr-FR" sz="1000" kern="1400" dirty="0">
              <a:solidFill>
                <a:srgbClr val="000000"/>
              </a:solidFill>
            </a:endParaRPr>
          </a:p>
        </p:txBody>
      </p:sp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053420"/>
              </p:ext>
            </p:extLst>
          </p:nvPr>
        </p:nvGraphicFramePr>
        <p:xfrm>
          <a:off x="350912" y="3263198"/>
          <a:ext cx="4641977" cy="1210093"/>
        </p:xfrm>
        <a:graphic>
          <a:graphicData uri="http://schemas.openxmlformats.org/drawingml/2006/table">
            <a:tbl>
              <a:tblPr/>
              <a:tblGrid>
                <a:gridCol w="313566"/>
                <a:gridCol w="577766"/>
                <a:gridCol w="432048"/>
                <a:gridCol w="792088"/>
                <a:gridCol w="475106"/>
                <a:gridCol w="692996"/>
                <a:gridCol w="443997"/>
                <a:gridCol w="914410"/>
              </a:tblGrid>
              <a:tr h="229401"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kern="14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avoir </a:t>
                      </a:r>
                      <a:endParaRPr lang="fr-FR" sz="900" kern="140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kern="14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être</a:t>
                      </a:r>
                      <a:endParaRPr lang="fr-FR" sz="900" kern="140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kern="140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aller </a:t>
                      </a:r>
                      <a:endParaRPr lang="fr-FR" sz="900" kern="140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988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j’</a:t>
                      </a:r>
                      <a:endParaRPr lang="fr-FR" sz="6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ai eu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ai été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suis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 allé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nous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u="sng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sommes</a:t>
                      </a: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 allés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88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tu</a:t>
                      </a:r>
                      <a:endParaRPr lang="fr-FR" sz="6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as eu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elle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 été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tu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es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 allé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vous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u="sng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êtes</a:t>
                      </a: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 allés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2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ils</a:t>
                      </a:r>
                      <a:endParaRPr lang="fr-FR" sz="6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ont eu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nous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avons été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spc="-100" baseline="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il-elle</a:t>
                      </a:r>
                      <a:endParaRPr lang="fr-FR" sz="900" kern="1400" spc="-100" baseline="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est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 allé(e)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Ils-elles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sont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 allés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3601220" y="4732511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0"/>
          <p:cNvSpPr txBox="1">
            <a:spLocks noChangeArrowheads="1"/>
          </p:cNvSpPr>
          <p:nvPr/>
        </p:nvSpPr>
        <p:spPr bwMode="auto">
          <a:xfrm>
            <a:off x="337320" y="6492436"/>
            <a:ext cx="46450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5. Le 1er juillet 1789, les Parisiens ont pris les armes.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6. Les soldats pointaient leurs fusils.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7. Quelques hommes sont fous.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8. Ils ont attaqué la Bastille.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AutoShape 11"/>
          <p:cNvSpPr>
            <a:spLocks noChangeArrowheads="1"/>
          </p:cNvSpPr>
          <p:nvPr/>
        </p:nvSpPr>
        <p:spPr bwMode="auto">
          <a:xfrm>
            <a:off x="238895" y="4961111"/>
            <a:ext cx="4839493" cy="2347912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AutoShape 12"/>
          <p:cNvSpPr>
            <a:spLocks noChangeArrowheads="1"/>
          </p:cNvSpPr>
          <p:nvPr/>
        </p:nvSpPr>
        <p:spPr bwMode="auto">
          <a:xfrm>
            <a:off x="371799" y="6151917"/>
            <a:ext cx="2792412" cy="288925"/>
          </a:xfrm>
          <a:prstGeom prst="roundRect">
            <a:avLst>
              <a:gd name="adj" fmla="val 36366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75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Ces phrases sont-elles au passé composé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AutoShape 13"/>
          <p:cNvSpPr>
            <a:spLocks noChangeArrowheads="1"/>
          </p:cNvSpPr>
          <p:nvPr/>
        </p:nvSpPr>
        <p:spPr bwMode="auto">
          <a:xfrm>
            <a:off x="350912" y="5054773"/>
            <a:ext cx="1138238" cy="296863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75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83" name="Picture 14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508" y="4789661"/>
            <a:ext cx="1828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84" name="Text Box 15"/>
          <p:cNvSpPr txBox="1">
            <a:spLocks noChangeArrowheads="1"/>
          </p:cNvSpPr>
          <p:nvPr/>
        </p:nvSpPr>
        <p:spPr bwMode="auto">
          <a:xfrm>
            <a:off x="2013720" y="4881736"/>
            <a:ext cx="15668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4155" y="5350237"/>
            <a:ext cx="483424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1. Le passé composé est formé d’un auxiliaire et de l’infinitif du verbe.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2. Au passé composé, l’auxiliaire est conjugué au futur. 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3. La terminaison du participe passé dépend du groupe du verbe.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4. Pour les verbes du 2ème groupe, la terminaison du participé passé est –i</a:t>
            </a:r>
            <a:r>
              <a:rPr lang="fr-FR" sz="900" dirty="0" smtClean="0">
                <a:latin typeface="Short Stack" panose="02010500040000000007" pitchFamily="2" charset="0"/>
              </a:rPr>
              <a:t>.</a:t>
            </a:r>
            <a:endParaRPr lang="fr-FR" altLang="fr-FR" sz="900" dirty="0">
              <a:solidFill>
                <a:prstClr val="black"/>
              </a:solidFill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86" name="Text Box 6"/>
          <p:cNvSpPr txBox="1">
            <a:spLocks noChangeArrowheads="1"/>
          </p:cNvSpPr>
          <p:nvPr/>
        </p:nvSpPr>
        <p:spPr bwMode="auto">
          <a:xfrm rot="10800000">
            <a:off x="1746300" y="7034038"/>
            <a:ext cx="3338512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f</a:t>
            </a:r>
            <a:r>
              <a:rPr lang="fr-FR" altLang="fr-FR" sz="10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aux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   2. faux    3. vrai    4. vrai    5. oui    6. non    7. non    8. oui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AutoShape 32"/>
          <p:cNvSpPr>
            <a:spLocks noChangeArrowheads="1"/>
          </p:cNvSpPr>
          <p:nvPr/>
        </p:nvSpPr>
        <p:spPr bwMode="auto">
          <a:xfrm>
            <a:off x="5562724" y="939583"/>
            <a:ext cx="4913495" cy="3777152"/>
          </a:xfrm>
          <a:prstGeom prst="roundRect">
            <a:avLst>
              <a:gd name="adj" fmla="val 4019"/>
            </a:avLst>
          </a:prstGeom>
          <a:noFill/>
          <a:ln w="19050" cap="rnd" algn="in">
            <a:solidFill>
              <a:schemeClr val="accent3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8" name="Image 8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24" y="190965"/>
            <a:ext cx="4897575" cy="6854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9" name="ZoneTexte 88"/>
          <p:cNvSpPr txBox="1"/>
          <p:nvPr/>
        </p:nvSpPr>
        <p:spPr>
          <a:xfrm>
            <a:off x="6002971" y="247947"/>
            <a:ext cx="4425441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L’emploi du passé composé</a:t>
            </a:r>
            <a:endParaRPr lang="fr-FR" sz="2800" dirty="0">
              <a:latin typeface="Fineliner Script" pitchFamily="50" charset="0"/>
            </a:endParaRPr>
          </a:p>
        </p:txBody>
      </p:sp>
      <p:pic>
        <p:nvPicPr>
          <p:cNvPr id="90" name="Image 89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11" y="520423"/>
            <a:ext cx="720147" cy="527472"/>
          </a:xfrm>
          <a:prstGeom prst="rect">
            <a:avLst/>
          </a:prstGeom>
        </p:spPr>
      </p:pic>
      <p:sp>
        <p:nvSpPr>
          <p:cNvPr id="91" name="Larme 90"/>
          <p:cNvSpPr/>
          <p:nvPr/>
        </p:nvSpPr>
        <p:spPr>
          <a:xfrm>
            <a:off x="5836703" y="324892"/>
            <a:ext cx="589465" cy="452984"/>
          </a:xfrm>
          <a:prstGeom prst="teardrop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5837110" y="304078"/>
            <a:ext cx="685837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ineliner Script" pitchFamily="50" charset="0"/>
              </a:rPr>
              <a:t>C10</a:t>
            </a:r>
            <a:endParaRPr lang="fr-FR" sz="2300" b="1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9738502" y="627823"/>
            <a:ext cx="593766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562726" y="971045"/>
            <a:ext cx="4881228" cy="1810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503" indent="-10503">
              <a:lnSpc>
                <a:spcPct val="119000"/>
              </a:lnSpc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On emploie le passé composé à l’oral et à l’écrit lorsqu’on écrit un texte qui présente des événements qui ont eu lieu avant le moment présent, c’est-à-dire il n’y a pas longtemps. </a:t>
            </a:r>
            <a:endParaRPr lang="fr-FR" sz="1100" kern="1400" dirty="0">
              <a:solidFill>
                <a:srgbClr val="000000"/>
              </a:solidFill>
            </a:endParaRPr>
          </a:p>
          <a:p>
            <a:pPr marL="10503" marR="0" indent="-10503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Hier, </a:t>
            </a:r>
            <a:r>
              <a:rPr lang="fr-FR" sz="1200" u="sng" kern="1400" dirty="0">
                <a:solidFill>
                  <a:srgbClr val="000000"/>
                </a:solidFill>
                <a:latin typeface="Amandine"/>
              </a:rPr>
              <a:t>j’ai fait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 un tournoi de rugby. </a:t>
            </a:r>
            <a:endParaRPr lang="fr-FR" sz="1200" kern="1400" dirty="0">
              <a:solidFill>
                <a:srgbClr val="000000"/>
              </a:solidFill>
            </a:endParaRPr>
          </a:p>
          <a:p>
            <a:pPr marL="10503" marR="0" indent="-10503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200" kern="1400" dirty="0">
                <a:solidFill>
                  <a:srgbClr val="000000"/>
                </a:solidFill>
                <a:latin typeface="Short Stack"/>
              </a:rPr>
              <a:t> </a:t>
            </a:r>
            <a:endParaRPr lang="fr-FR" sz="1200" kern="1400" dirty="0">
              <a:solidFill>
                <a:srgbClr val="000000"/>
              </a:solidFill>
            </a:endParaRPr>
          </a:p>
          <a:p>
            <a:pPr marL="10503" marR="0" indent="-10503" algn="ctr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Aujourd’hui, je me </a:t>
            </a:r>
            <a:r>
              <a:rPr lang="fr-FR" sz="1200" u="sng" kern="1400" dirty="0">
                <a:solidFill>
                  <a:srgbClr val="000000"/>
                </a:solidFill>
                <a:latin typeface="Amandine"/>
              </a:rPr>
              <a:t>repose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.</a:t>
            </a:r>
            <a:endParaRPr lang="fr-FR" sz="12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10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5" name="Text Box 2"/>
          <p:cNvSpPr txBox="1">
            <a:spLocks noChangeArrowheads="1"/>
          </p:cNvSpPr>
          <p:nvPr/>
        </p:nvSpPr>
        <p:spPr bwMode="auto">
          <a:xfrm>
            <a:off x="7065739" y="1811238"/>
            <a:ext cx="903288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>
                <a:latin typeface="KG Primary Italics" panose="02000506000000020003" pitchFamily="2" charset="0"/>
              </a:rPr>
              <a:t>passé composé</a:t>
            </a:r>
          </a:p>
        </p:txBody>
      </p:sp>
      <p:sp>
        <p:nvSpPr>
          <p:cNvPr id="96" name="Text Box 3"/>
          <p:cNvSpPr txBox="1">
            <a:spLocks noChangeArrowheads="1"/>
          </p:cNvSpPr>
          <p:nvPr/>
        </p:nvSpPr>
        <p:spPr bwMode="auto">
          <a:xfrm>
            <a:off x="8305131" y="2377048"/>
            <a:ext cx="598487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>
                <a:latin typeface="KG Primary Italics" panose="02000506000000020003" pitchFamily="2" charset="0"/>
              </a:rPr>
              <a:t>présent </a:t>
            </a:r>
          </a:p>
        </p:txBody>
      </p:sp>
      <p:pic>
        <p:nvPicPr>
          <p:cNvPr id="97" name="Picture 4" descr="blanc g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784" y="2708049"/>
            <a:ext cx="3263900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8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484" y="2785837"/>
            <a:ext cx="2989263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99" name="Rectangle 98"/>
          <p:cNvSpPr/>
          <p:nvPr/>
        </p:nvSpPr>
        <p:spPr>
          <a:xfrm>
            <a:off x="5649507" y="2650435"/>
            <a:ext cx="1553322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503" indent="-10503">
              <a:lnSpc>
                <a:spcPct val="119000"/>
              </a:lnSpc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On l’emploie aussi  dans un récit non       littéraire (compte-rendu, lettre, article de journal,    interview) pour présenter des actions        principales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.</a:t>
            </a:r>
            <a:endParaRPr lang="fr-FR" sz="1000" kern="1400" dirty="0">
              <a:solidFill>
                <a:srgbClr val="000000"/>
              </a:solidFill>
            </a:endParaRPr>
          </a:p>
        </p:txBody>
      </p:sp>
      <p:sp>
        <p:nvSpPr>
          <p:cNvPr id="100" name="Text Box 21"/>
          <p:cNvSpPr txBox="1">
            <a:spLocks noChangeArrowheads="1"/>
          </p:cNvSpPr>
          <p:nvPr/>
        </p:nvSpPr>
        <p:spPr bwMode="auto">
          <a:xfrm>
            <a:off x="8882617" y="4868564"/>
            <a:ext cx="1528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 Box 22"/>
          <p:cNvSpPr txBox="1">
            <a:spLocks noChangeArrowheads="1"/>
          </p:cNvSpPr>
          <p:nvPr/>
        </p:nvSpPr>
        <p:spPr bwMode="auto">
          <a:xfrm>
            <a:off x="5683359" y="5490198"/>
            <a:ext cx="4656274" cy="81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1. Le passé composé s’emploie lorsque l’on parle d’événements qui ont eu lieu dans le </a:t>
            </a:r>
            <a:r>
              <a:rPr lang="fr-FR" sz="900" dirty="0" smtClean="0">
                <a:latin typeface="Short Stack" panose="02010500040000000007" pitchFamily="2" charset="0"/>
              </a:rPr>
              <a:t>passé lointain.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2. Le passé composé s’emploie lorsque l’on parle d’événements qui vont avoir lieu.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3. Le passé composé ne s’emploie qu’à l’oral</a:t>
            </a:r>
            <a:r>
              <a:rPr lang="fr-FR" sz="900" dirty="0" smtClean="0">
                <a:latin typeface="Short Stack" panose="02010500040000000007" pitchFamily="2" charset="0"/>
              </a:rPr>
              <a:t>.. </a:t>
            </a:r>
            <a:endParaRPr lang="fr-FR" sz="900" dirty="0">
              <a:latin typeface="Short Stack" panose="02010500040000000007" pitchFamily="2" charset="0"/>
            </a:endParaRPr>
          </a:p>
          <a:p>
            <a:r>
              <a:rPr lang="fr-FR" sz="900" dirty="0">
                <a:latin typeface="Short Stack" panose="02010500040000000007" pitchFamily="2" charset="0"/>
              </a:rPr>
              <a:t> </a:t>
            </a:r>
          </a:p>
        </p:txBody>
      </p:sp>
      <p:sp>
        <p:nvSpPr>
          <p:cNvPr id="102" name="Text Box 23"/>
          <p:cNvSpPr txBox="1">
            <a:spLocks noChangeArrowheads="1"/>
          </p:cNvSpPr>
          <p:nvPr/>
        </p:nvSpPr>
        <p:spPr bwMode="auto">
          <a:xfrm>
            <a:off x="5683359" y="6591570"/>
            <a:ext cx="4615044" cy="64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4. La neige ___ de tomber depuis trois jours —&gt; a cessé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5. Je ne trouve plus mon carnet, est-ce que tu l’ ___ —&gt; as rangé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6. Il se blesse gravement, il ___ —&gt; a souffert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7. Demain, il ___ son journal. —&gt; a </a:t>
            </a:r>
            <a:r>
              <a:rPr lang="fr-FR" sz="900" dirty="0" smtClean="0">
                <a:latin typeface="Short Stack" panose="02010500040000000007" pitchFamily="2" charset="0"/>
              </a:rPr>
              <a:t>feuilleté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103" name="AutoShape 24"/>
          <p:cNvSpPr>
            <a:spLocks noChangeArrowheads="1"/>
          </p:cNvSpPr>
          <p:nvPr/>
        </p:nvSpPr>
        <p:spPr bwMode="auto">
          <a:xfrm>
            <a:off x="5562726" y="5085585"/>
            <a:ext cx="4913494" cy="2295446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" name="AutoShape 25"/>
          <p:cNvSpPr>
            <a:spLocks noChangeArrowheads="1"/>
          </p:cNvSpPr>
          <p:nvPr/>
        </p:nvSpPr>
        <p:spPr bwMode="auto">
          <a:xfrm>
            <a:off x="5683359" y="6309069"/>
            <a:ext cx="3340893" cy="268288"/>
          </a:xfrm>
          <a:prstGeom prst="roundRect">
            <a:avLst>
              <a:gd name="adj" fmla="val 36366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Peut-on employer le passé composé dans ces phrases ?</a:t>
            </a:r>
            <a:endParaRPr lang="fr-FR" sz="1400" dirty="0">
              <a:latin typeface="Fineliner Script" pitchFamily="50" charset="0"/>
            </a:endParaRPr>
          </a:p>
          <a:p>
            <a:r>
              <a:rPr lang="fr-FR" sz="1400" dirty="0">
                <a:latin typeface="Fineliner Script" pitchFamily="50" charset="0"/>
              </a:rPr>
              <a:t> </a:t>
            </a:r>
          </a:p>
        </p:txBody>
      </p:sp>
      <p:sp>
        <p:nvSpPr>
          <p:cNvPr id="105" name="AutoShape 26"/>
          <p:cNvSpPr>
            <a:spLocks noChangeArrowheads="1"/>
          </p:cNvSpPr>
          <p:nvPr/>
        </p:nvSpPr>
        <p:spPr bwMode="auto">
          <a:xfrm>
            <a:off x="5683359" y="5178810"/>
            <a:ext cx="1138237" cy="296863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" name="Picture 27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344" y="4788743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08" name="Text Box 28"/>
          <p:cNvSpPr txBox="1">
            <a:spLocks noChangeArrowheads="1"/>
          </p:cNvSpPr>
          <p:nvPr/>
        </p:nvSpPr>
        <p:spPr bwMode="auto">
          <a:xfrm>
            <a:off x="7209144" y="4896672"/>
            <a:ext cx="15652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 Box 6"/>
          <p:cNvSpPr txBox="1">
            <a:spLocks noChangeArrowheads="1"/>
          </p:cNvSpPr>
          <p:nvPr/>
        </p:nvSpPr>
        <p:spPr bwMode="auto">
          <a:xfrm rot="10800000">
            <a:off x="7387044" y="7119093"/>
            <a:ext cx="2926571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f</a:t>
            </a:r>
            <a:r>
              <a:rPr lang="fr-FR" altLang="fr-FR" sz="10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aux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   2. faux    3. faux   4. oui    5. oui    6. non    7. non 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91" y="6074782"/>
            <a:ext cx="329157" cy="1310532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143" y="6134559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5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utoShape 32"/>
          <p:cNvSpPr>
            <a:spLocks noChangeArrowheads="1"/>
          </p:cNvSpPr>
          <p:nvPr/>
        </p:nvSpPr>
        <p:spPr bwMode="auto">
          <a:xfrm>
            <a:off x="162124" y="867575"/>
            <a:ext cx="5033392" cy="4254668"/>
          </a:xfrm>
          <a:prstGeom prst="roundRect">
            <a:avLst>
              <a:gd name="adj" fmla="val 4019"/>
            </a:avLst>
          </a:prstGeom>
          <a:noFill/>
          <a:ln w="19050" cap="rnd" algn="in">
            <a:solidFill>
              <a:schemeClr val="accent3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18957"/>
            <a:ext cx="5017471" cy="6854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5" name="ZoneTexte 34"/>
          <p:cNvSpPr txBox="1"/>
          <p:nvPr/>
        </p:nvSpPr>
        <p:spPr>
          <a:xfrm>
            <a:off x="722267" y="175939"/>
            <a:ext cx="4425441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passé simple (1)</a:t>
            </a:r>
            <a:endParaRPr lang="fr-FR" sz="2800" dirty="0">
              <a:latin typeface="Fineliner Script" pitchFamily="50" charset="0"/>
            </a:endParaRPr>
          </a:p>
        </p:txBody>
      </p:sp>
      <p:pic>
        <p:nvPicPr>
          <p:cNvPr id="107" name="Image 106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607" y="448415"/>
            <a:ext cx="720147" cy="527472"/>
          </a:xfrm>
          <a:prstGeom prst="rect">
            <a:avLst/>
          </a:prstGeom>
        </p:spPr>
      </p:pic>
      <p:sp>
        <p:nvSpPr>
          <p:cNvPr id="38" name="Larme 37"/>
          <p:cNvSpPr/>
          <p:nvPr/>
        </p:nvSpPr>
        <p:spPr>
          <a:xfrm>
            <a:off x="555999" y="252884"/>
            <a:ext cx="589465" cy="452984"/>
          </a:xfrm>
          <a:prstGeom prst="teardrop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56406" y="232070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ineliner Script" pitchFamily="50" charset="0"/>
              </a:rPr>
              <a:t>C11</a:t>
            </a:r>
            <a:endParaRPr lang="fr-FR" sz="2300" b="1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457798" y="555815"/>
            <a:ext cx="593766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282021" y="910853"/>
            <a:ext cx="4907143" cy="1213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Le passé simple s’emploie dans les ______________. 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On </a:t>
            </a:r>
            <a:r>
              <a:rPr lang="fr-FR" sz="1000" dirty="0">
                <a:latin typeface="Short Stack" panose="02010500040000000007" pitchFamily="2" charset="0"/>
              </a:rPr>
              <a:t>le trouve le plus  souvent à la troisième  personne du singulier ou du pluriel.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Il s’emploie pour exprimer une action ______________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Tous les verbes du 1</a:t>
            </a:r>
            <a:r>
              <a:rPr lang="fr-FR" sz="1000" baseline="30000" dirty="0">
                <a:latin typeface="Short Stack" panose="02010500040000000007" pitchFamily="2" charset="0"/>
              </a:rPr>
              <a:t>er</a:t>
            </a:r>
            <a:r>
              <a:rPr lang="fr-FR" sz="1000" dirty="0">
                <a:latin typeface="Short Stack" panose="02010500040000000007" pitchFamily="2" charset="0"/>
              </a:rPr>
              <a:t> groupe (en –er) prennent les mêmes terminaisons en « a » : _________________________________</a:t>
            </a:r>
          </a:p>
          <a:p>
            <a:r>
              <a:rPr lang="fr-FR" sz="1000" dirty="0"/>
              <a:t> </a:t>
            </a:r>
          </a:p>
        </p:txBody>
      </p:sp>
      <p:sp>
        <p:nvSpPr>
          <p:cNvPr id="66" name="Text Box 21"/>
          <p:cNvSpPr txBox="1">
            <a:spLocks noChangeArrowheads="1"/>
          </p:cNvSpPr>
          <p:nvPr/>
        </p:nvSpPr>
        <p:spPr bwMode="auto">
          <a:xfrm>
            <a:off x="3601913" y="5228604"/>
            <a:ext cx="1528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282021" y="5850238"/>
            <a:ext cx="4832734" cy="59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1. Le passé simple exprime une action longue dans le passé.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2. C’est le temps du récit.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3. Les verbes du 1ère groupe ont tous une terminaison en –a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4. Il ne faut pas oublier l’accent circonflexe aux 2 premières </a:t>
            </a:r>
            <a:r>
              <a:rPr lang="fr-FR" sz="900" dirty="0" err="1">
                <a:latin typeface="Short Stack" panose="02010500040000000007" pitchFamily="2" charset="0"/>
              </a:rPr>
              <a:t>pers.plu</a:t>
            </a:r>
            <a:r>
              <a:rPr lang="fr-FR" sz="900" dirty="0">
                <a:latin typeface="Short Stack" panose="02010500040000000007" pitchFamily="2" charset="0"/>
              </a:rPr>
              <a:t>. 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 </a:t>
            </a: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282021" y="6747172"/>
            <a:ext cx="4615044" cy="64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5. Je mangeais des frites quand mon père </a:t>
            </a:r>
            <a:r>
              <a:rPr lang="fr-FR" sz="900" u="sng" dirty="0" err="1">
                <a:latin typeface="Short Stack" panose="02010500040000000007" pitchFamily="2" charset="0"/>
              </a:rPr>
              <a:t>arrivat</a:t>
            </a:r>
            <a:r>
              <a:rPr lang="fr-FR" sz="900" dirty="0">
                <a:latin typeface="Short Stack" panose="02010500040000000007" pitchFamily="2" charset="0"/>
              </a:rPr>
              <a:t>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6. Il </a:t>
            </a:r>
            <a:r>
              <a:rPr lang="fr-FR" sz="900" u="sng" dirty="0">
                <a:latin typeface="Short Stack" panose="02010500040000000007" pitchFamily="2" charset="0"/>
              </a:rPr>
              <a:t>furent</a:t>
            </a:r>
            <a:r>
              <a:rPr lang="fr-FR" sz="900" dirty="0">
                <a:latin typeface="Short Stack" panose="02010500040000000007" pitchFamily="2" charset="0"/>
              </a:rPr>
              <a:t> heureux de nous retrouver.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7. Ma mère l’</a:t>
            </a:r>
            <a:r>
              <a:rPr lang="fr-FR" sz="900" u="sng" dirty="0">
                <a:latin typeface="Short Stack" panose="02010500040000000007" pitchFamily="2" charset="0"/>
              </a:rPr>
              <a:t>embrassa</a:t>
            </a:r>
            <a:r>
              <a:rPr lang="fr-FR" sz="900" dirty="0">
                <a:latin typeface="Short Stack" panose="02010500040000000007" pitchFamily="2" charset="0"/>
              </a:rPr>
              <a:t> tendrement.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8. Moi, je lui </a:t>
            </a:r>
            <a:r>
              <a:rPr lang="fr-FR" sz="900" u="sng" dirty="0">
                <a:latin typeface="Short Stack" panose="02010500040000000007" pitchFamily="2" charset="0"/>
              </a:rPr>
              <a:t>sautai</a:t>
            </a:r>
            <a:r>
              <a:rPr lang="fr-FR" sz="900" dirty="0">
                <a:latin typeface="Short Stack" panose="02010500040000000007" pitchFamily="2" charset="0"/>
              </a:rPr>
              <a:t> au cou.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 </a:t>
            </a:r>
          </a:p>
        </p:txBody>
      </p:sp>
      <p:sp>
        <p:nvSpPr>
          <p:cNvPr id="69" name="AutoShape 24"/>
          <p:cNvSpPr>
            <a:spLocks noChangeArrowheads="1"/>
          </p:cNvSpPr>
          <p:nvPr/>
        </p:nvSpPr>
        <p:spPr bwMode="auto">
          <a:xfrm>
            <a:off x="162124" y="5445625"/>
            <a:ext cx="5033392" cy="1985092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0" name="AutoShape 25"/>
          <p:cNvSpPr>
            <a:spLocks noChangeArrowheads="1"/>
          </p:cNvSpPr>
          <p:nvPr/>
        </p:nvSpPr>
        <p:spPr bwMode="auto">
          <a:xfrm>
            <a:off x="282021" y="6464671"/>
            <a:ext cx="2998787" cy="268288"/>
          </a:xfrm>
          <a:prstGeom prst="roundRect">
            <a:avLst>
              <a:gd name="adj" fmla="val 36366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Les verbes soulignés sont-ils bien conjugués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AutoShape 26"/>
          <p:cNvSpPr>
            <a:spLocks noChangeArrowheads="1"/>
          </p:cNvSpPr>
          <p:nvPr/>
        </p:nvSpPr>
        <p:spPr bwMode="auto">
          <a:xfrm>
            <a:off x="282021" y="5538850"/>
            <a:ext cx="1138237" cy="296863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640" y="5148783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2" name="Text Box 28"/>
          <p:cNvSpPr txBox="1">
            <a:spLocks noChangeArrowheads="1"/>
          </p:cNvSpPr>
          <p:nvPr/>
        </p:nvSpPr>
        <p:spPr bwMode="auto">
          <a:xfrm>
            <a:off x="1928440" y="5256712"/>
            <a:ext cx="15652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8431213" y="7126288"/>
            <a:ext cx="4598987" cy="1704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Control 4"/>
          <p:cNvSpPr>
            <a:spLocks noChangeArrowheads="1" noChangeShapeType="1"/>
          </p:cNvSpPr>
          <p:nvPr/>
        </p:nvSpPr>
        <p:spPr bwMode="auto">
          <a:xfrm>
            <a:off x="8542338" y="9348788"/>
            <a:ext cx="4754562" cy="14017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76009"/>
              </p:ext>
            </p:extLst>
          </p:nvPr>
        </p:nvGraphicFramePr>
        <p:xfrm>
          <a:off x="282021" y="2412479"/>
          <a:ext cx="4769543" cy="2091269"/>
        </p:xfrm>
        <a:graphic>
          <a:graphicData uri="http://schemas.openxmlformats.org/drawingml/2006/table">
            <a:tbl>
              <a:tblPr/>
              <a:tblGrid>
                <a:gridCol w="495208"/>
                <a:gridCol w="681038"/>
                <a:gridCol w="648072"/>
                <a:gridCol w="936104"/>
                <a:gridCol w="1008112"/>
                <a:gridCol w="1001009"/>
              </a:tblGrid>
              <a:tr h="22958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 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être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avoir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chanter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effacer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ranger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1028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Je/J’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fus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eus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chant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effa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rang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7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Tu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fus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eus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chant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effa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rang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8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fut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eut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chant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effa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rang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7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Nous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fûmes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eûmes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chant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effa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rang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8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Vous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fûtes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eûtes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chant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effa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rang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8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Ils 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furent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056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eurent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chant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effa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rang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B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836906" y="4572719"/>
            <a:ext cx="419616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* </a:t>
            </a: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au ____ pour les verbes qui finissent en –</a:t>
            </a:r>
            <a:r>
              <a:rPr lang="fr-FR" sz="1000" kern="1400" dirty="0" err="1">
                <a:solidFill>
                  <a:srgbClr val="000000"/>
                </a:solidFill>
                <a:latin typeface="Short Stack" panose="02010500040000000007" pitchFamily="2" charset="0"/>
              </a:rPr>
              <a:t>cer</a:t>
            </a:r>
            <a:endParaRPr lang="fr-FR" sz="1000" kern="1400" dirty="0">
              <a:solidFill>
                <a:srgbClr val="000000"/>
              </a:solidFill>
              <a:latin typeface="Short Stack" panose="02010500040000000007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* </a:t>
            </a: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au ____ pour les verbes qui finissent en –</a:t>
            </a:r>
            <a:r>
              <a:rPr lang="fr-FR" sz="1000" kern="1400" dirty="0" err="1" smtClean="0">
                <a:solidFill>
                  <a:srgbClr val="000000"/>
                </a:solidFill>
                <a:latin typeface="Short Stack" panose="02010500040000000007" pitchFamily="2" charset="0"/>
              </a:rPr>
              <a:t>ger</a:t>
            </a:r>
            <a:endParaRPr lang="fr-FR" sz="1000" kern="1400" dirty="0">
              <a:solidFill>
                <a:srgbClr val="000000"/>
              </a:solidFill>
              <a:latin typeface="Short Stack" panose="02010500040000000007" pitchFamily="2" charset="0"/>
            </a:endParaRPr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8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68" y="4641610"/>
            <a:ext cx="363157" cy="36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25" name="Text Box 5"/>
          <p:cNvSpPr txBox="1">
            <a:spLocks noChangeArrowheads="1"/>
          </p:cNvSpPr>
          <p:nvPr/>
        </p:nvSpPr>
        <p:spPr bwMode="auto">
          <a:xfrm rot="10800000">
            <a:off x="3229114" y="6997304"/>
            <a:ext cx="182245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faux    2. vrai     3. faux    4. vrai    5. non     6. non     7. oui       8. oui  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AutoShape 3"/>
          <p:cNvSpPr>
            <a:spLocks noChangeArrowheads="1"/>
          </p:cNvSpPr>
          <p:nvPr/>
        </p:nvSpPr>
        <p:spPr bwMode="auto">
          <a:xfrm>
            <a:off x="5639495" y="876582"/>
            <a:ext cx="4839493" cy="4021252"/>
          </a:xfrm>
          <a:prstGeom prst="roundRect">
            <a:avLst>
              <a:gd name="adj" fmla="val 3155"/>
            </a:avLst>
          </a:prstGeom>
          <a:noFill/>
          <a:ln w="19050" cap="rnd" algn="in">
            <a:solidFill>
              <a:schemeClr val="accent3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180" y="158786"/>
            <a:ext cx="4942096" cy="64566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9" name="ZoneTexte 48"/>
          <p:cNvSpPr txBox="1"/>
          <p:nvPr/>
        </p:nvSpPr>
        <p:spPr>
          <a:xfrm>
            <a:off x="6282804" y="215768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passé simple (2)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60" name="Larme 59"/>
          <p:cNvSpPr/>
          <p:nvPr/>
        </p:nvSpPr>
        <p:spPr>
          <a:xfrm>
            <a:off x="5835040" y="292713"/>
            <a:ext cx="519772" cy="452984"/>
          </a:xfrm>
          <a:prstGeom prst="teardrop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5778748" y="285798"/>
            <a:ext cx="659382" cy="459268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ineliner Script" pitchFamily="50" charset="0"/>
              </a:rPr>
              <a:t>C12</a:t>
            </a:r>
            <a:endParaRPr lang="fr-FR" sz="2300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ineliner Script" pitchFamily="50" charset="0"/>
            </a:endParaRPr>
          </a:p>
        </p:txBody>
      </p:sp>
      <p:pic>
        <p:nvPicPr>
          <p:cNvPr id="62" name="Image 61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180" y="468263"/>
            <a:ext cx="720147" cy="527472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9714583" y="602960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 smtClean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400" b="1" dirty="0">
              <a:solidFill>
                <a:prstClr val="black"/>
              </a:solidFill>
              <a:latin typeface="Crafty Girls" panose="02000000000000000000" pitchFamily="2" charset="0"/>
              <a:ea typeface="Crafty Girls" panose="02000000000000000000" pitchFamily="2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634732" y="892760"/>
            <a:ext cx="484425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Le passé simple des verbes du ______ </a:t>
            </a:r>
            <a:r>
              <a:rPr lang="fr-FR" sz="1000" dirty="0" err="1" smtClean="0">
                <a:latin typeface="Short Stack" panose="02010500040000000007" pitchFamily="2" charset="0"/>
              </a:rPr>
              <a:t>gpe</a:t>
            </a:r>
            <a:r>
              <a:rPr lang="fr-FR" sz="1000" dirty="0" smtClean="0">
                <a:latin typeface="Short Stack" panose="02010500040000000007" pitchFamily="2" charset="0"/>
              </a:rPr>
              <a:t> et </a:t>
            </a:r>
            <a:r>
              <a:rPr lang="fr-FR" sz="1000" dirty="0">
                <a:latin typeface="Short Stack" panose="02010500040000000007" pitchFamily="2" charset="0"/>
              </a:rPr>
              <a:t>ceux du ______ </a:t>
            </a:r>
            <a:r>
              <a:rPr lang="fr-FR" sz="1000" dirty="0" err="1">
                <a:latin typeface="Short Stack" panose="02010500040000000007" pitchFamily="2" charset="0"/>
              </a:rPr>
              <a:t>gpe</a:t>
            </a:r>
            <a:r>
              <a:rPr lang="fr-FR" sz="1000" dirty="0">
                <a:latin typeface="Short Stack" panose="02010500040000000007" pitchFamily="2" charset="0"/>
              </a:rPr>
              <a:t> en </a:t>
            </a:r>
            <a:r>
              <a:rPr lang="fr-FR" sz="1000" dirty="0" smtClean="0">
                <a:latin typeface="Short Stack" panose="02010500040000000007" pitchFamily="2" charset="0"/>
              </a:rPr>
              <a:t>–______ , ont les </a:t>
            </a:r>
            <a:r>
              <a:rPr lang="fr-FR" sz="1000" dirty="0">
                <a:latin typeface="Short Stack" panose="02010500040000000007" pitchFamily="2" charset="0"/>
              </a:rPr>
              <a:t>mêmes terminaisons : </a:t>
            </a:r>
            <a:r>
              <a:rPr lang="fr-FR" sz="1000" dirty="0" smtClean="0">
                <a:latin typeface="Short Stack" panose="02010500040000000007" pitchFamily="2" charset="0"/>
              </a:rPr>
              <a:t>____   ____   ____   _______   _______   ________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5733157" y="4932759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6"/>
          <p:cNvSpPr txBox="1">
            <a:spLocks noChangeArrowheads="1"/>
          </p:cNvSpPr>
          <p:nvPr/>
        </p:nvSpPr>
        <p:spPr bwMode="auto">
          <a:xfrm>
            <a:off x="5733157" y="5827018"/>
            <a:ext cx="4591050" cy="144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fr-FR" sz="900" dirty="0">
                <a:latin typeface="Short Stack" panose="02010500040000000007" pitchFamily="2" charset="0"/>
              </a:rPr>
              <a:t>1. Je </a:t>
            </a:r>
            <a:r>
              <a:rPr lang="fr-FR" sz="900" u="sng" dirty="0">
                <a:latin typeface="Short Stack" panose="02010500040000000007" pitchFamily="2" charset="0"/>
              </a:rPr>
              <a:t>rougi</a:t>
            </a:r>
            <a:r>
              <a:rPr lang="fr-FR" sz="900" dirty="0">
                <a:latin typeface="Short Stack" panose="02010500040000000007" pitchFamily="2" charset="0"/>
              </a:rPr>
              <a:t> quand il arriva.</a:t>
            </a:r>
          </a:p>
          <a:p>
            <a:pPr>
              <a:lnSpc>
                <a:spcPct val="150000"/>
              </a:lnSpc>
            </a:pPr>
            <a:r>
              <a:rPr lang="fr-FR" sz="900" dirty="0">
                <a:latin typeface="Short Stack" panose="02010500040000000007" pitchFamily="2" charset="0"/>
              </a:rPr>
              <a:t>2. Vous </a:t>
            </a:r>
            <a:r>
              <a:rPr lang="fr-FR" sz="900" dirty="0" err="1">
                <a:latin typeface="Short Stack" panose="02010500040000000007" pitchFamily="2" charset="0"/>
              </a:rPr>
              <a:t>entendites</a:t>
            </a:r>
            <a:r>
              <a:rPr lang="fr-FR" sz="900" dirty="0">
                <a:latin typeface="Short Stack" panose="02010500040000000007" pitchFamily="2" charset="0"/>
              </a:rPr>
              <a:t> du bruit dans le couloir.</a:t>
            </a:r>
          </a:p>
          <a:p>
            <a:pPr>
              <a:lnSpc>
                <a:spcPct val="150000"/>
              </a:lnSpc>
            </a:pPr>
            <a:r>
              <a:rPr lang="fr-FR" sz="900" dirty="0">
                <a:latin typeface="Short Stack" panose="02010500040000000007" pitchFamily="2" charset="0"/>
              </a:rPr>
              <a:t>3. Elles perdirent beaucoup de temps dans les embouteillages.</a:t>
            </a:r>
          </a:p>
          <a:p>
            <a:pPr>
              <a:lnSpc>
                <a:spcPct val="150000"/>
              </a:lnSpc>
            </a:pPr>
            <a:r>
              <a:rPr lang="fr-FR" sz="900" dirty="0">
                <a:latin typeface="Short Stack" panose="02010500040000000007" pitchFamily="2" charset="0"/>
              </a:rPr>
              <a:t>4. Nous salîtes nos vêtements dans la boue.</a:t>
            </a:r>
          </a:p>
          <a:p>
            <a:pPr>
              <a:lnSpc>
                <a:spcPct val="150000"/>
              </a:lnSpc>
            </a:pPr>
            <a:r>
              <a:rPr lang="fr-FR" sz="900" dirty="0">
                <a:latin typeface="Short Stack" panose="02010500040000000007" pitchFamily="2" charset="0"/>
              </a:rPr>
              <a:t>5. Mon chien obéit très bien.</a:t>
            </a:r>
          </a:p>
          <a:p>
            <a:pPr>
              <a:lnSpc>
                <a:spcPct val="150000"/>
              </a:lnSpc>
            </a:pPr>
            <a:r>
              <a:rPr lang="fr-FR" sz="900" dirty="0">
                <a:latin typeface="Short Stack" panose="02010500040000000007" pitchFamily="2" charset="0"/>
              </a:rPr>
              <a:t>6. Tu </a:t>
            </a:r>
            <a:r>
              <a:rPr lang="fr-FR" sz="900" dirty="0" err="1">
                <a:latin typeface="Short Stack" panose="02010500040000000007" pitchFamily="2" charset="0"/>
              </a:rPr>
              <a:t>vendas</a:t>
            </a:r>
            <a:r>
              <a:rPr lang="fr-FR" sz="900" dirty="0">
                <a:latin typeface="Short Stack" panose="02010500040000000007" pitchFamily="2" charset="0"/>
              </a:rPr>
              <a:t> beaucoup de </a:t>
            </a:r>
            <a:r>
              <a:rPr lang="fr-FR" sz="900" dirty="0" smtClean="0">
                <a:latin typeface="Short Stack" panose="02010500040000000007" pitchFamily="2" charset="0"/>
              </a:rPr>
              <a:t>fleurs</a:t>
            </a:r>
          </a:p>
        </p:txBody>
      </p:sp>
      <p:sp>
        <p:nvSpPr>
          <p:cNvPr id="76" name="AutoShape 8"/>
          <p:cNvSpPr>
            <a:spLocks noChangeArrowheads="1"/>
          </p:cNvSpPr>
          <p:nvPr/>
        </p:nvSpPr>
        <p:spPr bwMode="auto">
          <a:xfrm>
            <a:off x="5634732" y="5159774"/>
            <a:ext cx="4844256" cy="2157798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AutoShape 10"/>
          <p:cNvSpPr>
            <a:spLocks noChangeArrowheads="1"/>
          </p:cNvSpPr>
          <p:nvPr/>
        </p:nvSpPr>
        <p:spPr bwMode="auto">
          <a:xfrm>
            <a:off x="5751512" y="5299472"/>
            <a:ext cx="2308716" cy="541726"/>
          </a:xfrm>
          <a:prstGeom prst="roundRect">
            <a:avLst>
              <a:gd name="adj" fmla="val 27143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Le verbe souligné conjugué au passé simple est-il correctement écrit ?</a:t>
            </a:r>
            <a:endParaRPr lang="fr-FR" sz="1400" dirty="0">
              <a:latin typeface="Fineliner Script" pitchFamily="50" charset="0"/>
            </a:endParaRPr>
          </a:p>
          <a:p>
            <a:r>
              <a:rPr lang="fr-FR" sz="1400" dirty="0">
                <a:latin typeface="Fineliner Script" pitchFamily="50" charset="0"/>
              </a:rPr>
              <a:t> </a:t>
            </a:r>
          </a:p>
        </p:txBody>
      </p:sp>
      <p:pic>
        <p:nvPicPr>
          <p:cNvPr id="78" name="Picture 11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412" y="4988322"/>
            <a:ext cx="18288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9" name="Text Box 12"/>
          <p:cNvSpPr txBox="1">
            <a:spLocks noChangeArrowheads="1"/>
          </p:cNvSpPr>
          <p:nvPr/>
        </p:nvSpPr>
        <p:spPr bwMode="auto">
          <a:xfrm>
            <a:off x="8302625" y="5080397"/>
            <a:ext cx="15668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0" name="Tableau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241962"/>
              </p:ext>
            </p:extLst>
          </p:nvPr>
        </p:nvGraphicFramePr>
        <p:xfrm>
          <a:off x="6170475" y="1782180"/>
          <a:ext cx="3544108" cy="2196083"/>
        </p:xfrm>
        <a:graphic>
          <a:graphicData uri="http://schemas.openxmlformats.org/drawingml/2006/table">
            <a:tbl>
              <a:tblPr/>
              <a:tblGrid>
                <a:gridCol w="803189"/>
                <a:gridCol w="1411263"/>
                <a:gridCol w="1329656"/>
              </a:tblGrid>
              <a:tr h="24109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 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finir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prendre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58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Je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36627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627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err="1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Tu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36627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627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36627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627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err="1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Nous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36627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627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err="1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Vous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36627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627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err="1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Ils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36627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fin</a:t>
                      </a:r>
                      <a:endParaRPr lang="fr-FR" sz="700" kern="140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627"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 err="1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pr</a:t>
                      </a:r>
                      <a:endParaRPr lang="fr-FR" sz="7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" name="Text Box 3"/>
          <p:cNvSpPr txBox="1">
            <a:spLocks noChangeArrowheads="1"/>
          </p:cNvSpPr>
          <p:nvPr/>
        </p:nvSpPr>
        <p:spPr bwMode="auto">
          <a:xfrm rot="10800000">
            <a:off x="8947101" y="6839619"/>
            <a:ext cx="1416224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non        2. non      3. oui      4. non        5. oui       6. non 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34732" y="4003913"/>
            <a:ext cx="484425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u="sng" dirty="0" smtClean="0">
                <a:latin typeface="Short Stack" panose="02010500040000000007" pitchFamily="2" charset="0"/>
              </a:rPr>
              <a:t>Remarque</a:t>
            </a:r>
            <a:r>
              <a:rPr lang="fr-FR" sz="1000" dirty="0" smtClean="0">
                <a:latin typeface="Short Stack" panose="02010500040000000007" pitchFamily="2" charset="0"/>
              </a:rPr>
              <a:t> : Les terminaisons des verbes du 2</a:t>
            </a:r>
            <a:r>
              <a:rPr lang="fr-FR" sz="1000" baseline="30000" dirty="0" smtClean="0">
                <a:latin typeface="Short Stack" panose="02010500040000000007" pitchFamily="2" charset="0"/>
              </a:rPr>
              <a:t>ème</a:t>
            </a:r>
            <a:r>
              <a:rPr lang="fr-FR" sz="1000" dirty="0" smtClean="0">
                <a:latin typeface="Short Stack" panose="02010500040000000007" pitchFamily="2" charset="0"/>
              </a:rPr>
              <a:t> groupe au trois 1ères personnes du _________________ au passé simple et au présent sont les _______________ : ____   ____   ____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676" y="6074782"/>
            <a:ext cx="329157" cy="1310532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143" y="6134559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40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8431213" y="7126288"/>
            <a:ext cx="4598987" cy="1704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Control 4"/>
          <p:cNvSpPr>
            <a:spLocks noChangeArrowheads="1" noChangeShapeType="1"/>
          </p:cNvSpPr>
          <p:nvPr/>
        </p:nvSpPr>
        <p:spPr bwMode="auto">
          <a:xfrm>
            <a:off x="8542338" y="9348788"/>
            <a:ext cx="4754562" cy="14017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Control 4"/>
          <p:cNvSpPr>
            <a:spLocks noChangeArrowheads="1" noChangeShapeType="1"/>
          </p:cNvSpPr>
          <p:nvPr/>
        </p:nvSpPr>
        <p:spPr bwMode="auto">
          <a:xfrm>
            <a:off x="8777288" y="5357813"/>
            <a:ext cx="4524375" cy="19859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AutoShape 32"/>
          <p:cNvSpPr>
            <a:spLocks noChangeArrowheads="1"/>
          </p:cNvSpPr>
          <p:nvPr/>
        </p:nvSpPr>
        <p:spPr bwMode="auto">
          <a:xfrm>
            <a:off x="162124" y="867575"/>
            <a:ext cx="4913495" cy="4254668"/>
          </a:xfrm>
          <a:prstGeom prst="roundRect">
            <a:avLst>
              <a:gd name="adj" fmla="val 4019"/>
            </a:avLst>
          </a:prstGeom>
          <a:noFill/>
          <a:ln w="19050" cap="rnd" algn="in">
            <a:solidFill>
              <a:schemeClr val="accent3">
                <a:lumMod val="7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18957"/>
            <a:ext cx="4897575" cy="6854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3" name="ZoneTexte 32"/>
          <p:cNvSpPr txBox="1"/>
          <p:nvPr/>
        </p:nvSpPr>
        <p:spPr>
          <a:xfrm>
            <a:off x="602371" y="175939"/>
            <a:ext cx="4425441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passé simple (3)</a:t>
            </a:r>
            <a:endParaRPr lang="fr-FR" sz="2800" dirty="0">
              <a:latin typeface="Fineliner Script" pitchFamily="50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711" y="448415"/>
            <a:ext cx="720147" cy="527472"/>
          </a:xfrm>
          <a:prstGeom prst="rect">
            <a:avLst/>
          </a:prstGeom>
        </p:spPr>
      </p:pic>
      <p:sp>
        <p:nvSpPr>
          <p:cNvPr id="35" name="Larme 34"/>
          <p:cNvSpPr/>
          <p:nvPr/>
        </p:nvSpPr>
        <p:spPr>
          <a:xfrm>
            <a:off x="436103" y="252884"/>
            <a:ext cx="589465" cy="452984"/>
          </a:xfrm>
          <a:prstGeom prst="teardrop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436510" y="232070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b="1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ineliner Script" pitchFamily="50" charset="0"/>
              </a:rPr>
              <a:t>C13</a:t>
            </a:r>
            <a:endParaRPr lang="fr-FR" sz="2300" b="1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37902" y="555815"/>
            <a:ext cx="593766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293976" y="2425955"/>
            <a:ext cx="4261788" cy="41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Se </a:t>
            </a:r>
            <a:r>
              <a:rPr lang="fr-FR" sz="1000" dirty="0">
                <a:latin typeface="Short Stack" panose="02010500040000000007" pitchFamily="2" charset="0"/>
              </a:rPr>
              <a:t>conjuguent comme </a:t>
            </a:r>
            <a:r>
              <a:rPr lang="fr-FR" sz="1000" b="1" u="sng" dirty="0">
                <a:latin typeface="Short Stack" panose="02010500040000000007" pitchFamily="2" charset="0"/>
              </a:rPr>
              <a:t>venir</a:t>
            </a:r>
            <a:r>
              <a:rPr lang="fr-FR" sz="1000" dirty="0">
                <a:latin typeface="Short Stack" panose="02010500040000000007" pitchFamily="2" charset="0"/>
              </a:rPr>
              <a:t> (avec ______ » dans les terminaisons) :  </a:t>
            </a:r>
          </a:p>
          <a:p>
            <a:r>
              <a:rPr lang="fr-FR" sz="1000" b="1" dirty="0" smtClean="0">
                <a:latin typeface="Short Stack" panose="02010500040000000007" pitchFamily="2" charset="0"/>
              </a:rPr>
              <a:t>tenir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</a:rPr>
              <a:t>et tous les verbes formés à partir de </a:t>
            </a:r>
            <a:r>
              <a:rPr lang="fr-FR" sz="1000" u="sng" dirty="0">
                <a:latin typeface="Short Stack" panose="02010500040000000007" pitchFamily="2" charset="0"/>
              </a:rPr>
              <a:t>venir</a:t>
            </a:r>
            <a:r>
              <a:rPr lang="fr-FR" sz="1000" dirty="0">
                <a:latin typeface="Short Stack" panose="02010500040000000007" pitchFamily="2" charset="0"/>
              </a:rPr>
              <a:t> et </a:t>
            </a:r>
            <a:r>
              <a:rPr lang="fr-FR" sz="1000" u="sng" dirty="0">
                <a:latin typeface="Short Stack" panose="02010500040000000007" pitchFamily="2" charset="0"/>
              </a:rPr>
              <a:t>tenir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841057"/>
              </p:ext>
            </p:extLst>
          </p:nvPr>
        </p:nvGraphicFramePr>
        <p:xfrm>
          <a:off x="264373" y="3084587"/>
          <a:ext cx="4665540" cy="1879521"/>
        </p:xfrm>
        <a:graphic>
          <a:graphicData uri="http://schemas.openxmlformats.org/drawingml/2006/table">
            <a:tbl>
              <a:tblPr/>
              <a:tblGrid>
                <a:gridCol w="560153"/>
                <a:gridCol w="681929"/>
                <a:gridCol w="869517"/>
                <a:gridCol w="780660"/>
                <a:gridCol w="839907"/>
                <a:gridCol w="933374"/>
              </a:tblGrid>
              <a:tr h="26850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faire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courir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voir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venir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écrire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</a:pPr>
                      <a:r>
                        <a:rPr lang="fr-FR" sz="900" b="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Je /j’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courus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vins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écrivis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Tu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courus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vins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écrivis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courut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vit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vint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écrivit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Nous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fîmes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courûmes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vîmes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vînmes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écrivîmes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Vous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fîtes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courûtes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vîtes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vîntes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écrivîtes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 smtClean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Ils 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firent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coururent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virent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vinrent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écrivirent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310645" y="5146176"/>
            <a:ext cx="1550239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264374" y="6040436"/>
            <a:ext cx="4660385" cy="1309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fr-FR" sz="900" dirty="0">
                <a:latin typeface="Short Stack" panose="02010500040000000007" pitchFamily="2" charset="0"/>
              </a:rPr>
              <a:t>1. Il </a:t>
            </a:r>
            <a:r>
              <a:rPr lang="fr-FR" sz="900" u="sng" dirty="0">
                <a:latin typeface="Short Stack" panose="02010500040000000007" pitchFamily="2" charset="0"/>
              </a:rPr>
              <a:t>couru</a:t>
            </a:r>
            <a:r>
              <a:rPr lang="fr-FR" sz="900" dirty="0">
                <a:latin typeface="Short Stack" panose="02010500040000000007" pitchFamily="2" charset="0"/>
              </a:rPr>
              <a:t> vers son père quand il le </a:t>
            </a:r>
            <a:r>
              <a:rPr lang="fr-FR" sz="900" u="sng" dirty="0">
                <a:latin typeface="Short Stack" panose="02010500040000000007" pitchFamily="2" charset="0"/>
              </a:rPr>
              <a:t>vit</a:t>
            </a:r>
            <a:r>
              <a:rPr lang="fr-FR" sz="900" dirty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900" dirty="0">
                <a:latin typeface="Short Stack" panose="02010500040000000007" pitchFamily="2" charset="0"/>
              </a:rPr>
              <a:t>2. Elles </a:t>
            </a:r>
            <a:r>
              <a:rPr lang="fr-FR" sz="900" u="sng" dirty="0">
                <a:latin typeface="Short Stack" panose="02010500040000000007" pitchFamily="2" charset="0"/>
              </a:rPr>
              <a:t>revinrent</a:t>
            </a:r>
            <a:r>
              <a:rPr lang="fr-FR" sz="900" dirty="0">
                <a:latin typeface="Short Stack" panose="02010500040000000007" pitchFamily="2" charset="0"/>
              </a:rPr>
              <a:t> après deux ans de voyage.</a:t>
            </a:r>
          </a:p>
          <a:p>
            <a:pPr>
              <a:lnSpc>
                <a:spcPct val="150000"/>
              </a:lnSpc>
            </a:pPr>
            <a:r>
              <a:rPr lang="fr-FR" sz="900" dirty="0">
                <a:latin typeface="Short Stack" panose="02010500040000000007" pitchFamily="2" charset="0"/>
              </a:rPr>
              <a:t>3. Je </a:t>
            </a:r>
            <a:r>
              <a:rPr lang="fr-FR" sz="900" u="sng" dirty="0">
                <a:latin typeface="Short Stack" panose="02010500040000000007" pitchFamily="2" charset="0"/>
              </a:rPr>
              <a:t>fit</a:t>
            </a:r>
            <a:r>
              <a:rPr lang="fr-FR" sz="900" dirty="0">
                <a:latin typeface="Short Stack" panose="02010500040000000007" pitchFamily="2" charset="0"/>
              </a:rPr>
              <a:t> un gros câlin à ma maman quand elle </a:t>
            </a:r>
            <a:r>
              <a:rPr lang="fr-FR" sz="900" u="sng" dirty="0">
                <a:latin typeface="Short Stack" panose="02010500040000000007" pitchFamily="2" charset="0"/>
              </a:rPr>
              <a:t>arriva</a:t>
            </a:r>
            <a:r>
              <a:rPr lang="fr-FR" sz="900" dirty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900" dirty="0">
                <a:latin typeface="Short Stack" panose="02010500040000000007" pitchFamily="2" charset="0"/>
              </a:rPr>
              <a:t>4. Tu </a:t>
            </a:r>
            <a:r>
              <a:rPr lang="fr-FR" sz="900" u="sng" dirty="0">
                <a:latin typeface="Short Stack" panose="02010500040000000007" pitchFamily="2" charset="0"/>
              </a:rPr>
              <a:t>sus</a:t>
            </a:r>
            <a:r>
              <a:rPr lang="fr-FR" sz="900" dirty="0">
                <a:latin typeface="Short Stack" panose="02010500040000000007" pitchFamily="2" charset="0"/>
              </a:rPr>
              <a:t> tout de suite qui il </a:t>
            </a:r>
            <a:r>
              <a:rPr lang="fr-FR" sz="900" u="sng" dirty="0">
                <a:latin typeface="Short Stack" panose="02010500040000000007" pitchFamily="2" charset="0"/>
              </a:rPr>
              <a:t>était</a:t>
            </a:r>
            <a:r>
              <a:rPr lang="fr-FR" sz="900" dirty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900" dirty="0">
                <a:latin typeface="Short Stack" panose="02010500040000000007" pitchFamily="2" charset="0"/>
              </a:rPr>
              <a:t>5. Nous </a:t>
            </a:r>
            <a:r>
              <a:rPr lang="fr-FR" sz="900" u="sng" dirty="0">
                <a:latin typeface="Short Stack" panose="02010500040000000007" pitchFamily="2" charset="0"/>
              </a:rPr>
              <a:t>sortîtes</a:t>
            </a:r>
            <a:r>
              <a:rPr lang="fr-FR" sz="900" dirty="0">
                <a:latin typeface="Short Stack" panose="02010500040000000007" pitchFamily="2" charset="0"/>
              </a:rPr>
              <a:t> rapidement de la maison.</a:t>
            </a:r>
          </a:p>
          <a:p>
            <a:pPr>
              <a:lnSpc>
                <a:spcPct val="150000"/>
              </a:lnSpc>
            </a:pPr>
            <a:r>
              <a:rPr lang="fr-FR" sz="900" dirty="0">
                <a:latin typeface="Short Stack" panose="02010500040000000007" pitchFamily="2" charset="0"/>
              </a:rPr>
              <a:t>6. Vous </a:t>
            </a:r>
            <a:r>
              <a:rPr lang="fr-FR" sz="900" u="sng" dirty="0" err="1">
                <a:latin typeface="Short Stack" panose="02010500040000000007" pitchFamily="2" charset="0"/>
              </a:rPr>
              <a:t>pûte</a:t>
            </a:r>
            <a:r>
              <a:rPr lang="fr-FR" sz="900" dirty="0">
                <a:latin typeface="Short Stack" panose="02010500040000000007" pitchFamily="2" charset="0"/>
              </a:rPr>
              <a:t> regarder le film du soir</a:t>
            </a:r>
            <a:r>
              <a:rPr lang="fr-FR" sz="900" dirty="0" smtClean="0">
                <a:latin typeface="Short Stack" panose="02010500040000000007" pitchFamily="2" charset="0"/>
              </a:rPr>
              <a:t>.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42" name="AutoShape 8"/>
          <p:cNvSpPr>
            <a:spLocks noChangeArrowheads="1"/>
          </p:cNvSpPr>
          <p:nvPr/>
        </p:nvSpPr>
        <p:spPr bwMode="auto">
          <a:xfrm>
            <a:off x="162125" y="5373191"/>
            <a:ext cx="4917415" cy="2034084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" name="AutoShape 10"/>
          <p:cNvSpPr>
            <a:spLocks noChangeArrowheads="1"/>
          </p:cNvSpPr>
          <p:nvPr/>
        </p:nvSpPr>
        <p:spPr bwMode="auto">
          <a:xfrm>
            <a:off x="317197" y="5512889"/>
            <a:ext cx="2343583" cy="541726"/>
          </a:xfrm>
          <a:prstGeom prst="roundRect">
            <a:avLst>
              <a:gd name="adj" fmla="val 27143"/>
            </a:avLst>
          </a:prstGeom>
          <a:solidFill>
            <a:schemeClr val="accent3">
              <a:lumMod val="40000"/>
              <a:lumOff val="60000"/>
            </a:schemeClr>
          </a:solidFill>
          <a:ln w="19050" cap="rnd" algn="in">
            <a:solidFill>
              <a:schemeClr val="accent3">
                <a:lumMod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Le verbe souligné conjugué au passé simple est-il correctement écrit ?</a:t>
            </a:r>
            <a:endParaRPr lang="fr-FR" sz="1400" dirty="0">
              <a:latin typeface="Fineliner Script" pitchFamily="50" charset="0"/>
            </a:endParaRPr>
          </a:p>
          <a:p>
            <a:r>
              <a:rPr lang="fr-FR" sz="1400" dirty="0">
                <a:latin typeface="Fineliner Script" pitchFamily="50" charset="0"/>
              </a:rPr>
              <a:t> </a:t>
            </a:r>
          </a:p>
        </p:txBody>
      </p:sp>
      <p:pic>
        <p:nvPicPr>
          <p:cNvPr id="48" name="Picture 11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345" y="5201739"/>
            <a:ext cx="1856419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2879514" y="5293814"/>
            <a:ext cx="15905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 rot="10800000">
            <a:off x="3203775" y="6918326"/>
            <a:ext cx="18240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Non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  /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 oui      2. oui       3. oui        4. oui        5. non          6. non  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64374" y="995735"/>
            <a:ext cx="44055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Se conjuguent comme </a:t>
            </a:r>
            <a:r>
              <a:rPr lang="fr-FR" sz="1000" b="1" u="sng" dirty="0">
                <a:solidFill>
                  <a:prstClr val="black"/>
                </a:solidFill>
                <a:latin typeface="Short Stack" panose="02010500040000000007" pitchFamily="2" charset="0"/>
              </a:rPr>
              <a:t>courir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(avec un ___ dans les terminaisons) : </a:t>
            </a:r>
          </a:p>
          <a:p>
            <a:pPr lvl="0"/>
            <a:r>
              <a:rPr lang="fr-FR" sz="1000" b="1" dirty="0">
                <a:solidFill>
                  <a:prstClr val="black"/>
                </a:solidFill>
                <a:latin typeface="Short Stack" panose="02010500040000000007" pitchFamily="2" charset="0"/>
              </a:rPr>
              <a:t>mourir, recevoir, connaître, savoir, devoir, lire, pouvoir…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274632" y="1662321"/>
            <a:ext cx="365012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Se conjuguent comme </a:t>
            </a:r>
            <a:r>
              <a:rPr lang="fr-FR" sz="1000" b="1" u="sng" dirty="0">
                <a:solidFill>
                  <a:prstClr val="black"/>
                </a:solidFill>
                <a:latin typeface="Short Stack" panose="02010500040000000007" pitchFamily="2" charset="0"/>
              </a:rPr>
              <a:t>voir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(avec un ___ dans les terminaisons) :</a:t>
            </a:r>
          </a:p>
          <a:p>
            <a:pPr lvl="0"/>
            <a:r>
              <a:rPr lang="fr-FR" sz="1000" b="1" dirty="0">
                <a:solidFill>
                  <a:prstClr val="black"/>
                </a:solidFill>
                <a:latin typeface="Short Stack" panose="02010500040000000007" pitchFamily="2" charset="0"/>
              </a:rPr>
              <a:t>sortir, dormir, suivre, faire…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264374" y="975888"/>
            <a:ext cx="4291390" cy="573846"/>
          </a:xfrm>
          <a:prstGeom prst="roundRect">
            <a:avLst>
              <a:gd name="adj" fmla="val 18036"/>
            </a:avLst>
          </a:prstGeom>
          <a:noFill/>
          <a:ln w="12700">
            <a:solidFill>
              <a:schemeClr val="accent3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1274632" y="1670317"/>
            <a:ext cx="3657036" cy="573846"/>
          </a:xfrm>
          <a:prstGeom prst="roundRect">
            <a:avLst>
              <a:gd name="adj" fmla="val 18036"/>
            </a:avLst>
          </a:prstGeom>
          <a:noFill/>
          <a:ln w="12700">
            <a:solidFill>
              <a:schemeClr val="accent3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261422" y="2375254"/>
            <a:ext cx="4294342" cy="573846"/>
          </a:xfrm>
          <a:prstGeom prst="roundRect">
            <a:avLst>
              <a:gd name="adj" fmla="val 18036"/>
            </a:avLst>
          </a:prstGeom>
          <a:noFill/>
          <a:ln w="12700">
            <a:solidFill>
              <a:schemeClr val="accent3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91" y="6074782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0330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4033</TotalTime>
  <Words>2200</Words>
  <Application>Microsoft Office PowerPoint</Application>
  <PresentationFormat>Personnalisé</PresentationFormat>
  <Paragraphs>722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21" baseType="lpstr">
      <vt:lpstr>Amandine</vt:lpstr>
      <vt:lpstr>Andalus</vt:lpstr>
      <vt:lpstr>Arial</vt:lpstr>
      <vt:lpstr>Calibri</vt:lpstr>
      <vt:lpstr>Crafty Girls</vt:lpstr>
      <vt:lpstr>Fineliner Script</vt:lpstr>
      <vt:lpstr>Georgia Belle</vt:lpstr>
      <vt:lpstr>KG Primary Italics</vt:lpstr>
      <vt:lpstr>Sassoon Infant Std</vt:lpstr>
      <vt:lpstr>Short Stack</vt:lpstr>
      <vt:lpstr>Times New Roman</vt:lpstr>
      <vt:lpstr>Waltograph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122</cp:revision>
  <dcterms:created xsi:type="dcterms:W3CDTF">2014-07-29T16:54:57Z</dcterms:created>
  <dcterms:modified xsi:type="dcterms:W3CDTF">2016-08-22T19:54:28Z</dcterms:modified>
</cp:coreProperties>
</file>