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fr-FR"/>
    </a:defPPr>
    <a:lvl1pPr marL="0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7" algn="l" defTabSz="91430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05" autoAdjust="0"/>
  </p:normalViewPr>
  <p:slideViewPr>
    <p:cSldViewPr>
      <p:cViewPr>
        <p:scale>
          <a:sx n="90" d="100"/>
          <a:sy n="90" d="100"/>
        </p:scale>
        <p:origin x="-1886" y="205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56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56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5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56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81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795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7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4" indent="0">
              <a:buNone/>
              <a:defRPr sz="1800" b="1"/>
            </a:lvl3pPr>
            <a:lvl4pPr marL="1371457" indent="0">
              <a:buNone/>
              <a:defRPr sz="1600" b="1"/>
            </a:lvl4pPr>
            <a:lvl5pPr marL="1828609" indent="0">
              <a:buNone/>
              <a:defRPr sz="1600" b="1"/>
            </a:lvl5pPr>
            <a:lvl6pPr marL="2285761" indent="0">
              <a:buNone/>
              <a:defRPr sz="1600" b="1"/>
            </a:lvl6pPr>
            <a:lvl7pPr marL="2742913" indent="0">
              <a:buNone/>
              <a:defRPr sz="1600" b="1"/>
            </a:lvl7pPr>
            <a:lvl8pPr marL="3200066" indent="0">
              <a:buNone/>
              <a:defRPr sz="1600" b="1"/>
            </a:lvl8pPr>
            <a:lvl9pPr marL="3657217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09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823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48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85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4" indent="0">
              <a:buNone/>
              <a:defRPr sz="2400"/>
            </a:lvl3pPr>
            <a:lvl4pPr marL="1371457" indent="0">
              <a:buNone/>
              <a:defRPr sz="2000"/>
            </a:lvl4pPr>
            <a:lvl5pPr marL="1828609" indent="0">
              <a:buNone/>
              <a:defRPr sz="2000"/>
            </a:lvl5pPr>
            <a:lvl6pPr marL="2285761" indent="0">
              <a:buNone/>
              <a:defRPr sz="2000"/>
            </a:lvl6pPr>
            <a:lvl7pPr marL="2742913" indent="0">
              <a:buNone/>
              <a:defRPr sz="2000"/>
            </a:lvl7pPr>
            <a:lvl8pPr marL="3200066" indent="0">
              <a:buNone/>
              <a:defRPr sz="2000"/>
            </a:lvl8pPr>
            <a:lvl9pPr marL="3657217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4" indent="0">
              <a:buNone/>
              <a:defRPr sz="1000"/>
            </a:lvl3pPr>
            <a:lvl4pPr marL="1371457" indent="0">
              <a:buNone/>
              <a:defRPr sz="900"/>
            </a:lvl4pPr>
            <a:lvl5pPr marL="1828609" indent="0">
              <a:buNone/>
              <a:defRPr sz="900"/>
            </a:lvl5pPr>
            <a:lvl6pPr marL="2285761" indent="0">
              <a:buNone/>
              <a:defRPr sz="900"/>
            </a:lvl6pPr>
            <a:lvl7pPr marL="2742913" indent="0">
              <a:buNone/>
              <a:defRPr sz="900"/>
            </a:lvl7pPr>
            <a:lvl8pPr marL="3200066" indent="0">
              <a:buNone/>
              <a:defRPr sz="900"/>
            </a:lvl8pPr>
            <a:lvl9pPr marL="3657217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30" tIns="45715" rIns="91430" bIns="45715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E4C13-E1B2-41EB-B8D1-18AAA691EBF6}" type="datetimeFigureOut">
              <a:rPr lang="fr-FR" smtClean="0"/>
              <a:t>03/01/2013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30" tIns="45715" rIns="91430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75F4-077F-4CE5-ACC5-27F563C5571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20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0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91430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2" indent="-285720" algn="l" defTabSz="91430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1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2" indent="-228576" algn="l" defTabSz="91430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85" indent="-228576" algn="l" defTabSz="91430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38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89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42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93" indent="-228576" algn="l" defTabSz="91430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4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3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6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7" algn="l" defTabSz="91430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00808" y="0"/>
            <a:ext cx="5157192" cy="6791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2348880" cy="10645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340768" y="135594"/>
            <a:ext cx="4807214" cy="694684"/>
          </a:xfrm>
          <a:prstGeom prst="roundRect">
            <a:avLst/>
          </a:prstGeom>
          <a:solidFill>
            <a:schemeClr val="bg1"/>
          </a:solidFill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Century Gothic" pitchFamily="34" charset="0"/>
              </a:rPr>
              <a:t>Accorder l’adjectif avec le nom</a:t>
            </a:r>
            <a:endParaRPr lang="fr-FR" sz="20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52736" y="920552"/>
            <a:ext cx="1512168" cy="2880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entury Gothic" pitchFamily="34" charset="0"/>
              </a:rPr>
              <a:t>Orthographe</a:t>
            </a:r>
            <a:endParaRPr lang="fr-FR" sz="1400" b="1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60648" y="272480"/>
            <a:ext cx="792088" cy="4066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Cm1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5691086" y="572820"/>
            <a:ext cx="913792" cy="5149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Fiche </a:t>
            </a:r>
            <a:r>
              <a:rPr lang="fr-FR" sz="1400" b="1" dirty="0" smtClean="0">
                <a:solidFill>
                  <a:schemeClr val="tx1"/>
                </a:solidFill>
              </a:rPr>
              <a:t>8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11" name="Rogner un rectangle à un seul coin 10"/>
          <p:cNvSpPr/>
          <p:nvPr/>
        </p:nvSpPr>
        <p:spPr>
          <a:xfrm>
            <a:off x="8217532" y="6249144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5" name="Rogner un rectangle à un seul coin 14"/>
          <p:cNvSpPr/>
          <p:nvPr/>
        </p:nvSpPr>
        <p:spPr>
          <a:xfrm>
            <a:off x="8469560" y="4995416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6" name="Rogner un rectangle à un seul coin 15"/>
          <p:cNvSpPr/>
          <p:nvPr/>
        </p:nvSpPr>
        <p:spPr>
          <a:xfrm>
            <a:off x="8073516" y="4239072"/>
            <a:ext cx="504056" cy="222283"/>
          </a:xfrm>
          <a:prstGeom prst="snip1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C.1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0648" y="1309330"/>
            <a:ext cx="6264696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u="sng" dirty="0" smtClean="0">
                <a:latin typeface="Century Gothic" pitchFamily="34" charset="0"/>
              </a:rPr>
              <a:t>1 </a:t>
            </a:r>
            <a:r>
              <a:rPr lang="fr-FR" sz="1200" b="1" u="sng" dirty="0">
                <a:latin typeface="Century Gothic" pitchFamily="34" charset="0"/>
              </a:rPr>
              <a:t>– Ecris les groupes nominaux en remplaçant le nom en gras par le nom féminin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 </a:t>
            </a:r>
            <a:r>
              <a:rPr lang="fr-FR" sz="1200" b="1" u="sng" dirty="0" smtClean="0">
                <a:latin typeface="Century Gothic" pitchFamily="34" charset="0"/>
              </a:rPr>
              <a:t>qui </a:t>
            </a:r>
            <a:r>
              <a:rPr lang="fr-FR" sz="1200" b="1" u="sng" dirty="0">
                <a:latin typeface="Century Gothic" pitchFamily="34" charset="0"/>
              </a:rPr>
              <a:t>suit :</a:t>
            </a:r>
            <a:endParaRPr lang="fr-FR" sz="1200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un </a:t>
            </a:r>
            <a:r>
              <a:rPr lang="fr-FR" sz="1200" b="1" dirty="0">
                <a:latin typeface="Century Gothic" pitchFamily="34" charset="0"/>
              </a:rPr>
              <a:t>animal </a:t>
            </a:r>
            <a:r>
              <a:rPr lang="fr-FR" sz="1200" dirty="0">
                <a:latin typeface="Century Gothic" pitchFamily="34" charset="0"/>
              </a:rPr>
              <a:t>cruel 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bête 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</a:t>
            </a:r>
            <a:r>
              <a:rPr lang="fr-FR" sz="1200" b="1" dirty="0">
                <a:latin typeface="Century Gothic" pitchFamily="34" charset="0"/>
              </a:rPr>
              <a:t>temps</a:t>
            </a:r>
            <a:r>
              <a:rPr lang="fr-FR" sz="1200" dirty="0">
                <a:latin typeface="Century Gothic" pitchFamily="34" charset="0"/>
              </a:rPr>
              <a:t> pluvieux 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journée 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</a:t>
            </a:r>
            <a:r>
              <a:rPr lang="fr-FR" sz="1200" b="1" dirty="0">
                <a:latin typeface="Century Gothic" pitchFamily="34" charset="0"/>
              </a:rPr>
              <a:t>gilet</a:t>
            </a:r>
            <a:r>
              <a:rPr lang="fr-FR" sz="1200" dirty="0">
                <a:latin typeface="Century Gothic" pitchFamily="34" charset="0"/>
              </a:rPr>
              <a:t> brodé 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veste 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long </a:t>
            </a:r>
            <a:r>
              <a:rPr lang="fr-FR" sz="1200" b="1" dirty="0">
                <a:latin typeface="Century Gothic" pitchFamily="34" charset="0"/>
              </a:rPr>
              <a:t>cheveu</a:t>
            </a:r>
            <a:r>
              <a:rPr lang="fr-FR" sz="1200" dirty="0">
                <a:latin typeface="Century Gothic" pitchFamily="34" charset="0"/>
              </a:rPr>
              <a:t> blond 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… chevelure 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petit </a:t>
            </a:r>
            <a:r>
              <a:rPr lang="fr-FR" sz="1200" b="1" dirty="0">
                <a:latin typeface="Century Gothic" pitchFamily="34" charset="0"/>
              </a:rPr>
              <a:t>poème</a:t>
            </a:r>
            <a:r>
              <a:rPr lang="fr-FR" sz="1200" dirty="0">
                <a:latin typeface="Century Gothic" pitchFamily="34" charset="0"/>
              </a:rPr>
              <a:t> original 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… poésie …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beau </a:t>
            </a:r>
            <a:r>
              <a:rPr lang="fr-FR" sz="1200" b="1" dirty="0">
                <a:latin typeface="Century Gothic" pitchFamily="34" charset="0"/>
              </a:rPr>
              <a:t>verre </a:t>
            </a:r>
            <a:r>
              <a:rPr lang="fr-FR" sz="1200" dirty="0">
                <a:latin typeface="Century Gothic" pitchFamily="34" charset="0"/>
              </a:rPr>
              <a:t>cassé </a:t>
            </a:r>
            <a:r>
              <a:rPr lang="fr-FR" sz="1200" dirty="0">
                <a:latin typeface="Century Gothic" pitchFamily="34" charset="0"/>
                <a:sym typeface="Wingdings"/>
              </a:rPr>
              <a:t></a:t>
            </a:r>
            <a:r>
              <a:rPr lang="fr-FR" sz="1200" dirty="0">
                <a:latin typeface="Century Gothic" pitchFamily="34" charset="0"/>
              </a:rPr>
              <a:t> une … tasse …</a:t>
            </a:r>
          </a:p>
          <a:p>
            <a:r>
              <a:rPr lang="fr-FR" sz="1200" dirty="0">
                <a:latin typeface="Century Gothic" pitchFamily="34" charset="0"/>
              </a:rPr>
              <a:t/>
            </a:r>
            <a:br>
              <a:rPr lang="fr-FR" sz="1200" dirty="0">
                <a:latin typeface="Century Gothic" pitchFamily="34" charset="0"/>
              </a:rPr>
            </a:br>
            <a:r>
              <a:rPr lang="fr-FR" sz="1200" b="1" u="sng" dirty="0" smtClean="0">
                <a:latin typeface="Century Gothic" pitchFamily="34" charset="0"/>
              </a:rPr>
              <a:t>2 </a:t>
            </a:r>
            <a:r>
              <a:rPr lang="fr-FR" sz="1200" b="1" u="sng" dirty="0">
                <a:latin typeface="Century Gothic" pitchFamily="34" charset="0"/>
              </a:rPr>
              <a:t>– Ecris les groupes nominaux au pluriel :</a:t>
            </a:r>
            <a:endParaRPr lang="fr-FR" sz="1200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un </a:t>
            </a:r>
            <a:r>
              <a:rPr lang="fr-FR" sz="1200" dirty="0">
                <a:latin typeface="Century Gothic" pitchFamily="34" charset="0"/>
              </a:rPr>
              <a:t>roman captivant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vieux récit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 conte étranger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une histoire réelle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une triste aventure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une légende ancienne</a:t>
            </a:r>
          </a:p>
          <a:p>
            <a:r>
              <a:rPr lang="fr-FR" sz="1200" dirty="0">
                <a:latin typeface="Century Gothic" pitchFamily="34" charset="0"/>
              </a:rPr>
              <a:t/>
            </a:r>
            <a:br>
              <a:rPr lang="fr-FR" sz="1200" dirty="0">
                <a:latin typeface="Century Gothic" pitchFamily="34" charset="0"/>
              </a:rPr>
            </a:br>
            <a:r>
              <a:rPr lang="fr-FR" sz="1200" dirty="0">
                <a:latin typeface="Century Gothic" pitchFamily="34" charset="0"/>
              </a:rPr>
              <a:t> </a:t>
            </a:r>
            <a:r>
              <a:rPr lang="fr-FR" sz="1200" b="1" u="sng" dirty="0" smtClean="0">
                <a:latin typeface="Century Gothic" pitchFamily="34" charset="0"/>
              </a:rPr>
              <a:t>3 </a:t>
            </a:r>
            <a:r>
              <a:rPr lang="fr-FR" sz="1200" b="1" u="sng" dirty="0">
                <a:latin typeface="Century Gothic" pitchFamily="34" charset="0"/>
              </a:rPr>
              <a:t>– Réécris les  phrases en remplaçant le nom en gras par le nom entre </a:t>
            </a:r>
            <a:r>
              <a:rPr lang="fr-FR" sz="1200" b="1" u="sng" dirty="0" smtClean="0">
                <a:latin typeface="Century Gothic" pitchFamily="34" charset="0"/>
              </a:rPr>
              <a:t/>
            </a:r>
            <a:br>
              <a:rPr lang="fr-FR" sz="1200" b="1" u="sng" dirty="0" smtClean="0">
                <a:latin typeface="Century Gothic" pitchFamily="34" charset="0"/>
              </a:rPr>
            </a:br>
            <a:r>
              <a:rPr lang="fr-FR" sz="1200" b="1" dirty="0" smtClean="0">
                <a:latin typeface="Century Gothic" pitchFamily="34" charset="0"/>
              </a:rPr>
              <a:t>     </a:t>
            </a:r>
            <a:r>
              <a:rPr lang="fr-FR" sz="1200" b="1" u="sng" dirty="0" smtClean="0">
                <a:latin typeface="Century Gothic" pitchFamily="34" charset="0"/>
              </a:rPr>
              <a:t> parenthèse</a:t>
            </a:r>
            <a:r>
              <a:rPr lang="fr-FR" sz="1200" b="1" u="sng" dirty="0">
                <a:latin typeface="Century Gothic" pitchFamily="34" charset="0"/>
              </a:rPr>
              <a:t> :</a:t>
            </a:r>
            <a:endParaRPr lang="fr-FR" sz="1200" dirty="0">
              <a:latin typeface="Century Gothic" pitchFamily="34" charset="0"/>
            </a:endParaRPr>
          </a:p>
          <a:p>
            <a:r>
              <a:rPr lang="fr-FR" sz="1200" dirty="0">
                <a:latin typeface="Century Gothic" pitchFamily="34" charset="0"/>
              </a:rPr>
              <a:t> 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petit </a:t>
            </a:r>
            <a:r>
              <a:rPr lang="fr-FR" sz="1200" b="1" dirty="0">
                <a:latin typeface="Century Gothic" pitchFamily="34" charset="0"/>
              </a:rPr>
              <a:t>bateau </a:t>
            </a:r>
            <a:r>
              <a:rPr lang="fr-FR" sz="1200" dirty="0">
                <a:latin typeface="Century Gothic" pitchFamily="34" charset="0"/>
              </a:rPr>
              <a:t>lutte conte le vent. (barque)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 cortège suit un  </a:t>
            </a:r>
            <a:r>
              <a:rPr lang="fr-FR" sz="1200" b="1" dirty="0">
                <a:latin typeface="Century Gothic" pitchFamily="34" charset="0"/>
              </a:rPr>
              <a:t>étendard</a:t>
            </a:r>
            <a:r>
              <a:rPr lang="fr-FR" sz="1200" dirty="0">
                <a:latin typeface="Century Gothic" pitchFamily="34" charset="0"/>
              </a:rPr>
              <a:t> brodé d’or. (bannières)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Les beaux </a:t>
            </a:r>
            <a:r>
              <a:rPr lang="fr-FR" sz="1200" b="1" dirty="0">
                <a:latin typeface="Century Gothic" pitchFamily="34" charset="0"/>
              </a:rPr>
              <a:t>comtes</a:t>
            </a:r>
            <a:r>
              <a:rPr lang="fr-FR" sz="1200" dirty="0">
                <a:latin typeface="Century Gothic" pitchFamily="34" charset="0"/>
              </a:rPr>
              <a:t> poudrés écoutaient le roi. (comtesse)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fr-FR" sz="1200" dirty="0">
                <a:latin typeface="Century Gothic" pitchFamily="34" charset="0"/>
              </a:rPr>
              <a:t>J’envoie des </a:t>
            </a:r>
            <a:r>
              <a:rPr lang="fr-FR" sz="1200" b="1" dirty="0">
                <a:latin typeface="Century Gothic" pitchFamily="34" charset="0"/>
              </a:rPr>
              <a:t>cartes</a:t>
            </a:r>
            <a:r>
              <a:rPr lang="fr-FR" sz="1200" dirty="0">
                <a:latin typeface="Century Gothic" pitchFamily="34" charset="0"/>
              </a:rPr>
              <a:t> postales à Léo. (colis)</a:t>
            </a:r>
          </a:p>
          <a:p>
            <a:r>
              <a:rPr lang="fr-FR" sz="1200" dirty="0">
                <a:latin typeface="Century Gothic" pitchFamily="34" charset="0"/>
              </a:rPr>
              <a:t> </a:t>
            </a:r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4 - Tu </a:t>
            </a:r>
            <a:r>
              <a:rPr lang="fr-FR" sz="1200" b="1" u="sng" dirty="0">
                <a:latin typeface="Century Gothic" pitchFamily="34" charset="0"/>
              </a:rPr>
              <a:t>complètes par un adjectif de ton choix et tu accordes comme il convient.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De </a:t>
            </a:r>
            <a:r>
              <a:rPr lang="fr-FR" sz="1200" dirty="0">
                <a:latin typeface="Century Gothic" pitchFamily="34" charset="0"/>
              </a:rPr>
              <a:t>………………… flocons ………………… commencent à tomber.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Magali </a:t>
            </a:r>
            <a:r>
              <a:rPr lang="fr-FR" sz="1200" dirty="0">
                <a:latin typeface="Century Gothic" pitchFamily="34" charset="0"/>
              </a:rPr>
              <a:t>a acheté une ……………………… robe ………………………… 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Magali </a:t>
            </a:r>
            <a:r>
              <a:rPr lang="fr-FR" sz="1200" dirty="0">
                <a:latin typeface="Century Gothic" pitchFamily="34" charset="0"/>
              </a:rPr>
              <a:t>a trois …………………………. Chats …………………………… 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Mon </a:t>
            </a:r>
            <a:r>
              <a:rPr lang="fr-FR" sz="1200" dirty="0">
                <a:latin typeface="Century Gothic" pitchFamily="34" charset="0"/>
              </a:rPr>
              <a:t>papa a une ……………………………… voiture ………………………. 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Ces </a:t>
            </a:r>
            <a:r>
              <a:rPr lang="fr-FR" sz="1200" dirty="0">
                <a:latin typeface="Century Gothic" pitchFamily="34" charset="0"/>
              </a:rPr>
              <a:t>petits chats ont des ………………………….. oreilles ……………………………. . </a:t>
            </a:r>
          </a:p>
          <a:p>
            <a:pPr marL="171450" indent="-171450">
              <a:buFont typeface="Arial" pitchFamily="34" charset="0"/>
              <a:buChar char="•"/>
            </a:pPr>
            <a:endParaRPr lang="fr-FR" sz="1200" dirty="0" smtClean="0">
              <a:latin typeface="Century Gothic" pitchFamily="34" charset="0"/>
            </a:endParaRPr>
          </a:p>
          <a:p>
            <a:r>
              <a:rPr lang="fr-FR" sz="1200" b="1" u="sng" dirty="0" smtClean="0">
                <a:latin typeface="Century Gothic" pitchFamily="34" charset="0"/>
              </a:rPr>
              <a:t>5 - Tu </a:t>
            </a:r>
            <a:r>
              <a:rPr lang="fr-FR" sz="1200" b="1" u="sng" dirty="0">
                <a:latin typeface="Century Gothic" pitchFamily="34" charset="0"/>
              </a:rPr>
              <a:t>accordes l’adjectif qualificatif. </a:t>
            </a:r>
            <a:endParaRPr lang="fr-FR" sz="1200" b="1" u="sng" dirty="0" smtClean="0">
              <a:latin typeface="Century Gothic" pitchFamily="34" charset="0"/>
            </a:endParaRPr>
          </a:p>
          <a:p>
            <a:endParaRPr lang="fr-FR" sz="1200" u="sng" dirty="0">
              <a:latin typeface="Century Gothic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neuf) </a:t>
            </a:r>
            <a:r>
              <a:rPr lang="fr-FR" sz="1200" dirty="0" smtClean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une valise et un sac …………………….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léger</a:t>
            </a:r>
            <a:r>
              <a:rPr lang="fr-FR" sz="1200" dirty="0" smtClean="0">
                <a:latin typeface="Century Gothic" pitchFamily="34" charset="0"/>
              </a:rPr>
              <a:t>)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une robe et une écharpe ……………………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blanc) </a:t>
            </a:r>
            <a:r>
              <a:rPr lang="fr-FR" sz="1200" dirty="0" smtClean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une robe et un sac ……………………………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pointu) </a:t>
            </a:r>
            <a:r>
              <a:rPr lang="fr-FR" sz="1200" dirty="0" smtClean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des oreilles et un nez …………………………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(noir</a:t>
            </a:r>
            <a:r>
              <a:rPr lang="fr-FR" sz="1200" dirty="0">
                <a:latin typeface="Century Gothic" pitchFamily="34" charset="0"/>
              </a:rPr>
              <a:t>) </a:t>
            </a:r>
            <a:r>
              <a:rPr lang="fr-FR" sz="1200" dirty="0" smtClean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des bottes et une veste ……………………………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fr-FR" sz="1200" dirty="0" smtClean="0">
                <a:latin typeface="Century Gothic" pitchFamily="34" charset="0"/>
              </a:rPr>
              <a:t>(</a:t>
            </a:r>
            <a:r>
              <a:rPr lang="fr-FR" sz="1200" dirty="0">
                <a:latin typeface="Century Gothic" pitchFamily="34" charset="0"/>
              </a:rPr>
              <a:t>coupé) </a:t>
            </a:r>
            <a:r>
              <a:rPr lang="fr-FR" sz="1200" dirty="0" smtClean="0">
                <a:latin typeface="Century Gothic" pitchFamily="34" charset="0"/>
              </a:rPr>
              <a:t>	</a:t>
            </a:r>
            <a:r>
              <a:rPr lang="fr-FR" sz="1200" dirty="0" smtClean="0">
                <a:latin typeface="Century Gothic" pitchFamily="34" charset="0"/>
                <a:sym typeface="Wingdings" pitchFamily="2" charset="2"/>
              </a:rPr>
              <a:t></a:t>
            </a:r>
            <a:r>
              <a:rPr lang="fr-FR" sz="1200" dirty="0" smtClean="0">
                <a:latin typeface="Century Gothic" pitchFamily="34" charset="0"/>
              </a:rPr>
              <a:t> </a:t>
            </a:r>
            <a:r>
              <a:rPr lang="fr-FR" sz="1200" dirty="0">
                <a:latin typeface="Century Gothic" pitchFamily="34" charset="0"/>
              </a:rPr>
              <a:t>des fleurs et des branches ……………………… </a:t>
            </a:r>
          </a:p>
          <a:p>
            <a:endParaRPr lang="fr-FR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76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28</Words>
  <Application>Microsoft Office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74</cp:revision>
  <dcterms:created xsi:type="dcterms:W3CDTF">2012-10-29T16:06:26Z</dcterms:created>
  <dcterms:modified xsi:type="dcterms:W3CDTF">2013-01-03T13:44:48Z</dcterms:modified>
</cp:coreProperties>
</file>