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1886" y="205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340768" y="135594"/>
            <a:ext cx="4807214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Accorder l’adjectif avec le nom</a:t>
            </a:r>
            <a:endParaRPr lang="fr-FR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Cm1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</a:t>
            </a:r>
            <a:r>
              <a:rPr lang="fr-FR" sz="1400" b="1" dirty="0" smtClean="0">
                <a:solidFill>
                  <a:schemeClr val="tx1"/>
                </a:solidFill>
              </a:rPr>
              <a:t>8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8217532" y="6249144"/>
            <a:ext cx="504056" cy="222283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8469560" y="4995416"/>
            <a:ext cx="504056" cy="222283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ogner un rectangle à un seul coin 15"/>
          <p:cNvSpPr/>
          <p:nvPr/>
        </p:nvSpPr>
        <p:spPr>
          <a:xfrm>
            <a:off x="8073516" y="4239072"/>
            <a:ext cx="504056" cy="222283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0648" y="1309330"/>
            <a:ext cx="6264696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u="sng" dirty="0" smtClean="0">
                <a:latin typeface="Century Gothic" pitchFamily="34" charset="0"/>
              </a:rPr>
              <a:t>1 </a:t>
            </a:r>
            <a:r>
              <a:rPr lang="fr-FR" sz="1200" b="1" u="sng" dirty="0">
                <a:latin typeface="Century Gothic" pitchFamily="34" charset="0"/>
              </a:rPr>
              <a:t>– Ecris les groupes nominaux en remplaçant le nom en gras par le nom féminin </a:t>
            </a:r>
            <a:r>
              <a:rPr lang="fr-FR" sz="1200" b="1" u="sng" dirty="0" smtClean="0">
                <a:latin typeface="Century Gothic" pitchFamily="34" charset="0"/>
              </a:rPr>
              <a:t/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dirty="0" smtClean="0">
                <a:latin typeface="Century Gothic" pitchFamily="34" charset="0"/>
              </a:rPr>
              <a:t>      </a:t>
            </a:r>
            <a:r>
              <a:rPr lang="fr-FR" sz="1200" b="1" u="sng" dirty="0" smtClean="0">
                <a:latin typeface="Century Gothic" pitchFamily="34" charset="0"/>
              </a:rPr>
              <a:t>qui </a:t>
            </a:r>
            <a:r>
              <a:rPr lang="fr-FR" sz="1200" b="1" u="sng" dirty="0">
                <a:latin typeface="Century Gothic" pitchFamily="34" charset="0"/>
              </a:rPr>
              <a:t>suit :</a:t>
            </a:r>
            <a:endParaRPr lang="fr-FR" sz="1200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 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un </a:t>
            </a:r>
            <a:r>
              <a:rPr lang="fr-FR" sz="1200" b="1" dirty="0">
                <a:latin typeface="Century Gothic" pitchFamily="34" charset="0"/>
              </a:rPr>
              <a:t>animal </a:t>
            </a:r>
            <a:r>
              <a:rPr lang="fr-FR" sz="1200" dirty="0">
                <a:latin typeface="Century Gothic" pitchFamily="34" charset="0"/>
              </a:rPr>
              <a:t>cruel 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bête 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</a:t>
            </a:r>
            <a:r>
              <a:rPr lang="fr-FR" sz="1200" b="1" dirty="0">
                <a:latin typeface="Century Gothic" pitchFamily="34" charset="0"/>
              </a:rPr>
              <a:t>temps</a:t>
            </a:r>
            <a:r>
              <a:rPr lang="fr-FR" sz="1200" dirty="0">
                <a:latin typeface="Century Gothic" pitchFamily="34" charset="0"/>
              </a:rPr>
              <a:t> pluvieux 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journée 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</a:t>
            </a:r>
            <a:r>
              <a:rPr lang="fr-FR" sz="1200" b="1" dirty="0">
                <a:latin typeface="Century Gothic" pitchFamily="34" charset="0"/>
              </a:rPr>
              <a:t>gilet</a:t>
            </a:r>
            <a:r>
              <a:rPr lang="fr-FR" sz="1200" dirty="0">
                <a:latin typeface="Century Gothic" pitchFamily="34" charset="0"/>
              </a:rPr>
              <a:t> brodé 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veste 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long </a:t>
            </a:r>
            <a:r>
              <a:rPr lang="fr-FR" sz="1200" b="1" dirty="0">
                <a:latin typeface="Century Gothic" pitchFamily="34" charset="0"/>
              </a:rPr>
              <a:t>cheveu</a:t>
            </a:r>
            <a:r>
              <a:rPr lang="fr-FR" sz="1200" dirty="0">
                <a:latin typeface="Century Gothic" pitchFamily="34" charset="0"/>
              </a:rPr>
              <a:t> blond 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… chevelure 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petit </a:t>
            </a:r>
            <a:r>
              <a:rPr lang="fr-FR" sz="1200" b="1" dirty="0">
                <a:latin typeface="Century Gothic" pitchFamily="34" charset="0"/>
              </a:rPr>
              <a:t>poème</a:t>
            </a:r>
            <a:r>
              <a:rPr lang="fr-FR" sz="1200" dirty="0">
                <a:latin typeface="Century Gothic" pitchFamily="34" charset="0"/>
              </a:rPr>
              <a:t> original 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… poésie …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beau </a:t>
            </a:r>
            <a:r>
              <a:rPr lang="fr-FR" sz="1200" b="1" dirty="0">
                <a:latin typeface="Century Gothic" pitchFamily="34" charset="0"/>
              </a:rPr>
              <a:t>verre </a:t>
            </a:r>
            <a:r>
              <a:rPr lang="fr-FR" sz="1200" dirty="0">
                <a:latin typeface="Century Gothic" pitchFamily="34" charset="0"/>
              </a:rPr>
              <a:t>cassé </a:t>
            </a:r>
            <a:r>
              <a:rPr lang="fr-FR" sz="1200" dirty="0">
                <a:latin typeface="Century Gothic" pitchFamily="34" charset="0"/>
                <a:sym typeface="Wingdings"/>
              </a:rPr>
              <a:t></a:t>
            </a:r>
            <a:r>
              <a:rPr lang="fr-FR" sz="1200" dirty="0">
                <a:latin typeface="Century Gothic" pitchFamily="34" charset="0"/>
              </a:rPr>
              <a:t> une … tasse …</a:t>
            </a:r>
          </a:p>
          <a:p>
            <a:r>
              <a:rPr lang="fr-FR" sz="1200" dirty="0">
                <a:latin typeface="Century Gothic" pitchFamily="34" charset="0"/>
              </a:rPr>
              <a:t/>
            </a:r>
            <a:br>
              <a:rPr lang="fr-FR" sz="1200" dirty="0">
                <a:latin typeface="Century Gothic" pitchFamily="34" charset="0"/>
              </a:rPr>
            </a:br>
            <a:r>
              <a:rPr lang="fr-FR" sz="1200" b="1" u="sng" dirty="0" smtClean="0">
                <a:latin typeface="Century Gothic" pitchFamily="34" charset="0"/>
              </a:rPr>
              <a:t>2 </a:t>
            </a:r>
            <a:r>
              <a:rPr lang="fr-FR" sz="1200" b="1" u="sng" dirty="0">
                <a:latin typeface="Century Gothic" pitchFamily="34" charset="0"/>
              </a:rPr>
              <a:t>– Ecris les groupes nominaux au pluriel :</a:t>
            </a:r>
            <a:endParaRPr lang="fr-FR" sz="1200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 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un </a:t>
            </a:r>
            <a:r>
              <a:rPr lang="fr-FR" sz="1200" dirty="0">
                <a:latin typeface="Century Gothic" pitchFamily="34" charset="0"/>
              </a:rPr>
              <a:t>roman captivant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vieux récit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 conte étranger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une histoire réelle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une triste aventure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une légende ancienne</a:t>
            </a:r>
          </a:p>
          <a:p>
            <a:r>
              <a:rPr lang="fr-FR" sz="1200" dirty="0">
                <a:latin typeface="Century Gothic" pitchFamily="34" charset="0"/>
              </a:rPr>
              <a:t/>
            </a:r>
            <a:br>
              <a:rPr lang="fr-FR" sz="1200" dirty="0">
                <a:latin typeface="Century Gothic" pitchFamily="34" charset="0"/>
              </a:rPr>
            </a:br>
            <a:r>
              <a:rPr lang="fr-FR" sz="1200" dirty="0">
                <a:latin typeface="Century Gothic" pitchFamily="34" charset="0"/>
              </a:rPr>
              <a:t> </a:t>
            </a:r>
            <a:r>
              <a:rPr lang="fr-FR" sz="1200" b="1" u="sng" dirty="0" smtClean="0">
                <a:latin typeface="Century Gothic" pitchFamily="34" charset="0"/>
              </a:rPr>
              <a:t>3 </a:t>
            </a:r>
            <a:r>
              <a:rPr lang="fr-FR" sz="1200" b="1" u="sng" dirty="0">
                <a:latin typeface="Century Gothic" pitchFamily="34" charset="0"/>
              </a:rPr>
              <a:t>– Réécris les  phrases en remplaçant le nom en gras par le nom entre </a:t>
            </a:r>
            <a:r>
              <a:rPr lang="fr-FR" sz="1200" b="1" u="sng" dirty="0" smtClean="0">
                <a:latin typeface="Century Gothic" pitchFamily="34" charset="0"/>
              </a:rPr>
              <a:t/>
            </a:r>
            <a:br>
              <a:rPr lang="fr-FR" sz="1200" b="1" u="sng" dirty="0" smtClean="0">
                <a:latin typeface="Century Gothic" pitchFamily="34" charset="0"/>
              </a:rPr>
            </a:br>
            <a:r>
              <a:rPr lang="fr-FR" sz="1200" b="1" dirty="0" smtClean="0">
                <a:latin typeface="Century Gothic" pitchFamily="34" charset="0"/>
              </a:rPr>
              <a:t>     </a:t>
            </a:r>
            <a:r>
              <a:rPr lang="fr-FR" sz="1200" b="1" u="sng" dirty="0" smtClean="0">
                <a:latin typeface="Century Gothic" pitchFamily="34" charset="0"/>
              </a:rPr>
              <a:t> parenthèse</a:t>
            </a:r>
            <a:r>
              <a:rPr lang="fr-FR" sz="1200" b="1" u="sng" dirty="0">
                <a:latin typeface="Century Gothic" pitchFamily="34" charset="0"/>
              </a:rPr>
              <a:t> :</a:t>
            </a:r>
            <a:endParaRPr lang="fr-FR" sz="1200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 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petit </a:t>
            </a:r>
            <a:r>
              <a:rPr lang="fr-FR" sz="1200" b="1" dirty="0">
                <a:latin typeface="Century Gothic" pitchFamily="34" charset="0"/>
              </a:rPr>
              <a:t>bateau </a:t>
            </a:r>
            <a:r>
              <a:rPr lang="fr-FR" sz="1200" dirty="0">
                <a:latin typeface="Century Gothic" pitchFamily="34" charset="0"/>
              </a:rPr>
              <a:t>lutte conte le vent. (barque)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cortège suit un  </a:t>
            </a:r>
            <a:r>
              <a:rPr lang="fr-FR" sz="1200" b="1" dirty="0">
                <a:latin typeface="Century Gothic" pitchFamily="34" charset="0"/>
              </a:rPr>
              <a:t>étendard</a:t>
            </a:r>
            <a:r>
              <a:rPr lang="fr-FR" sz="1200" dirty="0">
                <a:latin typeface="Century Gothic" pitchFamily="34" charset="0"/>
              </a:rPr>
              <a:t> brodé d’or. (bannières)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Les beaux </a:t>
            </a:r>
            <a:r>
              <a:rPr lang="fr-FR" sz="1200" b="1" dirty="0">
                <a:latin typeface="Century Gothic" pitchFamily="34" charset="0"/>
              </a:rPr>
              <a:t>comtes</a:t>
            </a:r>
            <a:r>
              <a:rPr lang="fr-FR" sz="1200" dirty="0">
                <a:latin typeface="Century Gothic" pitchFamily="34" charset="0"/>
              </a:rPr>
              <a:t> poudrés écoutaient le roi. (comtesse)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J’envoie des </a:t>
            </a:r>
            <a:r>
              <a:rPr lang="fr-FR" sz="1200" b="1" dirty="0">
                <a:latin typeface="Century Gothic" pitchFamily="34" charset="0"/>
              </a:rPr>
              <a:t>cartes</a:t>
            </a:r>
            <a:r>
              <a:rPr lang="fr-FR" sz="1200" dirty="0">
                <a:latin typeface="Century Gothic" pitchFamily="34" charset="0"/>
              </a:rPr>
              <a:t> postales à Léo. (colis)</a:t>
            </a:r>
          </a:p>
          <a:p>
            <a:r>
              <a:rPr lang="fr-FR" sz="1200" dirty="0">
                <a:latin typeface="Century Gothic" pitchFamily="34" charset="0"/>
              </a:rPr>
              <a:t> </a:t>
            </a:r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u="sng" dirty="0" smtClean="0">
                <a:latin typeface="Century Gothic" pitchFamily="34" charset="0"/>
              </a:rPr>
              <a:t>4 - Tu </a:t>
            </a:r>
            <a:r>
              <a:rPr lang="fr-FR" sz="1200" b="1" u="sng" dirty="0">
                <a:latin typeface="Century Gothic" pitchFamily="34" charset="0"/>
              </a:rPr>
              <a:t>complètes par un adjectif de ton choix et tu accordes comme il convient.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De </a:t>
            </a:r>
            <a:r>
              <a:rPr lang="fr-FR" sz="1200" dirty="0">
                <a:latin typeface="Century Gothic" pitchFamily="34" charset="0"/>
              </a:rPr>
              <a:t>………………… flocons ………………… commencent à tomber.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Magali </a:t>
            </a:r>
            <a:r>
              <a:rPr lang="fr-FR" sz="1200" dirty="0">
                <a:latin typeface="Century Gothic" pitchFamily="34" charset="0"/>
              </a:rPr>
              <a:t>a acheté une ……………………… robe ………………………… 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Magali </a:t>
            </a:r>
            <a:r>
              <a:rPr lang="fr-FR" sz="1200" dirty="0">
                <a:latin typeface="Century Gothic" pitchFamily="34" charset="0"/>
              </a:rPr>
              <a:t>a trois …………………………. Chats …………………………… 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Mon </a:t>
            </a:r>
            <a:r>
              <a:rPr lang="fr-FR" sz="1200" dirty="0">
                <a:latin typeface="Century Gothic" pitchFamily="34" charset="0"/>
              </a:rPr>
              <a:t>papa a une ……………………………… voiture ………………………. 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Ces </a:t>
            </a:r>
            <a:r>
              <a:rPr lang="fr-FR" sz="1200" dirty="0">
                <a:latin typeface="Century Gothic" pitchFamily="34" charset="0"/>
              </a:rPr>
              <a:t>petits chats ont des ………………………….. oreilles ……………………………. . 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u="sng" dirty="0" smtClean="0">
                <a:latin typeface="Century Gothic" pitchFamily="34" charset="0"/>
              </a:rPr>
              <a:t>5 - Tu </a:t>
            </a:r>
            <a:r>
              <a:rPr lang="fr-FR" sz="1200" b="1" u="sng" dirty="0">
                <a:latin typeface="Century Gothic" pitchFamily="34" charset="0"/>
              </a:rPr>
              <a:t>accordes l’adjectif qualificatif.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u="sng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>
                <a:latin typeface="Century Gothic" pitchFamily="34" charset="0"/>
              </a:rPr>
              <a:t>neuf) </a:t>
            </a:r>
            <a:r>
              <a:rPr lang="fr-FR" sz="1200" dirty="0" smtClean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une valise et un sac …………………….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>
                <a:latin typeface="Century Gothic" pitchFamily="34" charset="0"/>
              </a:rPr>
              <a:t>léger</a:t>
            </a:r>
            <a:r>
              <a:rPr lang="fr-FR" sz="1200" dirty="0" smtClean="0">
                <a:latin typeface="Century Gothic" pitchFamily="34" charset="0"/>
              </a:rPr>
              <a:t>)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une robe et une écharpe ……………………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>
                <a:latin typeface="Century Gothic" pitchFamily="34" charset="0"/>
              </a:rPr>
              <a:t>blanc) </a:t>
            </a:r>
            <a:r>
              <a:rPr lang="fr-FR" sz="1200" dirty="0" smtClean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une robe et un sac ……………………………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>
                <a:latin typeface="Century Gothic" pitchFamily="34" charset="0"/>
              </a:rPr>
              <a:t>pointu) </a:t>
            </a:r>
            <a:r>
              <a:rPr lang="fr-FR" sz="1200" dirty="0" smtClean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des oreilles et un nez …………………………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(noir</a:t>
            </a:r>
            <a:r>
              <a:rPr lang="fr-FR" sz="1200" dirty="0">
                <a:latin typeface="Century Gothic" pitchFamily="34" charset="0"/>
              </a:rPr>
              <a:t>) </a:t>
            </a:r>
            <a:r>
              <a:rPr lang="fr-FR" sz="1200" dirty="0" smtClean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des bottes et une veste ……………………………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>
                <a:latin typeface="Century Gothic" pitchFamily="34" charset="0"/>
              </a:rPr>
              <a:t>coupé) </a:t>
            </a:r>
            <a:r>
              <a:rPr lang="fr-FR" sz="1200" dirty="0" smtClean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des fleurs et des branches ……………………… </a:t>
            </a:r>
          </a:p>
          <a:p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28</Words>
  <Application>Microsoft Office PowerPoint</Application>
  <PresentationFormat>Format A4 (210 x 297 mm)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74</cp:revision>
  <dcterms:created xsi:type="dcterms:W3CDTF">2012-10-29T16:06:26Z</dcterms:created>
  <dcterms:modified xsi:type="dcterms:W3CDTF">2013-01-03T13:44:48Z</dcterms:modified>
</cp:coreProperties>
</file>