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886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74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73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62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364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896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836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598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066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40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51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5905-4751-4EA2-878D-1526F8AC3C81}" type="datetimeFigureOut">
              <a:rPr lang="fr-CH" smtClean="0"/>
              <a:t>09.02.2011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2D67-B817-417C-A7D3-DBC3DAAB03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758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6.wmf"/><Relationship Id="rId18" Type="http://schemas.openxmlformats.org/officeDocument/2006/relationships/image" Target="../media/image91.wmf"/><Relationship Id="rId26" Type="http://schemas.openxmlformats.org/officeDocument/2006/relationships/image" Target="../media/image97.wmf"/><Relationship Id="rId3" Type="http://schemas.openxmlformats.org/officeDocument/2006/relationships/image" Target="../media/image77.wmf"/><Relationship Id="rId21" Type="http://schemas.openxmlformats.org/officeDocument/2006/relationships/image" Target="../media/image92.wmf"/><Relationship Id="rId7" Type="http://schemas.openxmlformats.org/officeDocument/2006/relationships/image" Target="../media/image81.wmf"/><Relationship Id="rId12" Type="http://schemas.openxmlformats.org/officeDocument/2006/relationships/image" Target="../media/image85.wmf"/><Relationship Id="rId17" Type="http://schemas.openxmlformats.org/officeDocument/2006/relationships/image" Target="../media/image90.wmf"/><Relationship Id="rId25" Type="http://schemas.openxmlformats.org/officeDocument/2006/relationships/image" Target="../media/image96.wmf"/><Relationship Id="rId2" Type="http://schemas.openxmlformats.org/officeDocument/2006/relationships/image" Target="../media/image76.wmf"/><Relationship Id="rId16" Type="http://schemas.openxmlformats.org/officeDocument/2006/relationships/image" Target="../media/image89.wmf"/><Relationship Id="rId20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image" Target="../media/image28.wmf"/><Relationship Id="rId24" Type="http://schemas.openxmlformats.org/officeDocument/2006/relationships/image" Target="../media/image95.wmf"/><Relationship Id="rId5" Type="http://schemas.openxmlformats.org/officeDocument/2006/relationships/image" Target="../media/image79.wmf"/><Relationship Id="rId15" Type="http://schemas.openxmlformats.org/officeDocument/2006/relationships/image" Target="../media/image88.wmf"/><Relationship Id="rId23" Type="http://schemas.openxmlformats.org/officeDocument/2006/relationships/image" Target="../media/image94.wmf"/><Relationship Id="rId10" Type="http://schemas.openxmlformats.org/officeDocument/2006/relationships/image" Target="../media/image32.wmf"/><Relationship Id="rId19" Type="http://schemas.openxmlformats.org/officeDocument/2006/relationships/image" Target="../media/image61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Relationship Id="rId14" Type="http://schemas.openxmlformats.org/officeDocument/2006/relationships/image" Target="../media/image87.wmf"/><Relationship Id="rId22" Type="http://schemas.openxmlformats.org/officeDocument/2006/relationships/image" Target="../media/image93.wmf"/><Relationship Id="rId27" Type="http://schemas.openxmlformats.org/officeDocument/2006/relationships/image" Target="../media/image9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5.wmf"/><Relationship Id="rId3" Type="http://schemas.openxmlformats.org/officeDocument/2006/relationships/image" Target="../media/image11.wmf"/><Relationship Id="rId21" Type="http://schemas.openxmlformats.org/officeDocument/2006/relationships/image" Target="../media/image3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8.wmf"/><Relationship Id="rId25" Type="http://schemas.openxmlformats.org/officeDocument/2006/relationships/image" Target="../media/image26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24" Type="http://schemas.openxmlformats.org/officeDocument/2006/relationships/image" Target="../media/image6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5.wmf"/><Relationship Id="rId10" Type="http://schemas.openxmlformats.org/officeDocument/2006/relationships/image" Target="../media/image18.wmf"/><Relationship Id="rId19" Type="http://schemas.openxmlformats.org/officeDocument/2006/relationships/image" Target="../media/image1.wmf"/><Relationship Id="rId4" Type="http://schemas.openxmlformats.org/officeDocument/2006/relationships/image" Target="../media/image12.png"/><Relationship Id="rId9" Type="http://schemas.openxmlformats.org/officeDocument/2006/relationships/image" Target="../media/image17.wmf"/><Relationship Id="rId14" Type="http://schemas.openxmlformats.org/officeDocument/2006/relationships/image" Target="../media/image22.wmf"/><Relationship Id="rId22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18" Type="http://schemas.openxmlformats.org/officeDocument/2006/relationships/image" Target="../media/image43.wmf"/><Relationship Id="rId26" Type="http://schemas.openxmlformats.org/officeDocument/2006/relationships/image" Target="../media/image51.wmf"/><Relationship Id="rId3" Type="http://schemas.openxmlformats.org/officeDocument/2006/relationships/image" Target="../media/image28.wmf"/><Relationship Id="rId21" Type="http://schemas.openxmlformats.org/officeDocument/2006/relationships/image" Target="../media/image46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17" Type="http://schemas.openxmlformats.org/officeDocument/2006/relationships/image" Target="../media/image42.wmf"/><Relationship Id="rId25" Type="http://schemas.openxmlformats.org/officeDocument/2006/relationships/image" Target="../media/image50.wmf"/><Relationship Id="rId2" Type="http://schemas.openxmlformats.org/officeDocument/2006/relationships/image" Target="../media/image27.wmf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29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24" Type="http://schemas.openxmlformats.org/officeDocument/2006/relationships/image" Target="../media/image49.wmf"/><Relationship Id="rId5" Type="http://schemas.openxmlformats.org/officeDocument/2006/relationships/image" Target="../media/image30.png"/><Relationship Id="rId15" Type="http://schemas.openxmlformats.org/officeDocument/2006/relationships/image" Target="../media/image40.wmf"/><Relationship Id="rId23" Type="http://schemas.openxmlformats.org/officeDocument/2006/relationships/image" Target="../media/image48.wmf"/><Relationship Id="rId28" Type="http://schemas.openxmlformats.org/officeDocument/2006/relationships/image" Target="../media/image53.wmf"/><Relationship Id="rId10" Type="http://schemas.openxmlformats.org/officeDocument/2006/relationships/image" Target="../media/image35.wmf"/><Relationship Id="rId19" Type="http://schemas.openxmlformats.org/officeDocument/2006/relationships/image" Target="../media/image44.wmf"/><Relationship Id="rId31" Type="http://schemas.openxmlformats.org/officeDocument/2006/relationships/image" Target="../media/image56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Relationship Id="rId22" Type="http://schemas.openxmlformats.org/officeDocument/2006/relationships/image" Target="../media/image47.wmf"/><Relationship Id="rId27" Type="http://schemas.openxmlformats.org/officeDocument/2006/relationships/image" Target="../media/image52.wmf"/><Relationship Id="rId30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18" Type="http://schemas.openxmlformats.org/officeDocument/2006/relationships/image" Target="../media/image43.wmf"/><Relationship Id="rId26" Type="http://schemas.openxmlformats.org/officeDocument/2006/relationships/image" Target="../media/image51.wmf"/><Relationship Id="rId3" Type="http://schemas.openxmlformats.org/officeDocument/2006/relationships/image" Target="../media/image28.wmf"/><Relationship Id="rId21" Type="http://schemas.openxmlformats.org/officeDocument/2006/relationships/image" Target="../media/image46.wmf"/><Relationship Id="rId34" Type="http://schemas.openxmlformats.org/officeDocument/2006/relationships/image" Target="../media/image59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17" Type="http://schemas.openxmlformats.org/officeDocument/2006/relationships/image" Target="../media/image42.wmf"/><Relationship Id="rId25" Type="http://schemas.openxmlformats.org/officeDocument/2006/relationships/image" Target="../media/image50.wmf"/><Relationship Id="rId33" Type="http://schemas.openxmlformats.org/officeDocument/2006/relationships/image" Target="../media/image58.wmf"/><Relationship Id="rId2" Type="http://schemas.openxmlformats.org/officeDocument/2006/relationships/image" Target="../media/image27.wmf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29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24" Type="http://schemas.openxmlformats.org/officeDocument/2006/relationships/image" Target="../media/image49.wmf"/><Relationship Id="rId32" Type="http://schemas.openxmlformats.org/officeDocument/2006/relationships/image" Target="../media/image57.wmf"/><Relationship Id="rId5" Type="http://schemas.openxmlformats.org/officeDocument/2006/relationships/image" Target="../media/image30.png"/><Relationship Id="rId15" Type="http://schemas.openxmlformats.org/officeDocument/2006/relationships/image" Target="../media/image40.wmf"/><Relationship Id="rId23" Type="http://schemas.openxmlformats.org/officeDocument/2006/relationships/image" Target="../media/image48.wmf"/><Relationship Id="rId28" Type="http://schemas.openxmlformats.org/officeDocument/2006/relationships/image" Target="../media/image53.wmf"/><Relationship Id="rId10" Type="http://schemas.openxmlformats.org/officeDocument/2006/relationships/image" Target="../media/image35.wmf"/><Relationship Id="rId19" Type="http://schemas.openxmlformats.org/officeDocument/2006/relationships/image" Target="../media/image44.wmf"/><Relationship Id="rId31" Type="http://schemas.openxmlformats.org/officeDocument/2006/relationships/image" Target="../media/image56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Relationship Id="rId22" Type="http://schemas.openxmlformats.org/officeDocument/2006/relationships/image" Target="../media/image47.wmf"/><Relationship Id="rId27" Type="http://schemas.openxmlformats.org/officeDocument/2006/relationships/image" Target="../media/image52.wmf"/><Relationship Id="rId30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1.wmf"/><Relationship Id="rId2" Type="http://schemas.openxmlformats.org/officeDocument/2006/relationships/image" Target="../media/image47.wmf"/><Relationship Id="rId16" Type="http://schemas.openxmlformats.org/officeDocument/2006/relationships/image" Target="../media/image5.wmf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2.wmf"/><Relationship Id="rId10" Type="http://schemas.openxmlformats.org/officeDocument/2006/relationships/image" Target="../media/image55.wmf"/><Relationship Id="rId19" Type="http://schemas.openxmlformats.org/officeDocument/2006/relationships/image" Target="../media/image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65.wmf"/><Relationship Id="rId3" Type="http://schemas.openxmlformats.org/officeDocument/2006/relationships/image" Target="../media/image49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47.wmf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11" Type="http://schemas.openxmlformats.org/officeDocument/2006/relationships/image" Target="../media/image63.wmf"/><Relationship Id="rId5" Type="http://schemas.openxmlformats.org/officeDocument/2006/relationships/image" Target="../media/image55.wmf"/><Relationship Id="rId15" Type="http://schemas.openxmlformats.org/officeDocument/2006/relationships/image" Target="../media/image67.wmf"/><Relationship Id="rId10" Type="http://schemas.openxmlformats.org/officeDocument/2006/relationships/image" Target="../media/image45.wmf"/><Relationship Id="rId4" Type="http://schemas.openxmlformats.org/officeDocument/2006/relationships/image" Target="../media/image56.wmf"/><Relationship Id="rId9" Type="http://schemas.openxmlformats.org/officeDocument/2006/relationships/image" Target="../media/image62.wmf"/><Relationship Id="rId14" Type="http://schemas.openxmlformats.org/officeDocument/2006/relationships/image" Target="../media/image6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3.wmf"/><Relationship Id="rId7" Type="http://schemas.openxmlformats.org/officeDocument/2006/relationships/image" Target="../media/image72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11" Type="http://schemas.openxmlformats.org/officeDocument/2006/relationships/image" Target="../media/image74.wmf"/><Relationship Id="rId5" Type="http://schemas.openxmlformats.org/officeDocument/2006/relationships/image" Target="../media/image70.wmf"/><Relationship Id="rId10" Type="http://schemas.openxmlformats.org/officeDocument/2006/relationships/image" Target="../media/image4.wmf"/><Relationship Id="rId4" Type="http://schemas.openxmlformats.org/officeDocument/2006/relationships/image" Target="../media/image5.wmf"/><Relationship Id="rId9" Type="http://schemas.openxmlformats.org/officeDocument/2006/relationships/image" Target="../media/image7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53.wmf"/><Relationship Id="rId3" Type="http://schemas.openxmlformats.org/officeDocument/2006/relationships/image" Target="../media/image27.wmf"/><Relationship Id="rId7" Type="http://schemas.openxmlformats.org/officeDocument/2006/relationships/image" Target="../media/image28.wmf"/><Relationship Id="rId12" Type="http://schemas.openxmlformats.org/officeDocument/2006/relationships/image" Target="../media/image50.wmf"/><Relationship Id="rId17" Type="http://schemas.openxmlformats.org/officeDocument/2006/relationships/image" Target="../media/image49.wmf"/><Relationship Id="rId2" Type="http://schemas.openxmlformats.org/officeDocument/2006/relationships/image" Target="../media/image39.wmf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image" Target="../media/image57.wmf"/><Relationship Id="rId5" Type="http://schemas.openxmlformats.org/officeDocument/2006/relationships/image" Target="../media/image46.wmf"/><Relationship Id="rId15" Type="http://schemas.openxmlformats.org/officeDocument/2006/relationships/image" Target="../media/image1.wmf"/><Relationship Id="rId10" Type="http://schemas.openxmlformats.org/officeDocument/2006/relationships/image" Target="../media/image6.wmf"/><Relationship Id="rId4" Type="http://schemas.openxmlformats.org/officeDocument/2006/relationships/image" Target="../media/image42.wmf"/><Relationship Id="rId9" Type="http://schemas.openxmlformats.org/officeDocument/2006/relationships/image" Target="../media/image35.wmf"/><Relationship Id="rId1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5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28.wmf"/><Relationship Id="rId17" Type="http://schemas.openxmlformats.org/officeDocument/2006/relationships/image" Target="../media/image89.wmf"/><Relationship Id="rId2" Type="http://schemas.openxmlformats.org/officeDocument/2006/relationships/image" Target="../media/image76.wmf"/><Relationship Id="rId16" Type="http://schemas.openxmlformats.org/officeDocument/2006/relationships/image" Target="../media/image8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image" Target="../media/image32.wmf"/><Relationship Id="rId5" Type="http://schemas.openxmlformats.org/officeDocument/2006/relationships/image" Target="../media/image79.wmf"/><Relationship Id="rId15" Type="http://schemas.openxmlformats.org/officeDocument/2006/relationships/image" Target="../media/image87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Relationship Id="rId14" Type="http://schemas.openxmlformats.org/officeDocument/2006/relationships/image" Target="../media/image8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7979" y="137042"/>
            <a:ext cx="262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Arial Black" pitchFamily="34" charset="0"/>
              </a:rPr>
              <a:t>Alex et Zoé leçon 2</a:t>
            </a:r>
            <a:endParaRPr lang="fr-CH" dirty="0">
              <a:latin typeface="Arial Black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29" y="550639"/>
            <a:ext cx="600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Relie.</a:t>
            </a:r>
            <a:endParaRPr lang="fr-CH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62000" y="858416"/>
            <a:ext cx="634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un hamster        une tortue        un poisson        un chat        une perruche        un chien</a:t>
            </a:r>
            <a:endParaRPr lang="fr-CH" sz="1400" dirty="0"/>
          </a:p>
        </p:txBody>
      </p:sp>
      <p:pic>
        <p:nvPicPr>
          <p:cNvPr id="7" name="Picture 2" descr="C:\Users\astrid\AppData\Local\Microsoft\Windows\Temporary Internet Files\Content.IE5\X3Q6A2CA\MC9002963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924160"/>
            <a:ext cx="777180" cy="5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42" y="1948531"/>
            <a:ext cx="1055216" cy="5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40" y="1844173"/>
            <a:ext cx="767323" cy="7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62" y="1865573"/>
            <a:ext cx="506797" cy="8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strid\AppData\Local\Microsoft\Windows\Temporary Internet Files\Content.IE5\Z659MSNA\MC9003914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64" y="1801456"/>
            <a:ext cx="777296" cy="7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strid\AppData\Local\Microsoft\Windows\Temporary Internet Files\Content.IE5\5TBD4U6G\MC9003914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16" y="1948531"/>
            <a:ext cx="873709" cy="5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6028" y="3069729"/>
            <a:ext cx="575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Ecris.</a:t>
            </a:r>
            <a:endParaRPr lang="fr-CH" sz="1400" b="1" dirty="0"/>
          </a:p>
        </p:txBody>
      </p:sp>
      <p:pic>
        <p:nvPicPr>
          <p:cNvPr id="14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8" y="3027331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598978" y="3080125"/>
            <a:ext cx="111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J’ai un chien.</a:t>
            </a:r>
            <a:endParaRPr lang="fr-CH" sz="1400" dirty="0"/>
          </a:p>
        </p:txBody>
      </p:sp>
      <p:pic>
        <p:nvPicPr>
          <p:cNvPr id="16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10" y="3027331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583590" y="3080125"/>
            <a:ext cx="1623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Je </a:t>
            </a:r>
            <a:r>
              <a:rPr lang="fr-CH" sz="1400" dirty="0" smtClean="0">
                <a:solidFill>
                  <a:srgbClr val="FF0000"/>
                </a:solidFill>
              </a:rPr>
              <a:t>n’</a:t>
            </a:r>
            <a:r>
              <a:rPr lang="fr-CH" sz="1400" dirty="0" smtClean="0"/>
              <a:t>ai </a:t>
            </a:r>
            <a:r>
              <a:rPr lang="fr-CH" sz="1400" dirty="0" smtClean="0">
                <a:solidFill>
                  <a:srgbClr val="FF0000"/>
                </a:solidFill>
              </a:rPr>
              <a:t>pas</a:t>
            </a:r>
            <a:r>
              <a:rPr lang="fr-CH" sz="1400" dirty="0" smtClean="0"/>
              <a:t> de chien.</a:t>
            </a:r>
            <a:endParaRPr lang="fr-CH" sz="1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818710" y="3027331"/>
            <a:ext cx="678884" cy="413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831997" y="3027331"/>
            <a:ext cx="678884" cy="413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40829" y="3656112"/>
            <a:ext cx="6700539" cy="1008856"/>
            <a:chOff x="162000" y="3656112"/>
            <a:chExt cx="5865349" cy="1008856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62000" y="3656856"/>
              <a:ext cx="2832612" cy="1008112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3194737" y="3656112"/>
              <a:ext cx="2832612" cy="1008112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23" name="Picture 7" descr="C:\Users\astrid\AppData\Local\Microsoft\Windows\Temporary Internet Files\Content.IE5\5TBD4U6G\MC9003914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7" y="3959320"/>
            <a:ext cx="698676" cy="4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strid\AppData\Local\Microsoft\Windows\Temporary Internet Files\Content.IE5\X3Q6A2CA\MC9002963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91" y="3870217"/>
            <a:ext cx="777180" cy="5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939180" y="4361015"/>
            <a:ext cx="215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47935" y="4361015"/>
            <a:ext cx="215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3678039" y="3911721"/>
            <a:ext cx="711221" cy="441941"/>
            <a:chOff x="3678039" y="3911721"/>
            <a:chExt cx="711221" cy="441941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3678039" y="3940296"/>
              <a:ext cx="678884" cy="413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3710376" y="3911721"/>
              <a:ext cx="678884" cy="413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40829" y="4816624"/>
            <a:ext cx="6700539" cy="1008856"/>
            <a:chOff x="162000" y="3656112"/>
            <a:chExt cx="5865349" cy="1008856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162000" y="3656856"/>
              <a:ext cx="2832612" cy="1008112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3194737" y="3656112"/>
              <a:ext cx="2832612" cy="1008112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33" name="Connecteur droit 32"/>
          <p:cNvCxnSpPr/>
          <p:nvPr/>
        </p:nvCxnSpPr>
        <p:spPr>
          <a:xfrm>
            <a:off x="939180" y="5521527"/>
            <a:ext cx="215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447935" y="5521527"/>
            <a:ext cx="215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C:\Users\astrid\AppData\Local\Microsoft\Windows\Temporary Internet Files\Content.IE5\Z659MSNA\MC9003914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9" y="4982480"/>
            <a:ext cx="661561" cy="6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137148" y="5079586"/>
            <a:ext cx="711221" cy="441941"/>
            <a:chOff x="3678039" y="3911721"/>
            <a:chExt cx="711221" cy="441941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3678039" y="3940296"/>
              <a:ext cx="678884" cy="413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3710376" y="3911721"/>
              <a:ext cx="678884" cy="413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5" y="4904783"/>
            <a:ext cx="506797" cy="8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113717" y="6249144"/>
            <a:ext cx="85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Compte .</a:t>
            </a:r>
            <a:endParaRPr lang="fr-CH" sz="1400" b="1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42142" y="6556921"/>
            <a:ext cx="6599226" cy="1224136"/>
            <a:chOff x="142142" y="6556921"/>
            <a:chExt cx="4882992" cy="1224136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142142" y="6556921"/>
              <a:ext cx="1406821" cy="1224136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1874972" y="6556921"/>
              <a:ext cx="1406821" cy="1224136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3618313" y="6556921"/>
              <a:ext cx="1406821" cy="1224136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196401" y="7781057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Il y a ………....... chiens.</a:t>
            </a:r>
            <a:endParaRPr lang="fr-CH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402961" y="7779568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Il y a ………....... </a:t>
            </a:r>
            <a:r>
              <a:rPr lang="fr-CH" sz="1400" dirty="0"/>
              <a:t>p</a:t>
            </a:r>
            <a:r>
              <a:rPr lang="fr-CH" sz="1400" dirty="0" smtClean="0"/>
              <a:t>erruches.</a:t>
            </a:r>
            <a:endParaRPr lang="fr-CH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4790584" y="7781057"/>
            <a:ext cx="200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Il y a ………....... </a:t>
            </a:r>
            <a:r>
              <a:rPr lang="fr-CH" sz="1400" dirty="0"/>
              <a:t>h</a:t>
            </a:r>
            <a:r>
              <a:rPr lang="fr-CH" sz="1400" dirty="0" smtClean="0"/>
              <a:t>amsters.</a:t>
            </a:r>
            <a:endParaRPr lang="fr-CH" sz="14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154827" y="8239745"/>
            <a:ext cx="6599226" cy="1224136"/>
            <a:chOff x="142142" y="6556921"/>
            <a:chExt cx="4882992" cy="1224136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142142" y="6556921"/>
              <a:ext cx="1406821" cy="1224136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1874972" y="6556921"/>
              <a:ext cx="1406821" cy="1224136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3618313" y="6556921"/>
              <a:ext cx="1406821" cy="1224136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163946" y="9463881"/>
            <a:ext cx="1885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Il y a ………....... crayons.</a:t>
            </a:r>
            <a:endParaRPr lang="fr-CH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2470758" y="9462392"/>
            <a:ext cx="1953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Il y a ………....... gommes.</a:t>
            </a:r>
            <a:endParaRPr lang="fr-CH" sz="1400" dirty="0"/>
          </a:p>
        </p:txBody>
      </p:sp>
      <p:sp>
        <p:nvSpPr>
          <p:cNvPr id="54" name="ZoneTexte 53"/>
          <p:cNvSpPr txBox="1"/>
          <p:nvPr/>
        </p:nvSpPr>
        <p:spPr>
          <a:xfrm>
            <a:off x="4880952" y="9463881"/>
            <a:ext cx="184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Il y a ………....... feutres.</a:t>
            </a:r>
            <a:endParaRPr lang="fr-CH" sz="1400" dirty="0"/>
          </a:p>
        </p:txBody>
      </p:sp>
      <p:pic>
        <p:nvPicPr>
          <p:cNvPr id="55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90" y="6974905"/>
            <a:ext cx="431040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6" y="6814629"/>
            <a:ext cx="431040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78" y="6682235"/>
            <a:ext cx="431040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35" y="6663786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3" y="7013368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31" y="7314755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9" y="7314755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8" y="6630957"/>
            <a:ext cx="735571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7" y="6648290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58" y="7410290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7" y="7061656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33" y="6626627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87" y="6637957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99" y="7046616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09" y="7077152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8" y="7410290"/>
            <a:ext cx="383661" cy="3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8" y="8298967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48" y="8292530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3" y="8292530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0" y="8881890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9" y="8881890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36" y="8908567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49" y="8632739"/>
            <a:ext cx="427037" cy="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6" y="8347793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25" y="9082709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96" y="8709340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18" y="8424394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84" y="8797763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65" y="8298967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50" y="9157718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18" y="8739417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00" y="8454471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85" y="8851813"/>
            <a:ext cx="334680" cy="2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45" y="8403219"/>
            <a:ext cx="601210" cy="3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45" y="8844186"/>
            <a:ext cx="601210" cy="3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10" y="8856799"/>
            <a:ext cx="601210" cy="3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96" y="8353177"/>
            <a:ext cx="601210" cy="3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7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81300" y="57150"/>
            <a:ext cx="1025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800">
                <a:latin typeface="Berlin Sans FB Demi" pitchFamily="34" charset="0"/>
              </a:rPr>
              <a:t>il ou elle</a:t>
            </a:r>
            <a:endParaRPr lang="fr-FR" sz="1800">
              <a:latin typeface="Berlin Sans FB Demi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636838" y="0"/>
            <a:ext cx="1296987" cy="4889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813" y="490538"/>
            <a:ext cx="3506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 u="sng">
                <a:latin typeface="Comic Sans MS" pitchFamily="66" charset="0"/>
              </a:rPr>
              <a:t>Complète avec il ou elle puis dis les mots</a:t>
            </a:r>
            <a:endParaRPr lang="fr-FR" sz="1400" u="sng">
              <a:latin typeface="Comic Sans MS" pitchFamily="66" charset="0"/>
            </a:endParaRPr>
          </a:p>
        </p:txBody>
      </p:sp>
      <p:pic>
        <p:nvPicPr>
          <p:cNvPr id="5" name="Picture 23" descr="j0396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865438"/>
            <a:ext cx="7112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j0397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673725"/>
            <a:ext cx="7112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j0429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663"/>
            <a:ext cx="72072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j03433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1913"/>
            <a:ext cx="72072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j03340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928813"/>
            <a:ext cx="3984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j02504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800475"/>
            <a:ext cx="7207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 descr="j04284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725"/>
            <a:ext cx="71913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j03975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6681788"/>
            <a:ext cx="720725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j03553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92163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j034339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806950"/>
            <a:ext cx="668337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j039749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672138"/>
            <a:ext cx="5429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5" descr="j042415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51863"/>
            <a:ext cx="59055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6" descr="j042417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07175"/>
            <a:ext cx="4937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pe01756_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615238"/>
            <a:ext cx="6477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j039814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37100"/>
            <a:ext cx="6556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771525" y="1208088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bricole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71525" y="2144713"/>
            <a:ext cx="1325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marche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771525" y="3079750"/>
            <a:ext cx="1308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joue au</a:t>
            </a:r>
          </a:p>
          <a:p>
            <a:r>
              <a:rPr lang="fr-CH" sz="1400">
                <a:latin typeface="Comic Sans MS" pitchFamily="66" charset="0"/>
              </a:rPr>
              <a:t>            foot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771525" y="4016375"/>
            <a:ext cx="1166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court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771525" y="495300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nage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771525" y="5888038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chante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0" y="919163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0" y="1855788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2790825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0" y="3727450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0" y="4664075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0" y="5599113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0" y="6535738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771525" y="6824663"/>
            <a:ext cx="113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peint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771525" y="7761288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écrit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0" y="7472363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6" name="Rectangle 56"/>
          <p:cNvSpPr>
            <a:spLocks noChangeArrowheads="1"/>
          </p:cNvSpPr>
          <p:nvPr/>
        </p:nvSpPr>
        <p:spPr bwMode="auto">
          <a:xfrm>
            <a:off x="0" y="8408988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771525" y="8697913"/>
            <a:ext cx="901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lit</a:t>
            </a:r>
            <a:endParaRPr lang="fr-FR" sz="1400">
              <a:latin typeface="Comic Sans MS" pitchFamily="66" charset="0"/>
            </a:endParaRPr>
          </a:p>
        </p:txBody>
      </p:sp>
      <p:pic>
        <p:nvPicPr>
          <p:cNvPr id="38" name="Picture 61" descr="j03553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992188"/>
            <a:ext cx="7921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976563" y="1209675"/>
            <a:ext cx="1290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bricole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2976563" y="2146300"/>
            <a:ext cx="1192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danse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2976563" y="30813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boit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2976563" y="4017963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vole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2976563" y="4954588"/>
            <a:ext cx="1390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découpe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4" name="Text Box 72"/>
          <p:cNvSpPr txBox="1">
            <a:spLocks noChangeArrowheads="1"/>
          </p:cNvSpPr>
          <p:nvPr/>
        </p:nvSpPr>
        <p:spPr bwMode="auto">
          <a:xfrm>
            <a:off x="2976563" y="5889625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boit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5" name="Rectangle 73"/>
          <p:cNvSpPr>
            <a:spLocks noChangeArrowheads="1"/>
          </p:cNvSpPr>
          <p:nvPr/>
        </p:nvSpPr>
        <p:spPr bwMode="auto">
          <a:xfrm>
            <a:off x="2205038" y="920750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6" name="Rectangle 74"/>
          <p:cNvSpPr>
            <a:spLocks noChangeArrowheads="1"/>
          </p:cNvSpPr>
          <p:nvPr/>
        </p:nvSpPr>
        <p:spPr bwMode="auto">
          <a:xfrm>
            <a:off x="2205038" y="1857375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7" name="Rectangle 75"/>
          <p:cNvSpPr>
            <a:spLocks noChangeArrowheads="1"/>
          </p:cNvSpPr>
          <p:nvPr/>
        </p:nvSpPr>
        <p:spPr bwMode="auto">
          <a:xfrm>
            <a:off x="2205038" y="2792413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8" name="Rectangle 76"/>
          <p:cNvSpPr>
            <a:spLocks noChangeArrowheads="1"/>
          </p:cNvSpPr>
          <p:nvPr/>
        </p:nvSpPr>
        <p:spPr bwMode="auto">
          <a:xfrm>
            <a:off x="2205038" y="3729038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9" name="Rectangle 77"/>
          <p:cNvSpPr>
            <a:spLocks noChangeArrowheads="1"/>
          </p:cNvSpPr>
          <p:nvPr/>
        </p:nvSpPr>
        <p:spPr bwMode="auto">
          <a:xfrm>
            <a:off x="2205038" y="4665663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0" name="Rectangle 78"/>
          <p:cNvSpPr>
            <a:spLocks noChangeArrowheads="1"/>
          </p:cNvSpPr>
          <p:nvPr/>
        </p:nvSpPr>
        <p:spPr bwMode="auto">
          <a:xfrm>
            <a:off x="2205038" y="5600700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1" name="Rectangle 79"/>
          <p:cNvSpPr>
            <a:spLocks noChangeArrowheads="1"/>
          </p:cNvSpPr>
          <p:nvPr/>
        </p:nvSpPr>
        <p:spPr bwMode="auto">
          <a:xfrm>
            <a:off x="2205038" y="6537325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976563" y="6826250"/>
            <a:ext cx="1087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dort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53" name="Text Box 81"/>
          <p:cNvSpPr txBox="1">
            <a:spLocks noChangeArrowheads="1"/>
          </p:cNvSpPr>
          <p:nvPr/>
        </p:nvSpPr>
        <p:spPr bwMode="auto">
          <a:xfrm>
            <a:off x="2976563" y="7762875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écrit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54" name="Rectangle 82"/>
          <p:cNvSpPr>
            <a:spLocks noChangeArrowheads="1"/>
          </p:cNvSpPr>
          <p:nvPr/>
        </p:nvSpPr>
        <p:spPr bwMode="auto">
          <a:xfrm>
            <a:off x="2205038" y="7473950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5" name="Rectangle 83"/>
          <p:cNvSpPr>
            <a:spLocks noChangeArrowheads="1"/>
          </p:cNvSpPr>
          <p:nvPr/>
        </p:nvSpPr>
        <p:spPr bwMode="auto">
          <a:xfrm>
            <a:off x="2205038" y="8410575"/>
            <a:ext cx="7921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" name="Text Box 84"/>
          <p:cNvSpPr txBox="1">
            <a:spLocks noChangeArrowheads="1"/>
          </p:cNvSpPr>
          <p:nvPr/>
        </p:nvSpPr>
        <p:spPr bwMode="auto">
          <a:xfrm>
            <a:off x="2976563" y="8699500"/>
            <a:ext cx="1373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regarde</a:t>
            </a:r>
          </a:p>
          <a:p>
            <a:r>
              <a:rPr lang="fr-CH" sz="1400">
                <a:latin typeface="Comic Sans MS" pitchFamily="66" charset="0"/>
              </a:rPr>
              <a:t>           la télé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5353050" y="1209675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compte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5353050" y="21463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saute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5353050" y="3081338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nage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5353050" y="4017963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vole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5353050" y="4954588"/>
            <a:ext cx="1335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fait </a:t>
            </a:r>
          </a:p>
          <a:p>
            <a:r>
              <a:rPr lang="fr-CH" sz="1400">
                <a:latin typeface="Comic Sans MS" pitchFamily="66" charset="0"/>
              </a:rPr>
              <a:t>           du vélo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62" name="Text Box 101"/>
          <p:cNvSpPr txBox="1">
            <a:spLocks noChangeArrowheads="1"/>
          </p:cNvSpPr>
          <p:nvPr/>
        </p:nvSpPr>
        <p:spPr bwMode="auto">
          <a:xfrm>
            <a:off x="5353050" y="5889625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chante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63" name="Rectangle 102"/>
          <p:cNvSpPr>
            <a:spLocks noChangeArrowheads="1"/>
          </p:cNvSpPr>
          <p:nvPr/>
        </p:nvSpPr>
        <p:spPr bwMode="auto">
          <a:xfrm>
            <a:off x="4581525" y="920750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4" name="Rectangle 103"/>
          <p:cNvSpPr>
            <a:spLocks noChangeArrowheads="1"/>
          </p:cNvSpPr>
          <p:nvPr/>
        </p:nvSpPr>
        <p:spPr bwMode="auto">
          <a:xfrm>
            <a:off x="4581525" y="1857375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5" name="Rectangle 104"/>
          <p:cNvSpPr>
            <a:spLocks noChangeArrowheads="1"/>
          </p:cNvSpPr>
          <p:nvPr/>
        </p:nvSpPr>
        <p:spPr bwMode="auto">
          <a:xfrm>
            <a:off x="4581525" y="2792413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6" name="Rectangle 105"/>
          <p:cNvSpPr>
            <a:spLocks noChangeArrowheads="1"/>
          </p:cNvSpPr>
          <p:nvPr/>
        </p:nvSpPr>
        <p:spPr bwMode="auto">
          <a:xfrm>
            <a:off x="4581525" y="3729038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7" name="Rectangle 106"/>
          <p:cNvSpPr>
            <a:spLocks noChangeArrowheads="1"/>
          </p:cNvSpPr>
          <p:nvPr/>
        </p:nvSpPr>
        <p:spPr bwMode="auto">
          <a:xfrm>
            <a:off x="4581525" y="4665663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8" name="Rectangle 107"/>
          <p:cNvSpPr>
            <a:spLocks noChangeArrowheads="1"/>
          </p:cNvSpPr>
          <p:nvPr/>
        </p:nvSpPr>
        <p:spPr bwMode="auto">
          <a:xfrm>
            <a:off x="4581525" y="5600700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9" name="Rectangle 108"/>
          <p:cNvSpPr>
            <a:spLocks noChangeArrowheads="1"/>
          </p:cNvSpPr>
          <p:nvPr/>
        </p:nvSpPr>
        <p:spPr bwMode="auto">
          <a:xfrm>
            <a:off x="4581525" y="6537325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0" name="Text Box 109"/>
          <p:cNvSpPr txBox="1">
            <a:spLocks noChangeArrowheads="1"/>
          </p:cNvSpPr>
          <p:nvPr/>
        </p:nvSpPr>
        <p:spPr bwMode="auto">
          <a:xfrm>
            <a:off x="5353050" y="6826250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dessine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71" name="Text Box 110"/>
          <p:cNvSpPr txBox="1">
            <a:spLocks noChangeArrowheads="1"/>
          </p:cNvSpPr>
          <p:nvPr/>
        </p:nvSpPr>
        <p:spPr bwMode="auto">
          <a:xfrm>
            <a:off x="5353050" y="7762875"/>
            <a:ext cx="1333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joue au</a:t>
            </a:r>
          </a:p>
          <a:p>
            <a:r>
              <a:rPr lang="fr-CH" sz="1400">
                <a:latin typeface="Comic Sans MS" pitchFamily="66" charset="0"/>
              </a:rPr>
              <a:t>           hockey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72" name="Rectangle 111"/>
          <p:cNvSpPr>
            <a:spLocks noChangeArrowheads="1"/>
          </p:cNvSpPr>
          <p:nvPr/>
        </p:nvSpPr>
        <p:spPr bwMode="auto">
          <a:xfrm>
            <a:off x="4581525" y="7473950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3" name="Rectangle 112"/>
          <p:cNvSpPr>
            <a:spLocks noChangeArrowheads="1"/>
          </p:cNvSpPr>
          <p:nvPr/>
        </p:nvSpPr>
        <p:spPr bwMode="auto">
          <a:xfrm>
            <a:off x="4581525" y="8410575"/>
            <a:ext cx="7921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4" name="Text Box 113"/>
          <p:cNvSpPr txBox="1">
            <a:spLocks noChangeArrowheads="1"/>
          </p:cNvSpPr>
          <p:nvPr/>
        </p:nvSpPr>
        <p:spPr bwMode="auto">
          <a:xfrm>
            <a:off x="5353050" y="8699500"/>
            <a:ext cx="901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………… lit</a:t>
            </a:r>
            <a:endParaRPr lang="fr-FR" sz="1400">
              <a:latin typeface="Comic Sans MS" pitchFamily="66" charset="0"/>
            </a:endParaRPr>
          </a:p>
        </p:txBody>
      </p:sp>
      <p:pic>
        <p:nvPicPr>
          <p:cNvPr id="75" name="Picture 114" descr="j033815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6681788"/>
            <a:ext cx="7905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6" descr="j036165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873500"/>
            <a:ext cx="71913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7" descr="j034332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5673725"/>
            <a:ext cx="68897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18" descr="j039744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665663"/>
            <a:ext cx="836613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19" descr="j023664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857375"/>
            <a:ext cx="7000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0" descr="j021297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152775"/>
            <a:ext cx="71913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2" descr="j04044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920750"/>
            <a:ext cx="792163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3" descr="j039674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7616825"/>
            <a:ext cx="5270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4" descr="j028646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8482013"/>
            <a:ext cx="8636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125"/>
          <p:cNvSpPr>
            <a:spLocks noChangeArrowheads="1"/>
          </p:cNvSpPr>
          <p:nvPr/>
        </p:nvSpPr>
        <p:spPr bwMode="auto">
          <a:xfrm>
            <a:off x="404813" y="992188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5" name="Oval 126"/>
          <p:cNvSpPr>
            <a:spLocks noChangeArrowheads="1"/>
          </p:cNvSpPr>
          <p:nvPr/>
        </p:nvSpPr>
        <p:spPr bwMode="auto">
          <a:xfrm>
            <a:off x="2205038" y="992188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60350" y="3800475"/>
            <a:ext cx="360363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115888" y="4737100"/>
            <a:ext cx="360362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4581525" y="5673725"/>
            <a:ext cx="287338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pic>
        <p:nvPicPr>
          <p:cNvPr id="89" name="Picture 130" descr="j04240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553450"/>
            <a:ext cx="46672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31" descr="j028197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7616825"/>
            <a:ext cx="647700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8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8359" y="-8610"/>
            <a:ext cx="245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 Black" pitchFamily="34" charset="0"/>
              </a:rPr>
              <a:t>VOCABULAIRE (1)</a:t>
            </a:r>
            <a:endParaRPr lang="fr-CH" dirty="0">
              <a:latin typeface="Arial Black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1930" y="560512"/>
            <a:ext cx="6659633" cy="1026766"/>
            <a:chOff x="81735" y="978618"/>
            <a:chExt cx="6336704" cy="102676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9" name="Connecteur droit 8"/>
          <p:cNvCxnSpPr/>
          <p:nvPr/>
        </p:nvCxnSpPr>
        <p:spPr>
          <a:xfrm>
            <a:off x="101930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02295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855681" y="180548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217879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609434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109590" y="2086873"/>
            <a:ext cx="6659633" cy="1026766"/>
            <a:chOff x="81735" y="978618"/>
            <a:chExt cx="6336704" cy="1026766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20" name="Connecteur droit 19"/>
          <p:cNvCxnSpPr/>
          <p:nvPr/>
        </p:nvCxnSpPr>
        <p:spPr>
          <a:xfrm>
            <a:off x="109590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509955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863341" y="3331847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25539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617094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109588" y="3670798"/>
            <a:ext cx="6659633" cy="1026766"/>
            <a:chOff x="81735" y="978618"/>
            <a:chExt cx="6336704" cy="1026766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31" name="Connecteur droit 30"/>
          <p:cNvCxnSpPr/>
          <p:nvPr/>
        </p:nvCxnSpPr>
        <p:spPr>
          <a:xfrm>
            <a:off x="109588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509953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863339" y="4915772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225537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617092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109590" y="5326982"/>
            <a:ext cx="6659633" cy="1026766"/>
            <a:chOff x="81735" y="978618"/>
            <a:chExt cx="6336704" cy="1026766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42" name="Connecteur droit 41"/>
          <p:cNvCxnSpPr/>
          <p:nvPr/>
        </p:nvCxnSpPr>
        <p:spPr>
          <a:xfrm>
            <a:off x="109590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509955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863341" y="657195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225539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617094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109586" y="6983166"/>
            <a:ext cx="6659633" cy="1026766"/>
            <a:chOff x="81735" y="978618"/>
            <a:chExt cx="6336704" cy="1026766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53" name="Connecteur droit 52"/>
          <p:cNvCxnSpPr/>
          <p:nvPr/>
        </p:nvCxnSpPr>
        <p:spPr>
          <a:xfrm>
            <a:off x="109586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509951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863337" y="822814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225535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617090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109590" y="8552705"/>
            <a:ext cx="6659633" cy="1026766"/>
            <a:chOff x="81735" y="978618"/>
            <a:chExt cx="6336704" cy="1026766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64" name="Connecteur droit 63"/>
          <p:cNvCxnSpPr/>
          <p:nvPr/>
        </p:nvCxnSpPr>
        <p:spPr>
          <a:xfrm>
            <a:off x="109590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509955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2863341" y="9797679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225539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617094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5" descr="j03962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4" y="704167"/>
            <a:ext cx="750729" cy="7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6" descr="j0404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63409"/>
            <a:ext cx="873844" cy="8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7" descr="j04326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1" y="2150532"/>
            <a:ext cx="930086" cy="9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9" descr="j02303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3238"/>
            <a:ext cx="881736" cy="8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0" descr="j01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39" y="818455"/>
            <a:ext cx="1055194" cy="6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2" descr="j03519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46" y="704167"/>
            <a:ext cx="698436" cy="7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2" descr="j00896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675743"/>
            <a:ext cx="627063" cy="8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4" descr="j029608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81" y="2152266"/>
            <a:ext cx="918129" cy="9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5" descr="j03975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8" y="3831780"/>
            <a:ext cx="971029" cy="8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6" descr="j023409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83" y="3704872"/>
            <a:ext cx="819399" cy="9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0" descr="j023745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55" y="2276475"/>
            <a:ext cx="882078" cy="8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1" descr="j039117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55" y="2114801"/>
            <a:ext cx="950927" cy="9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astrid\AppData\Local\Microsoft\Windows\Temporary Internet Files\Content.IE5\5TBD4U6G\MC900234087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79" y="3810500"/>
            <a:ext cx="855253" cy="7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strid\AppData\Local\Microsoft\Windows\Temporary Internet Files\Content.IE5\Z659MSNA\MC900391174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4" y="5334603"/>
            <a:ext cx="911225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C:\Users\astrid\AppData\Local\Microsoft\Windows\Temporary Internet Files\Content.IE5\Z659MSNA\MC900330973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02" y="3750561"/>
            <a:ext cx="593384" cy="8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9" descr="C:\Users\astrid\AppData\Local\Microsoft\Windows\Temporary Internet Files\Content.IE5\TYW60ZLQ\MC90033098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94" y="3831780"/>
            <a:ext cx="983265" cy="8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8" descr="C:\Users\astrid\AppData\Local\Microsoft\Windows\Temporary Internet Files\Content.IE5\TYW60ZLQ\MC90015198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94" y="5426987"/>
            <a:ext cx="910729" cy="87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astrid\AppData\Local\Microsoft\Windows\Temporary Internet Files\Content.IE5\X3Q6A2CA\MC900296303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0" y="7146451"/>
            <a:ext cx="1168910" cy="8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2" y="5538762"/>
            <a:ext cx="1277975" cy="7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15" y="7196306"/>
            <a:ext cx="767323" cy="7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51" y="7157405"/>
            <a:ext cx="531826" cy="8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C:\Users\astrid\AppData\Local\Microsoft\Windows\Temporary Internet Files\Content.IE5\Z659MSNA\MC900391432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22" y="5426987"/>
            <a:ext cx="915911" cy="9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" descr="C:\Users\astrid\AppData\Local\Microsoft\Windows\Temporary Internet Files\Content.IE5\5TBD4U6G\MC900391444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42" y="7208919"/>
            <a:ext cx="1035406" cy="5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C:\Users\astrid\AppData\Local\Microsoft\Windows\Temporary Internet Files\Content.IE5\TYW60ZLQ\MC900370886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25" y="5338180"/>
            <a:ext cx="1208945" cy="10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Nuage 92"/>
          <p:cNvSpPr/>
          <p:nvPr/>
        </p:nvSpPr>
        <p:spPr>
          <a:xfrm>
            <a:off x="5810724" y="7086669"/>
            <a:ext cx="723087" cy="717544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4" name="Nuage 93"/>
          <p:cNvSpPr/>
          <p:nvPr/>
        </p:nvSpPr>
        <p:spPr>
          <a:xfrm>
            <a:off x="298073" y="8711126"/>
            <a:ext cx="723087" cy="71754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5" name="Nuage 94"/>
          <p:cNvSpPr/>
          <p:nvPr/>
        </p:nvSpPr>
        <p:spPr>
          <a:xfrm>
            <a:off x="1716814" y="8711126"/>
            <a:ext cx="723087" cy="717544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6" name="Nuage 95"/>
          <p:cNvSpPr/>
          <p:nvPr/>
        </p:nvSpPr>
        <p:spPr>
          <a:xfrm>
            <a:off x="3044599" y="8703505"/>
            <a:ext cx="723087" cy="71754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7" name="Nuage 96"/>
          <p:cNvSpPr/>
          <p:nvPr/>
        </p:nvSpPr>
        <p:spPr>
          <a:xfrm>
            <a:off x="4414353" y="8703505"/>
            <a:ext cx="723087" cy="71754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8" name="Nuage 97"/>
          <p:cNvSpPr/>
          <p:nvPr/>
        </p:nvSpPr>
        <p:spPr>
          <a:xfrm>
            <a:off x="5780819" y="8703505"/>
            <a:ext cx="723087" cy="717544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300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8359" y="-8610"/>
            <a:ext cx="245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 Black" pitchFamily="34" charset="0"/>
              </a:rPr>
              <a:t>VOCABULAIRE (2)</a:t>
            </a:r>
            <a:endParaRPr lang="fr-CH" dirty="0">
              <a:latin typeface="Arial Black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1930" y="560512"/>
            <a:ext cx="6659633" cy="1026766"/>
            <a:chOff x="81735" y="978618"/>
            <a:chExt cx="6336704" cy="102676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9" name="Connecteur droit 8"/>
          <p:cNvCxnSpPr/>
          <p:nvPr/>
        </p:nvCxnSpPr>
        <p:spPr>
          <a:xfrm>
            <a:off x="101930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02295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855681" y="180548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217879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609434" y="179859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109590" y="2086873"/>
            <a:ext cx="6659633" cy="1026766"/>
            <a:chOff x="81735" y="978618"/>
            <a:chExt cx="6336704" cy="1026766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20" name="Connecteur droit 19"/>
          <p:cNvCxnSpPr/>
          <p:nvPr/>
        </p:nvCxnSpPr>
        <p:spPr>
          <a:xfrm>
            <a:off x="109590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509955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863341" y="3331847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25539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617094" y="3324951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109588" y="3670798"/>
            <a:ext cx="6659633" cy="1026766"/>
            <a:chOff x="81735" y="978618"/>
            <a:chExt cx="6336704" cy="1026766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31" name="Connecteur droit 30"/>
          <p:cNvCxnSpPr/>
          <p:nvPr/>
        </p:nvCxnSpPr>
        <p:spPr>
          <a:xfrm>
            <a:off x="109588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509953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863339" y="4915772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225537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617092" y="490887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109590" y="5326982"/>
            <a:ext cx="6659633" cy="1026766"/>
            <a:chOff x="81735" y="978618"/>
            <a:chExt cx="6336704" cy="1026766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42" name="Connecteur droit 41"/>
          <p:cNvCxnSpPr/>
          <p:nvPr/>
        </p:nvCxnSpPr>
        <p:spPr>
          <a:xfrm>
            <a:off x="109590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509955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863341" y="6571956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225539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617094" y="656506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109586" y="6983166"/>
            <a:ext cx="6659633" cy="1026766"/>
            <a:chOff x="81735" y="978618"/>
            <a:chExt cx="6336704" cy="1026766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53" name="Connecteur droit 52"/>
          <p:cNvCxnSpPr/>
          <p:nvPr/>
        </p:nvCxnSpPr>
        <p:spPr>
          <a:xfrm>
            <a:off x="109586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509951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863337" y="8228140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225535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617090" y="8221244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109590" y="8552705"/>
            <a:ext cx="6659633" cy="1026766"/>
            <a:chOff x="81735" y="978618"/>
            <a:chExt cx="6336704" cy="1026766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81735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1386263" y="980071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674023" y="978618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3970167" y="980072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266311" y="986239"/>
              <a:ext cx="1152128" cy="10191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64" name="Connecteur droit 63"/>
          <p:cNvCxnSpPr/>
          <p:nvPr/>
        </p:nvCxnSpPr>
        <p:spPr>
          <a:xfrm>
            <a:off x="109590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509955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2863341" y="9797679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225539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617094" y="9790783"/>
            <a:ext cx="115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astrid\AppData\Local\Microsoft\Windows\Temporary Internet Files\Content.IE5\X3Q6A2CA\MC900361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3" y="2237365"/>
            <a:ext cx="804823" cy="7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strid\AppData\Local\Microsoft\Windows\Temporary Internet Files\Content.IE5\5UT4W7I4\MC9003433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59" y="5470760"/>
            <a:ext cx="884368" cy="8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astrid\AppData\Local\Microsoft\Windows\Temporary Internet Files\Content.IE5\X3Q6A2CA\MC900357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" y="3709898"/>
            <a:ext cx="882722" cy="10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astrid\AppData\Local\Microsoft\Windows\Temporary Internet Files\Content.IE5\TYW60ZLQ\MC90043488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58" y="2186003"/>
            <a:ext cx="942073" cy="9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astrid\AppData\Local\Microsoft\Windows\Temporary Internet Files\Content.IE5\Z659MSNA\MC9003573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" y="5378216"/>
            <a:ext cx="882722" cy="9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4" descr="j03553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" y="651564"/>
            <a:ext cx="882722" cy="8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 descr="C:\Users\astrid\AppData\Local\Microsoft\Windows\Temporary Internet Files\Content.IE5\X3Q6A2CA\MC90023298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49" y="3758369"/>
            <a:ext cx="960293" cy="9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strid\AppData\Local\Microsoft\Windows\Temporary Internet Files\Content.IE5\Z659MSNA\MC90028896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85" y="643942"/>
            <a:ext cx="787637" cy="8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astrid\AppData\Local\Microsoft\Windows\Temporary Internet Files\Content.IE5\6BPABJ1Y\MC90034339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73" y="5421209"/>
            <a:ext cx="912556" cy="9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 descr="C:\Users\astrid\AppData\Local\Microsoft\Windows\Temporary Internet Files\Content.IE5\6BPABJ1Y\MC90034483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83" y="3775037"/>
            <a:ext cx="691018" cy="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3" descr="C:\Users\astrid\AppData\Local\Microsoft\Windows\Temporary Internet Files\Content.IE5\5UT4W7I4\MC90038334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75" y="5438625"/>
            <a:ext cx="936320" cy="7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C:\Users\astrid\AppData\Local\Microsoft\Windows\Temporary Internet Files\Content.IE5\5TBD4U6G\MC900233058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38" y="5274013"/>
            <a:ext cx="969883" cy="10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5" descr="j03588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640658"/>
            <a:ext cx="1025624" cy="8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8" descr="j025008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49" y="3725079"/>
            <a:ext cx="890480" cy="9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35" descr="j039744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22" y="669959"/>
            <a:ext cx="946895" cy="9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C:\Users\astrid\AppData\Local\Microsoft\Windows\Temporary Internet Files\Content.IE5\6BPABJ1Y\MC900345332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17" y="2200167"/>
            <a:ext cx="841478" cy="8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C:\Users\astrid\AppData\Local\Microsoft\Windows\Temporary Internet Files\Content.IE5\8T294KQ2\MC900294272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25" y="624712"/>
            <a:ext cx="718762" cy="92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7" descr="C:\Users\astrid\AppData\Local\Microsoft\Windows\Temporary Internet Files\Content.IE5\8T294KQ2\MC900232151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34" y="3882051"/>
            <a:ext cx="1053883" cy="7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" descr="C:\Users\astrid\AppData\Local\Microsoft\Windows\Temporary Internet Files\Content.IE5\8T294KQ2\MC900056853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49" y="2179974"/>
            <a:ext cx="916744" cy="8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astrid\AppData\Local\Microsoft\Windows\Temporary Internet Files\Content.IE5\TYW60ZLQ\MC900229881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39" y="2240757"/>
            <a:ext cx="936874" cy="8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9" descr="C:\Users\astrid\AppData\Local\Microsoft\Windows\Temporary Internet Files\Content.IE5\5UT4W7I4\MC900331535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" y="6967096"/>
            <a:ext cx="882722" cy="10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98" y="7079092"/>
            <a:ext cx="1045201" cy="8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1" descr="C:\Users\astrid\AppData\Local\Microsoft\Windows\Temporary Internet Files\Content.IE5\URSTNAUS\MC900345795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59" y="7074645"/>
            <a:ext cx="994564" cy="8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C:\Users\astrid\AppData\Local\Microsoft\Windows\Temporary Internet Files\Content.IE5\8T294KQ2\MC900111356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94" y="8680664"/>
            <a:ext cx="1240906" cy="9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3" descr="C:\Users\astrid\AppData\Local\Microsoft\Windows\Temporary Internet Files\Content.IE5\Z659MSNA\MC900235199[1]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49" y="8674902"/>
            <a:ext cx="960293" cy="7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C:\Users\astrid\AppData\Local\Microsoft\Windows\Temporary Internet Files\Content.IE5\8T294KQ2\MC900326492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25" y="7019561"/>
            <a:ext cx="1178681" cy="8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5" descr="C:\Users\astrid\AppData\Local\Microsoft\Windows\Temporary Internet Files\Content.IE5\URSTNAUS\MC900192900[1]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31" y="7126767"/>
            <a:ext cx="1032694" cy="7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C:\Users\astrid\AppData\Local\Microsoft\Windows\Temporary Internet Files\Content.IE5\URSTNAUS\MC900215497[1].wm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6" y="8749414"/>
            <a:ext cx="1008416" cy="7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9" descr="C:\Users\astrid\AppData\Local\Microsoft\Windows\Temporary Internet Files\Content.IE5\5TBD4U6G\MC900026822[1].wm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3" y="8674902"/>
            <a:ext cx="828265" cy="9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7" descr="C:\Users\astrid\AppData\Local\Microsoft\Windows\Temporary Internet Files\Content.IE5\URSTNAUS\MC900345811[1].wm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08" y="8749414"/>
            <a:ext cx="1081151" cy="7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5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6632" y="128464"/>
            <a:ext cx="6552728" cy="1296144"/>
            <a:chOff x="116632" y="128464"/>
            <a:chExt cx="5940660" cy="1296144"/>
          </a:xfrm>
        </p:grpSpPr>
        <p:sp>
          <p:nvSpPr>
            <p:cNvPr id="3" name="Rectangle 2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16632" y="2720752"/>
            <a:ext cx="6552728" cy="1296144"/>
            <a:chOff x="116632" y="128464"/>
            <a:chExt cx="5940660" cy="1296144"/>
          </a:xfrm>
        </p:grpSpPr>
        <p:sp>
          <p:nvSpPr>
            <p:cNvPr id="9" name="Rectangle 8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6632" y="1424608"/>
            <a:ext cx="6552728" cy="1296144"/>
            <a:chOff x="116632" y="128464"/>
            <a:chExt cx="5940660" cy="1296144"/>
          </a:xfrm>
        </p:grpSpPr>
        <p:sp>
          <p:nvSpPr>
            <p:cNvPr id="15" name="Rectangle 14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16632" y="4016896"/>
            <a:ext cx="6552728" cy="1296144"/>
            <a:chOff x="116632" y="128464"/>
            <a:chExt cx="5940660" cy="1296144"/>
          </a:xfrm>
        </p:grpSpPr>
        <p:sp>
          <p:nvSpPr>
            <p:cNvPr id="21" name="Rectangle 20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16632" y="5313040"/>
            <a:ext cx="6552728" cy="1296144"/>
            <a:chOff x="116632" y="128464"/>
            <a:chExt cx="5940660" cy="1296144"/>
          </a:xfrm>
        </p:grpSpPr>
        <p:sp>
          <p:nvSpPr>
            <p:cNvPr id="27" name="Rectangle 26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16632" y="6596152"/>
            <a:ext cx="6552728" cy="1296144"/>
            <a:chOff x="116632" y="128464"/>
            <a:chExt cx="5940660" cy="1296144"/>
          </a:xfrm>
        </p:grpSpPr>
        <p:sp>
          <p:nvSpPr>
            <p:cNvPr id="33" name="Rectangle 32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16632" y="7903371"/>
            <a:ext cx="6552728" cy="1296144"/>
            <a:chOff x="116632" y="128464"/>
            <a:chExt cx="5940660" cy="1296144"/>
          </a:xfrm>
        </p:grpSpPr>
        <p:sp>
          <p:nvSpPr>
            <p:cNvPr id="39" name="Rectangle 38"/>
            <p:cNvSpPr/>
            <p:nvPr/>
          </p:nvSpPr>
          <p:spPr>
            <a:xfrm>
              <a:off x="116632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04764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92896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81028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69160" y="128464"/>
              <a:ext cx="1188132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44" name="Picture 3" descr="C:\Users\astrid\AppData\Local\Microsoft\Windows\Temporary Internet Files\Content.IE5\X3Q6A2CA\MC900361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6" y="1568624"/>
            <a:ext cx="1135109" cy="11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astrid\AppData\Local\Microsoft\Windows\Temporary Internet Files\Content.IE5\5UT4W7I4\MC9003433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92" y="4161418"/>
            <a:ext cx="1110334" cy="11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C:\Users\astrid\AppData\Local\Microsoft\Windows\Temporary Internet Files\Content.IE5\X3Q6A2CA\MC900357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8" y="2865805"/>
            <a:ext cx="967724" cy="11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astrid\AppData\Local\Microsoft\Windows\Temporary Internet Files\Content.IE5\TYW60ZLQ\MC90043488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93" y="1525419"/>
            <a:ext cx="1094521" cy="10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strid\AppData\Local\Microsoft\Windows\Temporary Internet Files\Content.IE5\Z659MSNA\MC9003573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0" y="4196609"/>
            <a:ext cx="882722" cy="9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4" descr="j03553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8" y="285866"/>
            <a:ext cx="1059851" cy="10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astrid\AppData\Local\Microsoft\Windows\Temporary Internet Files\Content.IE5\X3Q6A2CA\MC90023298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8" y="2865804"/>
            <a:ext cx="1125744" cy="11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astrid\AppData\Local\Microsoft\Windows\Temporary Internet Files\Content.IE5\Z659MSNA\MC90028896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49" y="285866"/>
            <a:ext cx="972149" cy="10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strid\AppData\Local\Microsoft\Windows\Temporary Internet Files\Content.IE5\6BPABJ1Y\MC90034339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61" y="4196609"/>
            <a:ext cx="1120453" cy="11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:\Users\astrid\AppData\Local\Microsoft\Windows\Temporary Internet Files\Content.IE5\6BPABJ1Y\MC90034483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31" y="2837254"/>
            <a:ext cx="880262" cy="10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3" descr="C:\Users\astrid\AppData\Local\Microsoft\Windows\Temporary Internet Files\Content.IE5\5UT4W7I4\MC90038334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72" y="4198897"/>
            <a:ext cx="1124580" cy="9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C:\Users\astrid\AppData\Local\Microsoft\Windows\Temporary Internet Files\Content.IE5\5TBD4U6G\MC900233058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03" y="4200445"/>
            <a:ext cx="969883" cy="10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5" descr="j03588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11" y="384673"/>
            <a:ext cx="1025624" cy="8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8" descr="j025008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97" y="2837254"/>
            <a:ext cx="1083451" cy="11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35" descr="j039744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69" y="247558"/>
            <a:ext cx="1097700" cy="11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" descr="C:\Users\astrid\AppData\Local\Microsoft\Windows\Temporary Internet Files\Content.IE5\6BPABJ1Y\MC900345332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85" y="1583873"/>
            <a:ext cx="1096636" cy="11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C:\Users\astrid\AppData\Local\Microsoft\Windows\Temporary Internet Files\Content.IE5\8T294KQ2\MC900294272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86" y="245598"/>
            <a:ext cx="888594" cy="11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7" descr="C:\Users\astrid\AppData\Local\Microsoft\Windows\Temporary Internet Files\Content.IE5\8T294KQ2\MC900232151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45" y="3017552"/>
            <a:ext cx="1104469" cy="8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:\Users\astrid\AppData\Local\Microsoft\Windows\Temporary Internet Files\Content.IE5\8T294KQ2\MC900056853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29" y="1568624"/>
            <a:ext cx="1240756" cy="11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trid\AppData\Local\Microsoft\Windows\Temporary Internet Files\Content.IE5\TYW60ZLQ\MC900229881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69" y="1578186"/>
            <a:ext cx="1147152" cy="10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 descr="C:\Users\astrid\AppData\Local\Microsoft\Windows\Temporary Internet Files\Content.IE5\5UT4W7I4\MC900331535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0" y="5435492"/>
            <a:ext cx="882722" cy="10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7" y="5588537"/>
            <a:ext cx="1045201" cy="8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1" descr="C:\Users\astrid\AppData\Local\Microsoft\Windows\Temporary Internet Files\Content.IE5\URSTNAUS\MC900345795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71" y="5517322"/>
            <a:ext cx="994564" cy="8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C:\Users\astrid\AppData\Local\Microsoft\Windows\Temporary Internet Files\Content.IE5\8T294KQ2\MC900111356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66" y="6818521"/>
            <a:ext cx="1240906" cy="9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3" descr="C:\Users\astrid\AppData\Local\Microsoft\Windows\Temporary Internet Files\Content.IE5\Z659MSNA\MC900235199[1]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7" y="6855396"/>
            <a:ext cx="960293" cy="7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astrid\AppData\Local\Microsoft\Windows\Temporary Internet Files\Content.IE5\8T294KQ2\MC900326492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54" y="5558016"/>
            <a:ext cx="1178681" cy="8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5" descr="C:\Users\astrid\AppData\Local\Microsoft\Windows\Temporary Internet Files\Content.IE5\URSTNAUS\MC900192900[1]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94" y="5520026"/>
            <a:ext cx="1189548" cy="8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C:\Users\astrid\AppData\Local\Microsoft\Windows\Temporary Internet Files\Content.IE5\URSTNAUS\MC900215497[1].wm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2" y="6793030"/>
            <a:ext cx="1173738" cy="9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9" descr="C:\Users\astrid\AppData\Local\Microsoft\Windows\Temporary Internet Files\Content.IE5\5TBD4U6G\MC900026822[1].wm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07" y="6774455"/>
            <a:ext cx="905786" cy="10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strid\AppData\Local\Microsoft\Windows\Temporary Internet Files\Content.IE5\URSTNAUS\MC900345811[1].wm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08" y="6793030"/>
            <a:ext cx="1081151" cy="7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8" descr="C:\Users\astrid\AppData\Local\Microsoft\Windows\Temporary Internet Files\Content.IE5\TYW60ZLQ\MC900353849[1].wm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2" y="8124578"/>
            <a:ext cx="1198441" cy="8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0" descr="C:\Users\astrid\AppData\Local\Microsoft\Windows\Temporary Internet Files\Content.IE5\5UT4W7I4\MC900083908[1].wmf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8" y="8178604"/>
            <a:ext cx="1321599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1" descr="C:\Users\astrid\AppData\Local\Microsoft\Windows\Temporary Internet Files\Content.IE5\TYW60ZLQ\MC900437445[1].wmf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11" y="8012808"/>
            <a:ext cx="1025624" cy="9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2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8188" y="137042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Arial Black" pitchFamily="34" charset="0"/>
              </a:rPr>
              <a:t>Les animaux</a:t>
            </a:r>
            <a:endParaRPr lang="fr-CH" dirty="0"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8640" y="704528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Colorie :	un	une</a:t>
            </a:r>
            <a:endParaRPr lang="fr-CH" sz="1200" b="1" dirty="0"/>
          </a:p>
        </p:txBody>
      </p:sp>
      <p:sp>
        <p:nvSpPr>
          <p:cNvPr id="4" name="Ellipse 3"/>
          <p:cNvSpPr/>
          <p:nvPr/>
        </p:nvSpPr>
        <p:spPr>
          <a:xfrm>
            <a:off x="836712" y="704528"/>
            <a:ext cx="288032" cy="276999"/>
          </a:xfrm>
          <a:prstGeom prst="ellipse">
            <a:avLst/>
          </a:prstGeom>
          <a:solidFill>
            <a:srgbClr val="00B0F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1772816" y="704527"/>
            <a:ext cx="288032" cy="276999"/>
          </a:xfrm>
          <a:prstGeom prst="ellipse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9" descr="C:\Users\astrid\AppData\Local\Microsoft\Windows\Temporary Internet Files\Content.IE5\5UT4W7I4\MC9003315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1" y="3095098"/>
            <a:ext cx="882722" cy="10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0" y="1208584"/>
            <a:ext cx="1045201" cy="8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strid\AppData\Local\Microsoft\Windows\Temporary Internet Files\Content.IE5\URSTNAUS\MC9003457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55" y="3173782"/>
            <a:ext cx="994564" cy="8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astrid\AppData\Local\Microsoft\Windows\Temporary Internet Files\Content.IE5\8T294KQ2\MC900111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30" y="1138331"/>
            <a:ext cx="1240906" cy="9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astrid\AppData\Local\Microsoft\Windows\Temporary Internet Files\Content.IE5\Z659MSNA\MC9002351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36" y="5183330"/>
            <a:ext cx="960293" cy="7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strid\AppData\Local\Microsoft\Windows\Temporary Internet Files\Content.IE5\8T294KQ2\MC9003264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83" y="3176179"/>
            <a:ext cx="1178681" cy="8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astrid\AppData\Local\Microsoft\Windows\Temporary Internet Files\Content.IE5\URSTNAUS\MC9001929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5" y="1208584"/>
            <a:ext cx="1189548" cy="8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strid\AppData\Local\Microsoft\Windows\Temporary Internet Files\Content.IE5\URSTNAUS\MC90021549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" y="5183330"/>
            <a:ext cx="1173738" cy="9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C:\Users\astrid\AppData\Local\Microsoft\Windows\Temporary Internet Files\Content.IE5\5TBD4U6G\MC90002682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13" y="6859006"/>
            <a:ext cx="905786" cy="10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astrid\AppData\Local\Microsoft\Windows\Temporary Internet Files\Content.IE5\URSTNAUS\MC90034581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86" y="5183330"/>
            <a:ext cx="1081151" cy="7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:\Users\astrid\AppData\Local\Microsoft\Windows\Temporary Internet Files\Content.IE5\TYW60ZLQ\MC90035384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2" y="8697416"/>
            <a:ext cx="1198441" cy="8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astrid\AppData\Local\Microsoft\Windows\Temporary Internet Files\Content.IE5\5UT4W7I4\MC900083908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61" y="8917238"/>
            <a:ext cx="1321599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astrid\AppData\Local\Microsoft\Windows\Temporary Internet Files\Content.IE5\TYW60ZLQ\MC900437445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10" y="8585645"/>
            <a:ext cx="932289" cy="8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strid\AppData\Local\Microsoft\Windows\Temporary Internet Files\Content.IE5\Z659MSNA\MC900391408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93" y="3253616"/>
            <a:ext cx="1277975" cy="7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strid\AppData\Local\Microsoft\Windows\Temporary Internet Files\Content.IE5\Z659MSNA\MC900391432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26" y="1208584"/>
            <a:ext cx="915911" cy="9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strid\AppData\Local\Microsoft\Windows\Temporary Internet Files\Content.IE5\X3Q6A2CA\MC900296303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51" y="5183330"/>
            <a:ext cx="1168910" cy="8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strid\AppData\Local\Microsoft\Windows\Temporary Internet Files\Content.IE5\5UT4W7I4\MC900057214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75" y="7232840"/>
            <a:ext cx="767323" cy="7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strid\AppData\Local\Microsoft\Windows\Temporary Internet Files\Content.IE5\6BPABJ1Y\MC900030471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3" y="6859006"/>
            <a:ext cx="671441" cy="11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strid\AppData\Local\Microsoft\Windows\Temporary Internet Files\Content.IE5\5TBD4U6G\MC900391444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93" y="7232840"/>
            <a:ext cx="1035406" cy="5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529851" y="2109932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4261300" y="2103125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/>
          <p:cNvSpPr/>
          <p:nvPr/>
        </p:nvSpPr>
        <p:spPr>
          <a:xfrm rot="5400000">
            <a:off x="2379663" y="2090755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Ellipse 27"/>
          <p:cNvSpPr/>
          <p:nvPr/>
        </p:nvSpPr>
        <p:spPr>
          <a:xfrm>
            <a:off x="5749493" y="2118029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529851" y="4131149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4261300" y="4124342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 rot="5400000">
            <a:off x="2379663" y="4111972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5749493" y="4139246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Ellipse 32"/>
          <p:cNvSpPr/>
          <p:nvPr/>
        </p:nvSpPr>
        <p:spPr>
          <a:xfrm>
            <a:off x="531577" y="6085717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Ellipse 33"/>
          <p:cNvSpPr/>
          <p:nvPr/>
        </p:nvSpPr>
        <p:spPr>
          <a:xfrm>
            <a:off x="4263026" y="6078910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Ellipse 34"/>
          <p:cNvSpPr/>
          <p:nvPr/>
        </p:nvSpPr>
        <p:spPr>
          <a:xfrm rot="5400000">
            <a:off x="2381389" y="6066540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Ellipse 35"/>
          <p:cNvSpPr/>
          <p:nvPr/>
        </p:nvSpPr>
        <p:spPr>
          <a:xfrm>
            <a:off x="5751219" y="6093814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Ellipse 36"/>
          <p:cNvSpPr/>
          <p:nvPr/>
        </p:nvSpPr>
        <p:spPr>
          <a:xfrm>
            <a:off x="467085" y="7962997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/>
          <p:cNvSpPr/>
          <p:nvPr/>
        </p:nvSpPr>
        <p:spPr>
          <a:xfrm>
            <a:off x="4198534" y="7956190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Ellipse 38"/>
          <p:cNvSpPr/>
          <p:nvPr/>
        </p:nvSpPr>
        <p:spPr>
          <a:xfrm rot="5400000">
            <a:off x="2316897" y="7943820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Ellipse 39"/>
          <p:cNvSpPr/>
          <p:nvPr/>
        </p:nvSpPr>
        <p:spPr>
          <a:xfrm>
            <a:off x="5920722" y="7971094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Ellipse 40"/>
          <p:cNvSpPr/>
          <p:nvPr/>
        </p:nvSpPr>
        <p:spPr>
          <a:xfrm>
            <a:off x="363796" y="9476363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Ellipse 41"/>
          <p:cNvSpPr/>
          <p:nvPr/>
        </p:nvSpPr>
        <p:spPr>
          <a:xfrm>
            <a:off x="4095245" y="9469556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Ellipse 42"/>
          <p:cNvSpPr/>
          <p:nvPr/>
        </p:nvSpPr>
        <p:spPr>
          <a:xfrm rot="5400000">
            <a:off x="2213608" y="9457186"/>
            <a:ext cx="467991" cy="42963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720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7417" y="137042"/>
            <a:ext cx="322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Arial Black" pitchFamily="34" charset="0"/>
              </a:rPr>
              <a:t>Alex et Zoé leçons 3 + 4</a:t>
            </a:r>
            <a:endParaRPr lang="fr-CH" dirty="0"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29" y="550639"/>
            <a:ext cx="2431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Place les mots au bon endroit.</a:t>
            </a:r>
            <a:endParaRPr lang="fr-CH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6672" y="858416"/>
            <a:ext cx="5542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/>
              <a:t>l</a:t>
            </a:r>
            <a:r>
              <a:rPr lang="fr-CH" sz="1200" i="1" dirty="0" smtClean="0"/>
              <a:t>a perruche – le poisson – le chien – le papillon – le kangourou – le cheval – le dauphin </a:t>
            </a:r>
            <a:endParaRPr lang="fr-CH" sz="1200" i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16632" y="1146270"/>
            <a:ext cx="6552728" cy="638378"/>
            <a:chOff x="188640" y="1280592"/>
            <a:chExt cx="6048672" cy="1440160"/>
          </a:xfrm>
        </p:grpSpPr>
        <p:sp>
          <p:nvSpPr>
            <p:cNvPr id="6" name="Rectangle 5"/>
            <p:cNvSpPr/>
            <p:nvPr/>
          </p:nvSpPr>
          <p:spPr>
            <a:xfrm>
              <a:off x="188640" y="1280592"/>
              <a:ext cx="3024336" cy="144016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2976" y="1280592"/>
              <a:ext cx="3024336" cy="144016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210206" y="1214099"/>
            <a:ext cx="822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Qui vole ?</a:t>
            </a:r>
            <a:endParaRPr lang="fr-CH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93343" y="1214098"/>
            <a:ext cx="1030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Qui marche ?</a:t>
            </a:r>
            <a:endParaRPr lang="fr-CH" sz="12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260648" y="1640631"/>
            <a:ext cx="2952328" cy="45719"/>
            <a:chOff x="260648" y="1640632"/>
            <a:chExt cx="2456656" cy="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60648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565176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555014" y="1640631"/>
            <a:ext cx="2952328" cy="45719"/>
            <a:chOff x="260648" y="1640632"/>
            <a:chExt cx="2456656" cy="0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60648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565176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116632" y="1793031"/>
            <a:ext cx="6552728" cy="638378"/>
            <a:chOff x="188640" y="1280592"/>
            <a:chExt cx="6048672" cy="1440160"/>
          </a:xfrm>
        </p:grpSpPr>
        <p:sp>
          <p:nvSpPr>
            <p:cNvPr id="17" name="Rectangle 16"/>
            <p:cNvSpPr/>
            <p:nvPr/>
          </p:nvSpPr>
          <p:spPr>
            <a:xfrm>
              <a:off x="188640" y="1280592"/>
              <a:ext cx="3024336" cy="144016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12976" y="1280592"/>
              <a:ext cx="3024336" cy="144016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191099" y="1860860"/>
            <a:ext cx="861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Qui nage ?</a:t>
            </a:r>
            <a:endParaRPr lang="fr-CH" sz="1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758105" y="1860859"/>
            <a:ext cx="900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Qui saute ?</a:t>
            </a:r>
            <a:endParaRPr lang="fr-CH" sz="1200" b="1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60648" y="2287392"/>
            <a:ext cx="2952328" cy="45719"/>
            <a:chOff x="260648" y="1640632"/>
            <a:chExt cx="2456656" cy="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260648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565176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3555014" y="2287392"/>
            <a:ext cx="2952328" cy="45719"/>
            <a:chOff x="260648" y="1640632"/>
            <a:chExt cx="2456656" cy="0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260648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1565176" y="1640632"/>
              <a:ext cx="115212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>
            <a:off x="116632" y="264874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Colorie .</a:t>
            </a:r>
            <a:endParaRPr lang="fr-CH" sz="1400" b="1" dirty="0"/>
          </a:p>
        </p:txBody>
      </p:sp>
      <p:pic>
        <p:nvPicPr>
          <p:cNvPr id="28" name="Picture 9" descr="C:\Users\astrid\AppData\Local\Microsoft\Windows\Temporary Internet Files\Content.IE5\5UT4W7I4\MC900331535[1].wmf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0" y="3440832"/>
            <a:ext cx="882722" cy="10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strid\AppData\Local\Microsoft\Windows\Temporary Internet Files\Content.IE5\URSTNAUS\MC900345795[1].wmf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25" y="3434606"/>
            <a:ext cx="994564" cy="8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 descr="C:\Users\astrid\AppData\Local\Microsoft\Windows\Temporary Internet Files\Content.IE5\URSTNAUS\MC900345811[1].wmf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48" y="3440832"/>
            <a:ext cx="1081151" cy="7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9" descr="C:\Users\astrid\AppData\Local\Microsoft\Windows\Temporary Internet Files\Content.IE5\5TBD4U6G\MC900026822[1].wmf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3343980"/>
            <a:ext cx="905786" cy="10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228485" y="2992388"/>
            <a:ext cx="623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La vache est rouge. – Le cochon est vert. – L’éléphant est bleu. – La poule est jaune.</a:t>
            </a:r>
            <a:endParaRPr lang="fr-CH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49517" y="4664968"/>
            <a:ext cx="991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Numérote.</a:t>
            </a:r>
            <a:endParaRPr lang="fr-CH" sz="1400" b="1" dirty="0"/>
          </a:p>
        </p:txBody>
      </p:sp>
      <p:pic>
        <p:nvPicPr>
          <p:cNvPr id="34" name="Picture 2" descr="C:\Users\astrid\AppData\Local\Microsoft\Windows\Temporary Internet Files\Content.IE5\5TBD4U6G\MC9002524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75" y="8707466"/>
            <a:ext cx="940333" cy="10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strid\AppData\Local\Microsoft\Windows\Temporary Internet Files\Content.IE5\6BPABJ1Y\MC90034332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6" y="8697168"/>
            <a:ext cx="1028984" cy="10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strid\AppData\Local\Microsoft\Windows\Temporary Internet Files\Content.IE5\URSTNAUS\MC90035887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41" y="8758367"/>
            <a:ext cx="1129568" cy="9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60648" y="5726789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/>
          <p:cNvSpPr/>
          <p:nvPr/>
        </p:nvSpPr>
        <p:spPr>
          <a:xfrm>
            <a:off x="260648" y="5726789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Rectangle 38"/>
          <p:cNvSpPr/>
          <p:nvPr/>
        </p:nvSpPr>
        <p:spPr>
          <a:xfrm>
            <a:off x="1901471" y="5726789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Ellipse 39"/>
          <p:cNvSpPr/>
          <p:nvPr/>
        </p:nvSpPr>
        <p:spPr>
          <a:xfrm>
            <a:off x="1901471" y="5726789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Rectangle 40"/>
          <p:cNvSpPr/>
          <p:nvPr/>
        </p:nvSpPr>
        <p:spPr>
          <a:xfrm>
            <a:off x="3477509" y="5722834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Ellipse 41"/>
          <p:cNvSpPr/>
          <p:nvPr/>
        </p:nvSpPr>
        <p:spPr>
          <a:xfrm>
            <a:off x="3477509" y="5722834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Rectangle 42"/>
          <p:cNvSpPr/>
          <p:nvPr/>
        </p:nvSpPr>
        <p:spPr>
          <a:xfrm>
            <a:off x="5132861" y="5726789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Ellipse 43"/>
          <p:cNvSpPr/>
          <p:nvPr/>
        </p:nvSpPr>
        <p:spPr>
          <a:xfrm>
            <a:off x="5132861" y="5726789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Rectangle 44"/>
          <p:cNvSpPr/>
          <p:nvPr/>
        </p:nvSpPr>
        <p:spPr>
          <a:xfrm>
            <a:off x="260648" y="7142141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Ellipse 45"/>
          <p:cNvSpPr/>
          <p:nvPr/>
        </p:nvSpPr>
        <p:spPr>
          <a:xfrm>
            <a:off x="260648" y="7142141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Rectangle 46"/>
          <p:cNvSpPr/>
          <p:nvPr/>
        </p:nvSpPr>
        <p:spPr>
          <a:xfrm>
            <a:off x="1901471" y="7142141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Ellipse 47"/>
          <p:cNvSpPr/>
          <p:nvPr/>
        </p:nvSpPr>
        <p:spPr>
          <a:xfrm>
            <a:off x="1901471" y="7142141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Rectangle 48"/>
          <p:cNvSpPr/>
          <p:nvPr/>
        </p:nvSpPr>
        <p:spPr>
          <a:xfrm>
            <a:off x="3477509" y="7138186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Ellipse 49"/>
          <p:cNvSpPr/>
          <p:nvPr/>
        </p:nvSpPr>
        <p:spPr>
          <a:xfrm>
            <a:off x="3477509" y="7138186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Rectangle 50"/>
          <p:cNvSpPr/>
          <p:nvPr/>
        </p:nvSpPr>
        <p:spPr>
          <a:xfrm>
            <a:off x="5132861" y="7142141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Ellipse 51"/>
          <p:cNvSpPr/>
          <p:nvPr/>
        </p:nvSpPr>
        <p:spPr>
          <a:xfrm>
            <a:off x="5132861" y="7142141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Rectangle 52"/>
          <p:cNvSpPr/>
          <p:nvPr/>
        </p:nvSpPr>
        <p:spPr>
          <a:xfrm>
            <a:off x="260648" y="8582301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Ellipse 53"/>
          <p:cNvSpPr/>
          <p:nvPr/>
        </p:nvSpPr>
        <p:spPr>
          <a:xfrm>
            <a:off x="260648" y="8582301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Rectangle 54"/>
          <p:cNvSpPr/>
          <p:nvPr/>
        </p:nvSpPr>
        <p:spPr>
          <a:xfrm>
            <a:off x="1901471" y="8582301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Ellipse 55"/>
          <p:cNvSpPr/>
          <p:nvPr/>
        </p:nvSpPr>
        <p:spPr>
          <a:xfrm>
            <a:off x="1901471" y="8582301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Rectangle 56"/>
          <p:cNvSpPr/>
          <p:nvPr/>
        </p:nvSpPr>
        <p:spPr>
          <a:xfrm>
            <a:off x="3477509" y="8578346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Ellipse 57"/>
          <p:cNvSpPr/>
          <p:nvPr/>
        </p:nvSpPr>
        <p:spPr>
          <a:xfrm>
            <a:off x="3477509" y="8578346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Rectangle 58"/>
          <p:cNvSpPr/>
          <p:nvPr/>
        </p:nvSpPr>
        <p:spPr>
          <a:xfrm>
            <a:off x="5132861" y="8582301"/>
            <a:ext cx="1446362" cy="12472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Ellipse 59"/>
          <p:cNvSpPr/>
          <p:nvPr/>
        </p:nvSpPr>
        <p:spPr>
          <a:xfrm>
            <a:off x="5132861" y="8582301"/>
            <a:ext cx="384581" cy="36004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1" name="Picture 5" descr="C:\Users\astrid\AppData\Local\Microsoft\Windows\Temporary Internet Files\Content.IE5\5UT4W7I4\MC90038364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41" y="7269992"/>
            <a:ext cx="879902" cy="10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astrid\AppData\Local\Microsoft\Windows\Temporary Internet Files\Content.IE5\X3Q6A2CA\MC90005685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51" y="5779828"/>
            <a:ext cx="1385382" cy="1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C:\Users\astrid\AppData\Local\Microsoft\Windows\Temporary Internet Files\Content.IE5\TYW60ZLQ\MC90038338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5779828"/>
            <a:ext cx="1251546" cy="11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C:\Users\astrid\AppData\Local\Microsoft\Windows\Temporary Internet Files\Content.IE5\Z659MSNA\MC90022988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9" y="7322162"/>
            <a:ext cx="1012500" cy="9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C:\Users\astrid\AppData\Local\Microsoft\Windows\Temporary Internet Files\Content.IE5\TYW60ZLQ\MC90035717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14" y="5859606"/>
            <a:ext cx="1138329" cy="10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C:\Users\astrid\AppData\Local\Microsoft\Windows\Temporary Internet Files\Content.IE5\5TBD4U6G\MC900155807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60" y="7498229"/>
            <a:ext cx="1335239" cy="10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astrid\AppData\Local\Microsoft\Windows\Temporary Internet Files\Content.IE5\8T294KQ2\MC900358865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9" y="8664783"/>
            <a:ext cx="998246" cy="11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C:\Users\astrid\AppData\Local\Microsoft\Windows\Temporary Internet Files\Content.IE5\5TBD4U6G\MC900229953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90" y="5938818"/>
            <a:ext cx="874394" cy="9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 descr="C:\Users\astrid\AppData\Local\Microsoft\Windows\Temporary Internet Files\Content.IE5\URSTNAUS\MC900358863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7" y="7548476"/>
            <a:ext cx="1261785" cy="7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255347" y="4972742"/>
            <a:ext cx="1395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fr-CH" sz="1200" dirty="0" smtClean="0"/>
              <a:t>Regarder la télé</a:t>
            </a:r>
          </a:p>
          <a:p>
            <a:pPr marL="228600" indent="-228600">
              <a:buAutoNum type="arabicParenR"/>
            </a:pPr>
            <a:r>
              <a:rPr lang="fr-CH" sz="1200" dirty="0" smtClean="0"/>
              <a:t>Danser</a:t>
            </a:r>
          </a:p>
          <a:p>
            <a:pPr marL="228600" indent="-228600">
              <a:buAutoNum type="arabicParenR"/>
            </a:pPr>
            <a:r>
              <a:rPr lang="fr-CH" sz="1200" dirty="0" smtClean="0"/>
              <a:t>Écrire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5159426" y="4972745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arenR" startAt="10"/>
            </a:pPr>
            <a:r>
              <a:rPr lang="fr-CH" sz="1200" dirty="0" smtClean="0"/>
              <a:t>Chanter</a:t>
            </a:r>
          </a:p>
          <a:p>
            <a:pPr marL="228600" indent="-228600">
              <a:buFont typeface="+mj-lt"/>
              <a:buAutoNum type="arabicParenR" startAt="10"/>
            </a:pPr>
            <a:r>
              <a:rPr lang="fr-CH" sz="1200" dirty="0" smtClean="0"/>
              <a:t>Faire du vélo</a:t>
            </a:r>
          </a:p>
          <a:p>
            <a:pPr marL="228600" indent="-228600">
              <a:buFont typeface="+mj-lt"/>
              <a:buAutoNum type="arabicParenR" startAt="10"/>
            </a:pPr>
            <a:r>
              <a:rPr lang="fr-CH" sz="1200" dirty="0" smtClean="0"/>
              <a:t>Jouer au foot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732816" y="4972744"/>
            <a:ext cx="92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arenR" startAt="7"/>
            </a:pPr>
            <a:r>
              <a:rPr lang="fr-CH" sz="1200" dirty="0" smtClean="0"/>
              <a:t>Lire</a:t>
            </a:r>
          </a:p>
          <a:p>
            <a:pPr marL="228600" indent="-228600">
              <a:buFont typeface="+mj-lt"/>
              <a:buAutoNum type="arabicParenR" startAt="7"/>
            </a:pPr>
            <a:r>
              <a:rPr lang="fr-CH" sz="1200" dirty="0" smtClean="0"/>
              <a:t>Manger</a:t>
            </a:r>
          </a:p>
          <a:p>
            <a:pPr marL="228600" indent="-228600">
              <a:buFont typeface="+mj-lt"/>
              <a:buAutoNum type="arabicParenR" startAt="7"/>
            </a:pPr>
            <a:r>
              <a:rPr lang="fr-CH" sz="1200" dirty="0" smtClean="0"/>
              <a:t>Dormir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952643" y="4972743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arenR" startAt="4"/>
            </a:pPr>
            <a:r>
              <a:rPr lang="fr-CH" sz="1200" dirty="0" smtClean="0"/>
              <a:t>Courir</a:t>
            </a:r>
          </a:p>
          <a:p>
            <a:pPr marL="228600" indent="-228600">
              <a:buFont typeface="+mj-lt"/>
              <a:buAutoNum type="arabicParenR" startAt="4"/>
            </a:pPr>
            <a:r>
              <a:rPr lang="fr-CH" sz="1200" dirty="0" smtClean="0"/>
              <a:t>Boire</a:t>
            </a:r>
          </a:p>
          <a:p>
            <a:pPr marL="228600" indent="-228600">
              <a:buFont typeface="+mj-lt"/>
              <a:buAutoNum type="arabicParenR" startAt="4"/>
            </a:pPr>
            <a:r>
              <a:rPr lang="fr-CH" sz="1200" dirty="0" smtClean="0"/>
              <a:t>Sauter à la corde</a:t>
            </a:r>
          </a:p>
        </p:txBody>
      </p:sp>
    </p:spTree>
    <p:extLst>
      <p:ext uri="{BB962C8B-B14F-4D97-AF65-F5344CB8AC3E}">
        <p14:creationId xmlns:p14="http://schemas.microsoft.com/office/powerpoint/2010/main" val="33512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8725" y="137042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Arial Black" pitchFamily="34" charset="0"/>
              </a:rPr>
              <a:t>Les actions</a:t>
            </a:r>
            <a:endParaRPr lang="fr-CH" dirty="0"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6323" y="526169"/>
            <a:ext cx="2853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fr-CH" sz="1400" dirty="0" smtClean="0"/>
              <a:t>Le garçon lit un livre.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CH" sz="1400" dirty="0" smtClean="0"/>
              <a:t>Le poisson nage dans son bocal.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CH" sz="1400" dirty="0" smtClean="0"/>
              <a:t>Le dauphin nage dans l’eau.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CH" sz="1400" dirty="0" smtClean="0"/>
              <a:t>L’avion vole dans le ciel.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CH" sz="1400" dirty="0" smtClean="0"/>
              <a:t>Elle boit du coca.</a:t>
            </a:r>
            <a:endParaRPr lang="fr-CH" sz="1400" dirty="0"/>
          </a:p>
        </p:txBody>
      </p:sp>
      <p:pic>
        <p:nvPicPr>
          <p:cNvPr id="4" name="Picture 2" descr="C:\Users\astrid\AppData\Local\Microsoft\Windows\Temporary Internet Files\Content.IE5\5TBD4U6G\MC9003571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00" y="5756537"/>
            <a:ext cx="1681255" cy="15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strid\AppData\Local\Microsoft\Windows\Temporary Internet Files\Content.IE5\URSTNAUS\MC9002329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85" y="5912784"/>
            <a:ext cx="1359768" cy="13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trid\AppData\Local\Microsoft\Windows\Temporary Internet Files\Content.IE5\URSTNAUS\MC9003914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65" y="8284394"/>
            <a:ext cx="1405980" cy="14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strid\AppData\Local\Microsoft\Windows\Temporary Internet Files\Content.IE5\8T294KQ2\MC900332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3" y="6019337"/>
            <a:ext cx="1342628" cy="11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strid\AppData\Local\Microsoft\Windows\Temporary Internet Files\Content.IE5\5UT4W7I4\MC9001976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11" y="3376073"/>
            <a:ext cx="1507977" cy="1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2582989" y="8172211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8950" y="3297704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49545" y="5800601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85614" y="8172211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555304" y="5800601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19470" y="3297704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432530" y="3297703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842600" y="5760167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912449" y="8131777"/>
            <a:ext cx="1656184" cy="158417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8" descr="C:\Users\astrid\AppData\Local\Microsoft\Windows\Temporary Internet Files\Content.IE5\8T294KQ2\MC9004345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8" y="3418155"/>
            <a:ext cx="1284768" cy="13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strid\AppData\Local\Microsoft\Windows\Temporary Internet Files\Content.IE5\X3Q6A2CA\MC9003610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25" y="8398660"/>
            <a:ext cx="1063788" cy="105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:\Users\astrid\AppData\Local\Microsoft\Windows\Temporary Internet Files\Content.IE5\TYW60ZLQ\MC90032035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51" y="3671032"/>
            <a:ext cx="1445326" cy="8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astrid\AppData\Local\Microsoft\Windows\Temporary Internet Files\Content.IE5\5TBD4U6G\MC90003047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8" y="8350262"/>
            <a:ext cx="804725" cy="13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:\Users\astrid\AppData\Local\Microsoft\Windows\Temporary Internet Files\Content.IE5\X3Q6A2CA\MC90003056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24" y="8184044"/>
            <a:ext cx="364950" cy="6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strid\AppData\Local\Microsoft\Windows\Temporary Internet Files\Content.IE5\6BPABJ1Y\MC90003058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5" y="8714533"/>
            <a:ext cx="340012" cy="5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/>
          <p:cNvSpPr/>
          <p:nvPr/>
        </p:nvSpPr>
        <p:spPr>
          <a:xfrm>
            <a:off x="786620" y="7804978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/>
          <p:nvPr/>
        </p:nvSpPr>
        <p:spPr>
          <a:xfrm>
            <a:off x="3209899" y="7793145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5493043" y="7751831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/>
          <p:cNvSpPr/>
          <p:nvPr/>
        </p:nvSpPr>
        <p:spPr>
          <a:xfrm>
            <a:off x="662396" y="5421535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Ellipse 27"/>
          <p:cNvSpPr/>
          <p:nvPr/>
        </p:nvSpPr>
        <p:spPr>
          <a:xfrm>
            <a:off x="3085675" y="5409702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5368819" y="5368388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662396" y="2912148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3085675" y="2900315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5368819" y="2918637"/>
            <a:ext cx="402363" cy="37906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3547260" y="526219"/>
            <a:ext cx="27865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fr-CH" sz="1400" dirty="0" smtClean="0"/>
              <a:t>Le cheval saute très haut.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fr-CH" sz="1400" dirty="0" smtClean="0"/>
              <a:t>La perruche chante bien.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fr-CH" sz="1400" dirty="0" smtClean="0"/>
              <a:t>La dame court vite.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fr-CH" sz="1400" dirty="0" smtClean="0"/>
              <a:t>Le chien saute dans le cerceau.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44793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00516" y="13704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Arial Black" pitchFamily="34" charset="0"/>
              </a:rPr>
              <a:t>Les animaux et les actions</a:t>
            </a:r>
            <a:endParaRPr lang="fr-CH" dirty="0">
              <a:latin typeface="Arial Black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16632" y="632520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84784" y="632520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5" name="Groupe 4"/>
          <p:cNvGrpSpPr/>
          <p:nvPr/>
        </p:nvGrpSpPr>
        <p:grpSpPr>
          <a:xfrm>
            <a:off x="1149995" y="956556"/>
            <a:ext cx="216024" cy="216024"/>
            <a:chOff x="3320988" y="920552"/>
            <a:chExt cx="216024" cy="216024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necteur droit 7"/>
          <p:cNvCxnSpPr/>
          <p:nvPr/>
        </p:nvCxnSpPr>
        <p:spPr>
          <a:xfrm>
            <a:off x="2564904" y="1280592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116632" y="1649016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484784" y="1649016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oupe 10"/>
          <p:cNvGrpSpPr/>
          <p:nvPr/>
        </p:nvGrpSpPr>
        <p:grpSpPr>
          <a:xfrm>
            <a:off x="1149995" y="1973052"/>
            <a:ext cx="216024" cy="216024"/>
            <a:chOff x="3320988" y="920552"/>
            <a:chExt cx="216024" cy="216024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>
            <a:off x="2564904" y="2297088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116632" y="2720752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484784" y="2720752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7" name="Groupe 16"/>
          <p:cNvGrpSpPr/>
          <p:nvPr/>
        </p:nvGrpSpPr>
        <p:grpSpPr>
          <a:xfrm>
            <a:off x="1149995" y="3044788"/>
            <a:ext cx="216024" cy="216024"/>
            <a:chOff x="3320988" y="920552"/>
            <a:chExt cx="216024" cy="216024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necteur droit 19"/>
          <p:cNvCxnSpPr/>
          <p:nvPr/>
        </p:nvCxnSpPr>
        <p:spPr>
          <a:xfrm>
            <a:off x="2564904" y="3368824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116632" y="3800872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à coins arrondis 21"/>
          <p:cNvSpPr/>
          <p:nvPr/>
        </p:nvSpPr>
        <p:spPr>
          <a:xfrm>
            <a:off x="1484784" y="3800872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3" name="Groupe 22"/>
          <p:cNvGrpSpPr/>
          <p:nvPr/>
        </p:nvGrpSpPr>
        <p:grpSpPr>
          <a:xfrm>
            <a:off x="1149995" y="4124908"/>
            <a:ext cx="216024" cy="216024"/>
            <a:chOff x="3320988" y="920552"/>
            <a:chExt cx="216024" cy="216024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cteur droit 25"/>
          <p:cNvCxnSpPr/>
          <p:nvPr/>
        </p:nvCxnSpPr>
        <p:spPr>
          <a:xfrm>
            <a:off x="2564904" y="4448944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116632" y="4880992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484784" y="4880992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9" name="Groupe 28"/>
          <p:cNvGrpSpPr/>
          <p:nvPr/>
        </p:nvGrpSpPr>
        <p:grpSpPr>
          <a:xfrm>
            <a:off x="1149995" y="5205028"/>
            <a:ext cx="216024" cy="216024"/>
            <a:chOff x="3320988" y="920552"/>
            <a:chExt cx="216024" cy="21602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/>
          <p:nvPr/>
        </p:nvCxnSpPr>
        <p:spPr>
          <a:xfrm>
            <a:off x="2564904" y="5529064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25" descr="j0358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776536"/>
            <a:ext cx="804516" cy="6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strid\AppData\Local\Microsoft\Windows\Temporary Internet Files\Content.IE5\X3Q6A2CA\MC9003610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2" y="1770837"/>
            <a:ext cx="693936" cy="6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C:\Users\astrid\AppData\Local\Microsoft\Windows\Temporary Internet Files\Content.IE5\6BPABJ1Y\MC9003453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2740001"/>
            <a:ext cx="841478" cy="8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strid\AppData\Local\Microsoft\Windows\Temporary Internet Files\Content.IE5\TYW60ZLQ\MC9002298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26" y="3800872"/>
            <a:ext cx="936874" cy="8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à coins arrondis 36"/>
          <p:cNvSpPr/>
          <p:nvPr/>
        </p:nvSpPr>
        <p:spPr>
          <a:xfrm>
            <a:off x="116632" y="6026063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Rectangle à coins arrondis 37"/>
          <p:cNvSpPr/>
          <p:nvPr/>
        </p:nvSpPr>
        <p:spPr>
          <a:xfrm>
            <a:off x="1484784" y="6026063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9" name="Groupe 38"/>
          <p:cNvGrpSpPr/>
          <p:nvPr/>
        </p:nvGrpSpPr>
        <p:grpSpPr>
          <a:xfrm>
            <a:off x="1149995" y="6350099"/>
            <a:ext cx="216024" cy="216024"/>
            <a:chOff x="3320988" y="920552"/>
            <a:chExt cx="216024" cy="216024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>
            <a:off x="2564904" y="6674135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116632" y="7185248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Rectangle à coins arrondis 43"/>
          <p:cNvSpPr/>
          <p:nvPr/>
        </p:nvSpPr>
        <p:spPr>
          <a:xfrm>
            <a:off x="1484784" y="7185248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45" name="Groupe 44"/>
          <p:cNvGrpSpPr/>
          <p:nvPr/>
        </p:nvGrpSpPr>
        <p:grpSpPr>
          <a:xfrm>
            <a:off x="1149995" y="7509284"/>
            <a:ext cx="216024" cy="216024"/>
            <a:chOff x="3320988" y="920552"/>
            <a:chExt cx="216024" cy="216024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>
            <a:off x="2564904" y="7833320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116632" y="8337376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ectangle à coins arrondis 49"/>
          <p:cNvSpPr/>
          <p:nvPr/>
        </p:nvSpPr>
        <p:spPr>
          <a:xfrm>
            <a:off x="1484784" y="8337376"/>
            <a:ext cx="936104" cy="86409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51" name="Groupe 50"/>
          <p:cNvGrpSpPr/>
          <p:nvPr/>
        </p:nvGrpSpPr>
        <p:grpSpPr>
          <a:xfrm>
            <a:off x="1149995" y="8661412"/>
            <a:ext cx="216024" cy="216024"/>
            <a:chOff x="3320988" y="920552"/>
            <a:chExt cx="216024" cy="216024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16200000">
              <a:off x="3429000" y="92055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onnecteur droit 53"/>
          <p:cNvCxnSpPr/>
          <p:nvPr/>
        </p:nvCxnSpPr>
        <p:spPr>
          <a:xfrm>
            <a:off x="2564904" y="8985448"/>
            <a:ext cx="381642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2" descr="C:\Users\astrid\AppData\Local\Microsoft\Windows\Temporary Internet Files\Content.IE5\6BPABJ1Y\MC9003448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20" y="4930689"/>
            <a:ext cx="691018" cy="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astrid\AppData\Local\Microsoft\Windows\Temporary Internet Files\Content.IE5\5UT4W7I4\MC90034339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19" y="6067561"/>
            <a:ext cx="797521" cy="7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3" descr="C:\Users\astrid\AppData\Local\Microsoft\Windows\Temporary Internet Files\Content.IE5\5UT4W7I4\MC90038334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8380423"/>
            <a:ext cx="936320" cy="7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C:\Users\astrid\AppData\Local\Microsoft\Windows\Temporary Internet Files\Content.IE5\6BPABJ1Y\MC90034339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83" y="7157576"/>
            <a:ext cx="912556" cy="9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C:\Users\astrid\AppData\Local\Microsoft\Windows\Temporary Internet Files\Content.IE5\5TBD4U6G\MC90039144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" y="3969623"/>
            <a:ext cx="975659" cy="5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C:\Users\astrid\AppData\Local\Microsoft\Windows\Temporary Internet Files\Content.IE5\TYW60ZLQ\MC90035384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4" y="7324436"/>
            <a:ext cx="991021" cy="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C:\Users\astrid\AppData\Local\Microsoft\Windows\Temporary Internet Files\Content.IE5\8T294KQ2\MC90011135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3" y="2782363"/>
            <a:ext cx="1033364" cy="7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" descr="C:\Users\astrid\AppData\Local\Microsoft\Windows\Temporary Internet Files\Content.IE5\URSTNAUS\MC90019290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8451156"/>
            <a:ext cx="953704" cy="7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astrid\AppData\Local\Microsoft\Windows\Temporary Internet Files\Content.IE5\Z659MSNA\MC900391432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5" y="6034130"/>
            <a:ext cx="915911" cy="9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strid\AppData\Local\Microsoft\Windows\Temporary Internet Files\Content.IE5\X3Q6A2CA\MC900296303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76536"/>
            <a:ext cx="986389" cy="7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3" descr="C:\Users\astrid\AppData\Local\Microsoft\Windows\Temporary Internet Files\Content.IE5\Z659MSNA\MC900235199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" y="1724613"/>
            <a:ext cx="960293" cy="7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1" descr="C:\Users\astrid\AppData\Local\Microsoft\Windows\Temporary Internet Files\Content.IE5\URSTNAUS\MC900345795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" y="4925419"/>
            <a:ext cx="994564" cy="8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1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28775" y="-87313"/>
            <a:ext cx="3452813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>
                <a:latin typeface="Berlin Sans FB Demi" pitchFamily="34" charset="0"/>
              </a:rPr>
              <a:t>Je retrouve le bon dessin</a:t>
            </a:r>
            <a:endParaRPr lang="fr-FR" sz="2400">
              <a:latin typeface="Berlin Sans FB Dem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73050"/>
            <a:ext cx="2763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Colle les dessins au bon endroit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04813" y="178435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dessiner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133600" y="1784350"/>
            <a:ext cx="69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écrire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4005263" y="1784350"/>
            <a:ext cx="465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lire</a:t>
            </a:r>
            <a:endParaRPr lang="fr-FR" sz="1400">
              <a:latin typeface="Comic Sans MS" pitchFamily="66" charset="0"/>
            </a:endParaRP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88913" y="560388"/>
            <a:ext cx="6408737" cy="1223962"/>
            <a:chOff x="119" y="535"/>
            <a:chExt cx="3129" cy="54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19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935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0" name="Rectangle 50"/>
            <p:cNvSpPr>
              <a:spLocks noChangeArrowheads="1"/>
            </p:cNvSpPr>
            <p:nvPr/>
          </p:nvSpPr>
          <p:spPr bwMode="auto">
            <a:xfrm>
              <a:off x="1752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2568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5516563" y="1784350"/>
            <a:ext cx="74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dormir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13" name="Text Box 77"/>
          <p:cNvSpPr txBox="1">
            <a:spLocks noChangeArrowheads="1"/>
          </p:cNvSpPr>
          <p:nvPr/>
        </p:nvSpPr>
        <p:spPr bwMode="auto">
          <a:xfrm>
            <a:off x="404813" y="3297238"/>
            <a:ext cx="83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chanter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133600" y="3297238"/>
            <a:ext cx="61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boire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3860800" y="3297238"/>
            <a:ext cx="782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manger</a:t>
            </a:r>
            <a:endParaRPr lang="fr-FR" sz="1400">
              <a:latin typeface="Comic Sans MS" pitchFamily="66" charset="0"/>
            </a:endParaRPr>
          </a:p>
        </p:txBody>
      </p: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188913" y="2073275"/>
            <a:ext cx="6408737" cy="1223963"/>
            <a:chOff x="119" y="535"/>
            <a:chExt cx="3129" cy="544"/>
          </a:xfrm>
        </p:grpSpPr>
        <p:sp>
          <p:nvSpPr>
            <p:cNvPr id="17" name="Rectangle 81"/>
            <p:cNvSpPr>
              <a:spLocks noChangeArrowheads="1"/>
            </p:cNvSpPr>
            <p:nvPr/>
          </p:nvSpPr>
          <p:spPr bwMode="auto">
            <a:xfrm>
              <a:off x="119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8" name="Rectangle 82"/>
            <p:cNvSpPr>
              <a:spLocks noChangeArrowheads="1"/>
            </p:cNvSpPr>
            <p:nvPr/>
          </p:nvSpPr>
          <p:spPr bwMode="auto">
            <a:xfrm>
              <a:off x="935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9" name="Rectangle 83"/>
            <p:cNvSpPr>
              <a:spLocks noChangeArrowheads="1"/>
            </p:cNvSpPr>
            <p:nvPr/>
          </p:nvSpPr>
          <p:spPr bwMode="auto">
            <a:xfrm>
              <a:off x="1752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2568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5516563" y="3297238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danser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2" name="Text Box 86"/>
          <p:cNvSpPr txBox="1">
            <a:spLocks noChangeArrowheads="1"/>
          </p:cNvSpPr>
          <p:nvPr/>
        </p:nvSpPr>
        <p:spPr bwMode="auto">
          <a:xfrm>
            <a:off x="404813" y="4808538"/>
            <a:ext cx="941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découper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2133600" y="4808538"/>
            <a:ext cx="841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bricoler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24" name="Text Box 88"/>
          <p:cNvSpPr txBox="1">
            <a:spLocks noChangeArrowheads="1"/>
          </p:cNvSpPr>
          <p:nvPr/>
        </p:nvSpPr>
        <p:spPr bwMode="auto">
          <a:xfrm>
            <a:off x="3573463" y="4808538"/>
            <a:ext cx="127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jouer au foot</a:t>
            </a:r>
            <a:endParaRPr lang="fr-FR" sz="1400">
              <a:latin typeface="Comic Sans MS" pitchFamily="66" charset="0"/>
            </a:endParaRPr>
          </a:p>
        </p:txBody>
      </p:sp>
      <p:grpSp>
        <p:nvGrpSpPr>
          <p:cNvPr id="25" name="Group 89"/>
          <p:cNvGrpSpPr>
            <a:grpSpLocks/>
          </p:cNvGrpSpPr>
          <p:nvPr/>
        </p:nvGrpSpPr>
        <p:grpSpPr bwMode="auto">
          <a:xfrm>
            <a:off x="188913" y="3584575"/>
            <a:ext cx="6408737" cy="1223963"/>
            <a:chOff x="119" y="535"/>
            <a:chExt cx="3129" cy="544"/>
          </a:xfrm>
        </p:grpSpPr>
        <p:sp>
          <p:nvSpPr>
            <p:cNvPr id="26" name="Rectangle 90"/>
            <p:cNvSpPr>
              <a:spLocks noChangeArrowheads="1"/>
            </p:cNvSpPr>
            <p:nvPr/>
          </p:nvSpPr>
          <p:spPr bwMode="auto">
            <a:xfrm>
              <a:off x="119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7" name="Rectangle 91"/>
            <p:cNvSpPr>
              <a:spLocks noChangeArrowheads="1"/>
            </p:cNvSpPr>
            <p:nvPr/>
          </p:nvSpPr>
          <p:spPr bwMode="auto">
            <a:xfrm>
              <a:off x="935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8" name="Rectangle 92"/>
            <p:cNvSpPr>
              <a:spLocks noChangeArrowheads="1"/>
            </p:cNvSpPr>
            <p:nvPr/>
          </p:nvSpPr>
          <p:spPr bwMode="auto">
            <a:xfrm>
              <a:off x="1752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9" name="Rectangle 93"/>
            <p:cNvSpPr>
              <a:spLocks noChangeArrowheads="1"/>
            </p:cNvSpPr>
            <p:nvPr/>
          </p:nvSpPr>
          <p:spPr bwMode="auto">
            <a:xfrm>
              <a:off x="2568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30" name="Text Box 94"/>
          <p:cNvSpPr txBox="1">
            <a:spLocks noChangeArrowheads="1"/>
          </p:cNvSpPr>
          <p:nvPr/>
        </p:nvSpPr>
        <p:spPr bwMode="auto">
          <a:xfrm>
            <a:off x="5516563" y="4808538"/>
            <a:ext cx="64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nager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31" name="Text Box 95"/>
          <p:cNvSpPr txBox="1">
            <a:spLocks noChangeArrowheads="1"/>
          </p:cNvSpPr>
          <p:nvPr/>
        </p:nvSpPr>
        <p:spPr bwMode="auto">
          <a:xfrm>
            <a:off x="404813" y="6321425"/>
            <a:ext cx="595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voler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32" name="Text Box 96"/>
          <p:cNvSpPr txBox="1">
            <a:spLocks noChangeArrowheads="1"/>
          </p:cNvSpPr>
          <p:nvPr/>
        </p:nvSpPr>
        <p:spPr bwMode="auto">
          <a:xfrm>
            <a:off x="2133600" y="6321425"/>
            <a:ext cx="682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courir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3789363" y="6321425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marcher</a:t>
            </a:r>
            <a:endParaRPr lang="fr-FR" sz="1400">
              <a:latin typeface="Comic Sans MS" pitchFamily="66" charset="0"/>
            </a:endParaRPr>
          </a:p>
        </p:txBody>
      </p:sp>
      <p:grpSp>
        <p:nvGrpSpPr>
          <p:cNvPr id="34" name="Group 98"/>
          <p:cNvGrpSpPr>
            <a:grpSpLocks/>
          </p:cNvGrpSpPr>
          <p:nvPr/>
        </p:nvGrpSpPr>
        <p:grpSpPr bwMode="auto">
          <a:xfrm>
            <a:off x="188913" y="5097463"/>
            <a:ext cx="6408737" cy="1223962"/>
            <a:chOff x="119" y="535"/>
            <a:chExt cx="3129" cy="544"/>
          </a:xfrm>
        </p:grpSpPr>
        <p:sp>
          <p:nvSpPr>
            <p:cNvPr id="35" name="Rectangle 99"/>
            <p:cNvSpPr>
              <a:spLocks noChangeArrowheads="1"/>
            </p:cNvSpPr>
            <p:nvPr/>
          </p:nvSpPr>
          <p:spPr bwMode="auto">
            <a:xfrm>
              <a:off x="119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6" name="Rectangle 100"/>
            <p:cNvSpPr>
              <a:spLocks noChangeArrowheads="1"/>
            </p:cNvSpPr>
            <p:nvPr/>
          </p:nvSpPr>
          <p:spPr bwMode="auto">
            <a:xfrm>
              <a:off x="935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7" name="Rectangle 101"/>
            <p:cNvSpPr>
              <a:spLocks noChangeArrowheads="1"/>
            </p:cNvSpPr>
            <p:nvPr/>
          </p:nvSpPr>
          <p:spPr bwMode="auto">
            <a:xfrm>
              <a:off x="1752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8" name="Rectangle 102"/>
            <p:cNvSpPr>
              <a:spLocks noChangeArrowheads="1"/>
            </p:cNvSpPr>
            <p:nvPr/>
          </p:nvSpPr>
          <p:spPr bwMode="auto">
            <a:xfrm>
              <a:off x="2568" y="535"/>
              <a:ext cx="68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39" name="Text Box 103"/>
          <p:cNvSpPr txBox="1">
            <a:spLocks noChangeArrowheads="1"/>
          </p:cNvSpPr>
          <p:nvPr/>
        </p:nvSpPr>
        <p:spPr bwMode="auto">
          <a:xfrm>
            <a:off x="5516563" y="6321425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400">
                <a:latin typeface="Comic Sans MS" pitchFamily="66" charset="0"/>
              </a:rPr>
              <a:t>peindre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40" name="Rectangle 104"/>
          <p:cNvSpPr>
            <a:spLocks noChangeArrowheads="1"/>
          </p:cNvSpPr>
          <p:nvPr/>
        </p:nvSpPr>
        <p:spPr bwMode="auto">
          <a:xfrm>
            <a:off x="173038" y="66817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1" name="Rectangle 105"/>
          <p:cNvSpPr>
            <a:spLocks noChangeArrowheads="1"/>
          </p:cNvSpPr>
          <p:nvPr/>
        </p:nvSpPr>
        <p:spPr bwMode="auto">
          <a:xfrm>
            <a:off x="1211263" y="66817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2" name="Rectangle 106"/>
          <p:cNvSpPr>
            <a:spLocks noChangeArrowheads="1"/>
          </p:cNvSpPr>
          <p:nvPr/>
        </p:nvSpPr>
        <p:spPr bwMode="auto">
          <a:xfrm>
            <a:off x="2247900" y="6681788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3" name="Rectangle 107"/>
          <p:cNvSpPr>
            <a:spLocks noChangeArrowheads="1"/>
          </p:cNvSpPr>
          <p:nvPr/>
        </p:nvSpPr>
        <p:spPr bwMode="auto">
          <a:xfrm>
            <a:off x="3284538" y="66817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4" name="Rectangle 108"/>
          <p:cNvSpPr>
            <a:spLocks noChangeArrowheads="1"/>
          </p:cNvSpPr>
          <p:nvPr/>
        </p:nvSpPr>
        <p:spPr bwMode="auto">
          <a:xfrm>
            <a:off x="4321175" y="6681788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5" name="Rectangle 115"/>
          <p:cNvSpPr>
            <a:spLocks noChangeArrowheads="1"/>
          </p:cNvSpPr>
          <p:nvPr/>
        </p:nvSpPr>
        <p:spPr bwMode="auto">
          <a:xfrm>
            <a:off x="5357813" y="66817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6" name="Rectangle 116"/>
          <p:cNvSpPr>
            <a:spLocks noChangeArrowheads="1"/>
          </p:cNvSpPr>
          <p:nvPr/>
        </p:nvSpPr>
        <p:spPr bwMode="auto">
          <a:xfrm>
            <a:off x="173038" y="77612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7" name="Rectangle 117"/>
          <p:cNvSpPr>
            <a:spLocks noChangeArrowheads="1"/>
          </p:cNvSpPr>
          <p:nvPr/>
        </p:nvSpPr>
        <p:spPr bwMode="auto">
          <a:xfrm>
            <a:off x="1211263" y="77612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8" name="Rectangle 118"/>
          <p:cNvSpPr>
            <a:spLocks noChangeArrowheads="1"/>
          </p:cNvSpPr>
          <p:nvPr/>
        </p:nvSpPr>
        <p:spPr bwMode="auto">
          <a:xfrm>
            <a:off x="2247900" y="7761288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9" name="Rectangle 119"/>
          <p:cNvSpPr>
            <a:spLocks noChangeArrowheads="1"/>
          </p:cNvSpPr>
          <p:nvPr/>
        </p:nvSpPr>
        <p:spPr bwMode="auto">
          <a:xfrm>
            <a:off x="3284538" y="77612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0" name="Rectangle 120"/>
          <p:cNvSpPr>
            <a:spLocks noChangeArrowheads="1"/>
          </p:cNvSpPr>
          <p:nvPr/>
        </p:nvSpPr>
        <p:spPr bwMode="auto">
          <a:xfrm>
            <a:off x="4321175" y="7761288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1" name="Rectangle 121"/>
          <p:cNvSpPr>
            <a:spLocks noChangeArrowheads="1"/>
          </p:cNvSpPr>
          <p:nvPr/>
        </p:nvSpPr>
        <p:spPr bwMode="auto">
          <a:xfrm>
            <a:off x="5357813" y="7761288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2" name="Rectangle 122"/>
          <p:cNvSpPr>
            <a:spLocks noChangeArrowheads="1"/>
          </p:cNvSpPr>
          <p:nvPr/>
        </p:nvSpPr>
        <p:spPr bwMode="auto">
          <a:xfrm>
            <a:off x="1238250" y="8826500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3" name="Rectangle 123"/>
          <p:cNvSpPr>
            <a:spLocks noChangeArrowheads="1"/>
          </p:cNvSpPr>
          <p:nvPr/>
        </p:nvSpPr>
        <p:spPr bwMode="auto">
          <a:xfrm>
            <a:off x="2276475" y="8826500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4" name="Rectangle 124"/>
          <p:cNvSpPr>
            <a:spLocks noChangeArrowheads="1"/>
          </p:cNvSpPr>
          <p:nvPr/>
        </p:nvSpPr>
        <p:spPr bwMode="auto">
          <a:xfrm>
            <a:off x="3313113" y="8826500"/>
            <a:ext cx="1036637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5" name="Rectangle 125"/>
          <p:cNvSpPr>
            <a:spLocks noChangeArrowheads="1"/>
          </p:cNvSpPr>
          <p:nvPr/>
        </p:nvSpPr>
        <p:spPr bwMode="auto">
          <a:xfrm>
            <a:off x="4349750" y="8826500"/>
            <a:ext cx="1036638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" name="Line 126"/>
          <p:cNvSpPr>
            <a:spLocks noChangeShapeType="1"/>
          </p:cNvSpPr>
          <p:nvPr/>
        </p:nvSpPr>
        <p:spPr bwMode="auto">
          <a:xfrm>
            <a:off x="0" y="668178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57" name="Picture 127" descr="j0396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7905750"/>
            <a:ext cx="804862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8" descr="j0397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85250"/>
            <a:ext cx="839788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9" descr="j0429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6819900"/>
            <a:ext cx="8636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0" descr="j03433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6838950"/>
            <a:ext cx="863600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1" descr="j03340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832725"/>
            <a:ext cx="531813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32" descr="j02504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7832725"/>
            <a:ext cx="909638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33" descr="j04284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6897688"/>
            <a:ext cx="901700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34" descr="j03975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9129713"/>
            <a:ext cx="8794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35" descr="j02901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8985250"/>
            <a:ext cx="92551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36" descr="j03553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7931150"/>
            <a:ext cx="8636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37" descr="j034339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6753225"/>
            <a:ext cx="8842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38" descr="j039749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7905750"/>
            <a:ext cx="5429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9" descr="j042415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832725"/>
            <a:ext cx="787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0" descr="j042417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6753225"/>
            <a:ext cx="53816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1" descr="pe01756_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754813"/>
            <a:ext cx="895350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2" descr="j03981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8913813"/>
            <a:ext cx="812800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76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341</Words>
  <Application>Microsoft Office PowerPoint</Application>
  <PresentationFormat>Format A4 (210 x 297 mm)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astrid</dc:creator>
  <cp:lastModifiedBy>astrid</cp:lastModifiedBy>
  <cp:revision>1</cp:revision>
  <dcterms:created xsi:type="dcterms:W3CDTF">2011-02-09T14:59:46Z</dcterms:created>
  <dcterms:modified xsi:type="dcterms:W3CDTF">2011-02-09T15:08:23Z</dcterms:modified>
</cp:coreProperties>
</file>