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6858000" cy="9906000" type="A4"/>
  <p:notesSz cx="6834188" cy="9964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20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6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0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56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77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73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73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3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5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96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5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1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9354-13DD-46D4-9943-1FC2120E439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1730-AEBD-4D43-B74F-5D387662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e 42"/>
          <p:cNvGrpSpPr/>
          <p:nvPr/>
        </p:nvGrpSpPr>
        <p:grpSpPr>
          <a:xfrm>
            <a:off x="296251" y="185489"/>
            <a:ext cx="6438900" cy="9728910"/>
            <a:chOff x="0" y="0"/>
            <a:chExt cx="6438900" cy="9833999"/>
          </a:xfrm>
        </p:grpSpPr>
        <p:grpSp>
          <p:nvGrpSpPr>
            <p:cNvPr id="44" name="Groupe 43"/>
            <p:cNvGrpSpPr/>
            <p:nvPr/>
          </p:nvGrpSpPr>
          <p:grpSpPr>
            <a:xfrm>
              <a:off x="0" y="0"/>
              <a:ext cx="6438900" cy="831850"/>
              <a:chOff x="0" y="0"/>
              <a:chExt cx="6438900" cy="831850"/>
            </a:xfrm>
          </p:grpSpPr>
          <p:sp>
            <p:nvSpPr>
              <p:cNvPr id="46" name="Rectangle à coins arrondis 45"/>
              <p:cNvSpPr/>
              <p:nvPr/>
            </p:nvSpPr>
            <p:spPr>
              <a:xfrm>
                <a:off x="0" y="0"/>
                <a:ext cx="6438900" cy="831850"/>
              </a:xfrm>
              <a:prstGeom prst="round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cxnSp>
            <p:nvCxnSpPr>
              <p:cNvPr id="47" name="Connecteur droit 46"/>
              <p:cNvCxnSpPr/>
              <p:nvPr/>
            </p:nvCxnSpPr>
            <p:spPr>
              <a:xfrm flipH="1">
                <a:off x="1809750" y="0"/>
                <a:ext cx="6350" cy="831850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Zone de texte 68"/>
              <p:cNvSpPr txBox="1"/>
              <p:nvPr/>
            </p:nvSpPr>
            <p:spPr>
              <a:xfrm>
                <a:off x="120650" y="152400"/>
                <a:ext cx="1593850" cy="6604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600">
                    <a:effectLst/>
                    <a:latin typeface="Comic Sans MS"/>
                    <a:ea typeface="Calibri"/>
                    <a:cs typeface="Times New Roman"/>
                  </a:rPr>
                  <a:t>Liste </a:t>
                </a:r>
                <a:r>
                  <a:rPr lang="fr-FR" sz="2600" smtClean="0">
                    <a:effectLst/>
                    <a:latin typeface="Comic Sans MS"/>
                    <a:ea typeface="Calibri"/>
                    <a:cs typeface="Times New Roman"/>
                  </a:rPr>
                  <a:t>n°9 </a:t>
                </a:r>
                <a:endParaRPr lang="fr-FR" sz="1100" dirty="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45" name="Zone de texte 70"/>
            <p:cNvSpPr txBox="1"/>
            <p:nvPr/>
          </p:nvSpPr>
          <p:spPr>
            <a:xfrm>
              <a:off x="251517" y="1090049"/>
              <a:ext cx="5993765" cy="87439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fr-FR" sz="500" dirty="0">
                  <a:effectLst/>
                  <a:latin typeface="Comic Sans MS"/>
                  <a:ea typeface="Calibri"/>
                  <a:cs typeface="Times New Roman"/>
                </a:rPr>
                <a:t>	</a:t>
              </a:r>
              <a:r>
                <a:rPr lang="fr-FR" sz="100" dirty="0" smtClean="0">
                  <a:effectLst/>
                  <a:latin typeface="Comic Sans MS"/>
                  <a:ea typeface="Calibri"/>
                  <a:cs typeface="Times New Roman"/>
                </a:rPr>
                <a:t>	</a:t>
              </a:r>
            </a:p>
            <a:p>
              <a:pPr>
                <a:spcAft>
                  <a:spcPts val="1000"/>
                </a:spcAft>
              </a:pPr>
              <a:r>
                <a:rPr lang="fr-FR" sz="3400" dirty="0">
                  <a:latin typeface="Comic Sans MS"/>
                  <a:ea typeface="Calibri"/>
                  <a:cs typeface="Times New Roman"/>
                </a:rPr>
                <a:t>	</a:t>
              </a:r>
              <a:r>
                <a:rPr lang="fr-FR" sz="3400" dirty="0" smtClean="0">
                  <a:latin typeface="Comic Sans MS"/>
                  <a:ea typeface="Calibri"/>
                  <a:cs typeface="Times New Roman"/>
                </a:rPr>
                <a:t>	</a:t>
              </a:r>
              <a:r>
                <a:rPr lang="fr-FR" sz="4800" dirty="0" smtClean="0">
                  <a:latin typeface="Comic Sans MS"/>
                  <a:ea typeface="Calibri"/>
                  <a:cs typeface="Times New Roman"/>
                </a:rPr>
                <a:t>la </a:t>
              </a:r>
              <a:r>
                <a:rPr lang="fr-FR" sz="4800" dirty="0">
                  <a:latin typeface="Comic Sans MS"/>
                  <a:ea typeface="Calibri"/>
                  <a:cs typeface="Times New Roman"/>
                </a:rPr>
                <a:t>chambre</a:t>
              </a:r>
              <a:endParaRPr lang="fr-FR" sz="4000" dirty="0">
                <a:latin typeface="Comic Sans MS"/>
                <a:ea typeface="Calibri"/>
                <a:cs typeface="Times New Roman"/>
              </a:endParaRPr>
            </a:p>
            <a:p>
              <a:pPr>
                <a:spcAft>
                  <a:spcPts val="1000"/>
                </a:spcAft>
              </a:pPr>
              <a:r>
                <a:rPr lang="fr-FR" sz="4800" dirty="0">
                  <a:latin typeface="Comic Sans MS"/>
                  <a:ea typeface="Calibri"/>
                  <a:cs typeface="Times New Roman"/>
                </a:rPr>
                <a:t>		du fromage</a:t>
              </a:r>
            </a:p>
            <a:p>
              <a:pPr marL="990600">
                <a:spcAft>
                  <a:spcPts val="1000"/>
                </a:spcAft>
              </a:pPr>
              <a:r>
                <a:rPr lang="fr-FR" sz="4800" dirty="0">
                  <a:latin typeface="Comic Sans MS"/>
                  <a:ea typeface="Calibri"/>
                  <a:cs typeface="Times New Roman"/>
                </a:rPr>
                <a:t> 	gris</a:t>
              </a:r>
            </a:p>
            <a:p>
              <a:pPr marL="990600">
                <a:lnSpc>
                  <a:spcPct val="115000"/>
                </a:lnSpc>
                <a:spcAft>
                  <a:spcPts val="1000"/>
                </a:spcAft>
              </a:pPr>
              <a:endParaRPr lang="fr-FR" sz="3200" dirty="0" smtClean="0">
                <a:ea typeface="Calibri"/>
                <a:cs typeface="Times New Roman"/>
              </a:endParaRPr>
            </a:p>
            <a:p>
              <a:pPr marL="990600">
                <a:lnSpc>
                  <a:spcPct val="115000"/>
                </a:lnSpc>
                <a:spcAft>
                  <a:spcPts val="1000"/>
                </a:spcAft>
              </a:pPr>
              <a:r>
                <a:rPr lang="fr-FR" sz="4800" dirty="0">
                  <a:latin typeface="Comic Sans MS"/>
                  <a:ea typeface="Calibri"/>
                  <a:cs typeface="Times New Roman"/>
                </a:rPr>
                <a:t> 	l’écriture</a:t>
              </a:r>
              <a:endParaRPr lang="fr-FR" sz="1100" dirty="0">
                <a:latin typeface="Comic Sans MS"/>
                <a:ea typeface="Calibri"/>
                <a:cs typeface="Times New Roman"/>
              </a:endParaRPr>
            </a:p>
            <a:p>
              <a:pPr marL="449580" indent="449580">
                <a:lnSpc>
                  <a:spcPct val="115000"/>
                </a:lnSpc>
                <a:spcAft>
                  <a:spcPts val="1000"/>
                </a:spcAft>
              </a:pPr>
              <a:r>
                <a:rPr lang="fr-FR" sz="4800" dirty="0">
                  <a:latin typeface="Comic Sans MS"/>
                  <a:ea typeface="Calibri"/>
                  <a:cs typeface="Times New Roman"/>
                </a:rPr>
                <a:t>	</a:t>
              </a:r>
              <a:r>
                <a:rPr lang="fr-FR" sz="4800" dirty="0" smtClean="0">
                  <a:latin typeface="Comic Sans MS"/>
                  <a:ea typeface="Calibri"/>
                  <a:cs typeface="Times New Roman"/>
                </a:rPr>
                <a:t>	pauvre</a:t>
              </a:r>
              <a:endParaRPr lang="fr-FR" sz="4800" dirty="0">
                <a:latin typeface="Comic Sans MS"/>
                <a:ea typeface="Calibri"/>
                <a:cs typeface="Times New Roman"/>
              </a:endParaRPr>
            </a:p>
            <a:p>
              <a:pPr marL="449580" indent="449580">
                <a:lnSpc>
                  <a:spcPct val="115000"/>
                </a:lnSpc>
                <a:spcAft>
                  <a:spcPts val="1000"/>
                </a:spcAft>
              </a:pPr>
              <a:endParaRPr lang="fr-FR" dirty="0">
                <a:ea typeface="Calibri"/>
                <a:cs typeface="Times New Roman"/>
              </a:endParaRPr>
            </a:p>
            <a:p>
              <a:pPr marL="449580" indent="449580">
                <a:lnSpc>
                  <a:spcPct val="115000"/>
                </a:lnSpc>
                <a:spcAft>
                  <a:spcPts val="1000"/>
                </a:spcAft>
              </a:pPr>
              <a:r>
                <a:rPr lang="fr-FR" sz="4800" dirty="0">
                  <a:latin typeface="Comic Sans MS"/>
                  <a:ea typeface="Calibri"/>
                  <a:cs typeface="Times New Roman"/>
                </a:rPr>
                <a:t> 	droite</a:t>
              </a:r>
              <a:endParaRPr lang="fr-FR" sz="1100" dirty="0">
                <a:ea typeface="Calibri"/>
                <a:cs typeface="Times New Roman"/>
              </a:endParaRPr>
            </a:p>
            <a:p>
              <a:pPr marL="990600">
                <a:lnSpc>
                  <a:spcPct val="115000"/>
                </a:lnSpc>
                <a:spcAft>
                  <a:spcPts val="1000"/>
                </a:spcAft>
              </a:pPr>
              <a:r>
                <a:rPr lang="fr-FR" sz="3400" dirty="0">
                  <a:latin typeface="Comic Sans MS"/>
                  <a:ea typeface="Calibri"/>
                  <a:cs typeface="Times New Roman"/>
                </a:rPr>
                <a:t> </a:t>
              </a:r>
              <a:r>
                <a:rPr lang="fr-FR" sz="4800" dirty="0">
                  <a:latin typeface="Comic Sans MS"/>
                  <a:ea typeface="Calibri"/>
                  <a:cs typeface="Times New Roman"/>
                </a:rPr>
                <a:t>	propre</a:t>
              </a:r>
              <a:endParaRPr lang="fr-FR" sz="4800" dirty="0">
                <a:ea typeface="Calibri"/>
                <a:cs typeface="Times New Roman"/>
              </a:endParaRPr>
            </a:p>
            <a:p>
              <a:pPr marL="990600">
                <a:lnSpc>
                  <a:spcPct val="115000"/>
                </a:lnSpc>
                <a:spcAft>
                  <a:spcPts val="1000"/>
                </a:spcAft>
              </a:pPr>
              <a:r>
                <a:rPr lang="fr-FR" sz="3400" dirty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dirty="0">
                  <a:effectLst/>
                  <a:ea typeface="Calibri"/>
                  <a:cs typeface="Times New Roman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dirty="0">
                  <a:effectLst/>
                  <a:ea typeface="Calibri"/>
                  <a:cs typeface="Times New Roman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</p:grpSp>
      <p:sp>
        <p:nvSpPr>
          <p:cNvPr id="56" name="Ellipse 55"/>
          <p:cNvSpPr/>
          <p:nvPr/>
        </p:nvSpPr>
        <p:spPr>
          <a:xfrm>
            <a:off x="1025479" y="7563773"/>
            <a:ext cx="842010" cy="11976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4800" dirty="0">
                <a:solidFill>
                  <a:srgbClr val="000000"/>
                </a:solidFill>
                <a:effectLst/>
                <a:latin typeface="Comic Sans MS"/>
                <a:ea typeface="Calibri"/>
                <a:cs typeface="Times New Roman"/>
              </a:rPr>
              <a:t>C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19771" y="1238248"/>
            <a:ext cx="5993765" cy="8052885"/>
            <a:chOff x="519771" y="1238248"/>
            <a:chExt cx="5993765" cy="8052885"/>
          </a:xfrm>
        </p:grpSpPr>
        <p:sp>
          <p:nvSpPr>
            <p:cNvPr id="54" name="Rectangle à coins arrondis 53"/>
            <p:cNvSpPr/>
            <p:nvPr/>
          </p:nvSpPr>
          <p:spPr>
            <a:xfrm>
              <a:off x="519771" y="7034078"/>
              <a:ext cx="5993765" cy="2257055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519771" y="4764642"/>
              <a:ext cx="5993765" cy="1979776"/>
              <a:chOff x="529752" y="1263889"/>
              <a:chExt cx="5993765" cy="1979776"/>
            </a:xfrm>
          </p:grpSpPr>
          <p:sp>
            <p:nvSpPr>
              <p:cNvPr id="52" name="Rectangle à coins arrondis 51"/>
              <p:cNvSpPr/>
              <p:nvPr/>
            </p:nvSpPr>
            <p:spPr>
              <a:xfrm>
                <a:off x="529752" y="1263889"/>
                <a:ext cx="5993765" cy="1979776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982337" y="1654945"/>
                <a:ext cx="842010" cy="11976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9050"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4800">
                    <a:solidFill>
                      <a:srgbClr val="000000"/>
                    </a:solidFill>
                    <a:effectLst/>
                    <a:latin typeface="Comic Sans MS"/>
                    <a:ea typeface="Calibri"/>
                    <a:cs typeface="Times New Roman"/>
                  </a:rPr>
                  <a:t>B</a:t>
                </a:r>
                <a:endParaRPr lang="fr-FR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519771" y="1238248"/>
              <a:ext cx="5993765" cy="3132625"/>
              <a:chOff x="552139" y="3613421"/>
              <a:chExt cx="5993765" cy="3132625"/>
            </a:xfrm>
          </p:grpSpPr>
          <p:sp>
            <p:nvSpPr>
              <p:cNvPr id="53" name="Rectangle à coins arrondis 52"/>
              <p:cNvSpPr/>
              <p:nvPr/>
            </p:nvSpPr>
            <p:spPr>
              <a:xfrm>
                <a:off x="552139" y="3613421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982337" y="4580901"/>
                <a:ext cx="842010" cy="11976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9050"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4800" dirty="0">
                    <a:solidFill>
                      <a:srgbClr val="000000"/>
                    </a:solidFill>
                    <a:effectLst/>
                    <a:latin typeface="Comic Sans MS"/>
                    <a:ea typeface="Calibri"/>
                    <a:cs typeface="Times New Roman"/>
                  </a:rPr>
                  <a:t>A</a:t>
                </a:r>
                <a:endParaRPr lang="fr-FR" sz="1100" dirty="0">
                  <a:effectLst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2" name="ZoneTexte 1"/>
          <p:cNvSpPr txBox="1"/>
          <p:nvPr/>
        </p:nvSpPr>
        <p:spPr>
          <a:xfrm>
            <a:off x="2410970" y="181470"/>
            <a:ext cx="415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Script cole" pitchFamily="2" charset="0"/>
              </a:rPr>
              <a:t>Les sons  </a:t>
            </a:r>
            <a:r>
              <a:rPr lang="fr-FR" sz="2400" dirty="0" smtClean="0">
                <a:latin typeface="Script cole" pitchFamily="2" charset="0"/>
              </a:rPr>
              <a:t>(</a:t>
            </a:r>
            <a:r>
              <a:rPr lang="fr-FR" sz="2400" dirty="0" err="1" smtClean="0">
                <a:latin typeface="Script cole" pitchFamily="2" charset="0"/>
              </a:rPr>
              <a:t>br</a:t>
            </a:r>
            <a:r>
              <a:rPr lang="fr-FR" sz="2400" dirty="0" smtClean="0">
                <a:latin typeface="Script cole" pitchFamily="2" charset="0"/>
              </a:rPr>
              <a:t>), (</a:t>
            </a:r>
            <a:r>
              <a:rPr lang="fr-FR" sz="2400" dirty="0" err="1" smtClean="0">
                <a:latin typeface="Script cole" pitchFamily="2" charset="0"/>
              </a:rPr>
              <a:t>fr</a:t>
            </a:r>
            <a:r>
              <a:rPr lang="fr-FR" sz="2400" dirty="0" smtClean="0">
                <a:latin typeface="Script cole" pitchFamily="2" charset="0"/>
              </a:rPr>
              <a:t>), (</a:t>
            </a:r>
            <a:r>
              <a:rPr lang="fr-FR" sz="2400" dirty="0" err="1" smtClean="0">
                <a:latin typeface="Script cole" pitchFamily="2" charset="0"/>
              </a:rPr>
              <a:t>cr</a:t>
            </a:r>
            <a:r>
              <a:rPr lang="fr-FR" sz="2400" dirty="0" smtClean="0">
                <a:latin typeface="Script cole" pitchFamily="2" charset="0"/>
              </a:rPr>
              <a:t>), (gr),(</a:t>
            </a:r>
            <a:r>
              <a:rPr lang="fr-FR" sz="2400" dirty="0" err="1" smtClean="0">
                <a:latin typeface="Script cole" pitchFamily="2" charset="0"/>
              </a:rPr>
              <a:t>vr</a:t>
            </a:r>
            <a:r>
              <a:rPr lang="fr-FR" sz="2400" dirty="0" smtClean="0">
                <a:latin typeface="Script cole" pitchFamily="2" charset="0"/>
              </a:rPr>
              <a:t>) et (</a:t>
            </a:r>
            <a:r>
              <a:rPr lang="fr-FR" sz="2400" dirty="0" err="1" smtClean="0">
                <a:latin typeface="Script cole" pitchFamily="2" charset="0"/>
              </a:rPr>
              <a:t>dr</a:t>
            </a:r>
            <a:r>
              <a:rPr lang="fr-FR" sz="2400" dirty="0" smtClean="0">
                <a:latin typeface="Script cole" pitchFamily="2" charset="0"/>
              </a:rPr>
              <a:t>)</a:t>
            </a:r>
            <a:endParaRPr lang="fr-FR" sz="2400" dirty="0"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45638" y="185489"/>
            <a:ext cx="6438900" cy="822961"/>
            <a:chOff x="0" y="0"/>
            <a:chExt cx="6438900" cy="831850"/>
          </a:xfrm>
        </p:grpSpPr>
        <p:sp>
          <p:nvSpPr>
            <p:cNvPr id="46" name="Rectangle à coins arrondis 45"/>
            <p:cNvSpPr/>
            <p:nvPr/>
          </p:nvSpPr>
          <p:spPr>
            <a:xfrm>
              <a:off x="0" y="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47" name="Connecteur droit 46"/>
            <p:cNvCxnSpPr/>
            <p:nvPr/>
          </p:nvCxnSpPr>
          <p:spPr>
            <a:xfrm flipH="1">
              <a:off x="1809750" y="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 de texte 68"/>
            <p:cNvSpPr txBox="1"/>
            <p:nvPr/>
          </p:nvSpPr>
          <p:spPr>
            <a:xfrm>
              <a:off x="120650" y="152400"/>
              <a:ext cx="16954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n°10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095500" y="647700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à coins arrondis 51"/>
          <p:cNvSpPr/>
          <p:nvPr/>
        </p:nvSpPr>
        <p:spPr>
          <a:xfrm>
            <a:off x="568205" y="4664968"/>
            <a:ext cx="5993765" cy="1979776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fr-FR" sz="4800" dirty="0" smtClean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	alors</a:t>
            </a:r>
            <a:endParaRPr lang="fr-FR" sz="4800" dirty="0">
              <a:solidFill>
                <a:schemeClr val="dk1"/>
              </a:solidFill>
              <a:latin typeface="Comic Sans MS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fr-FR" sz="4800" dirty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	pourquoi</a:t>
            </a:r>
          </a:p>
          <a:p>
            <a:endParaRPr lang="fr-FR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569158" y="1238250"/>
            <a:ext cx="5993765" cy="3132625"/>
          </a:xfrm>
          <a:prstGeom prst="roundRect">
            <a:avLst>
              <a:gd name="adj" fmla="val 1242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90600">
              <a:spcAft>
                <a:spcPts val="1000"/>
              </a:spcAft>
            </a:pPr>
            <a:r>
              <a:rPr lang="fr-FR" sz="4800" dirty="0" smtClean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bien</a:t>
            </a:r>
            <a:endParaRPr lang="fr-FR" sz="4800" dirty="0">
              <a:solidFill>
                <a:schemeClr val="dk1"/>
              </a:solidFill>
              <a:latin typeface="Comic Sans MS"/>
              <a:ea typeface="Calibri"/>
              <a:cs typeface="Times New Roman"/>
            </a:endParaRPr>
          </a:p>
          <a:p>
            <a:pPr marL="990600">
              <a:lnSpc>
                <a:spcPct val="115000"/>
              </a:lnSpc>
              <a:spcAft>
                <a:spcPts val="1000"/>
              </a:spcAft>
            </a:pPr>
            <a:r>
              <a:rPr lang="fr-FR" sz="4800" dirty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 	comme</a:t>
            </a:r>
          </a:p>
          <a:p>
            <a:pPr marL="990600">
              <a:lnSpc>
                <a:spcPct val="115000"/>
              </a:lnSpc>
              <a:spcAft>
                <a:spcPts val="1000"/>
              </a:spcAft>
            </a:pPr>
            <a:r>
              <a:rPr lang="fr-FR" sz="4800" dirty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aussi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603796" y="7034078"/>
            <a:ext cx="5993765" cy="2257055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580" indent="449580">
              <a:lnSpc>
                <a:spcPct val="115000"/>
              </a:lnSpc>
              <a:spcAft>
                <a:spcPts val="1000"/>
              </a:spcAft>
            </a:pPr>
            <a:r>
              <a:rPr lang="fr-FR" sz="4800" dirty="0" smtClean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	dans</a:t>
            </a:r>
            <a:endParaRPr lang="fr-FR" sz="4800" dirty="0">
              <a:solidFill>
                <a:schemeClr val="dk1"/>
              </a:solidFill>
              <a:latin typeface="Comic Sans MS"/>
              <a:ea typeface="Calibri"/>
              <a:cs typeface="Times New Roman"/>
            </a:endParaRPr>
          </a:p>
          <a:p>
            <a:pPr marL="449580" indent="449580">
              <a:lnSpc>
                <a:spcPct val="115000"/>
              </a:lnSpc>
              <a:spcAft>
                <a:spcPts val="1000"/>
              </a:spcAft>
            </a:pPr>
            <a:r>
              <a:rPr lang="fr-FR" sz="4800" dirty="0">
                <a:solidFill>
                  <a:schemeClr val="dk1"/>
                </a:solidFill>
                <a:latin typeface="Comic Sans MS"/>
                <a:ea typeface="Calibri"/>
                <a:cs typeface="Times New Roman"/>
              </a:rPr>
              <a:t>		avec</a:t>
            </a:r>
          </a:p>
          <a:p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898979" y="5056024"/>
            <a:ext cx="842010" cy="11976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4800" dirty="0">
                <a:solidFill>
                  <a:srgbClr val="000000"/>
                </a:solidFill>
                <a:effectLst/>
                <a:latin typeface="Comic Sans MS"/>
                <a:ea typeface="Calibri"/>
                <a:cs typeface="Times New Roman"/>
              </a:rPr>
              <a:t>B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898979" y="7496462"/>
            <a:ext cx="842010" cy="11976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4800" dirty="0">
                <a:solidFill>
                  <a:srgbClr val="000000"/>
                </a:solidFill>
                <a:effectLst/>
                <a:latin typeface="Comic Sans MS"/>
                <a:ea typeface="Calibri"/>
                <a:cs typeface="Times New Roman"/>
              </a:rPr>
              <a:t>C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893008" y="2275698"/>
            <a:ext cx="842010" cy="11976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4800" dirty="0">
                <a:solidFill>
                  <a:srgbClr val="000000"/>
                </a:solidFill>
                <a:effectLst/>
                <a:latin typeface="Comic Sans MS"/>
                <a:ea typeface="Calibri"/>
                <a:cs typeface="Times New Roman"/>
              </a:rPr>
              <a:t>A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937097" y="366136"/>
            <a:ext cx="4948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Script cole" pitchFamily="2" charset="0"/>
              </a:rPr>
              <a:t>Des mots utiles (1)</a:t>
            </a:r>
            <a:endParaRPr lang="fr-FR" sz="2800" dirty="0"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345638" y="185489"/>
            <a:ext cx="6438900" cy="9671531"/>
            <a:chOff x="114649" y="177090"/>
            <a:chExt cx="6438900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114649" y="177090"/>
              <a:ext cx="6438900" cy="9671531"/>
              <a:chOff x="178380" y="336659"/>
              <a:chExt cx="6438900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178380" y="336659"/>
                <a:ext cx="6438900" cy="9671531"/>
                <a:chOff x="0" y="0"/>
                <a:chExt cx="6438900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0" y="0"/>
                  <a:ext cx="6438900" cy="831850"/>
                  <a:chOff x="0" y="0"/>
                  <a:chExt cx="6438900" cy="831850"/>
                </a:xfrm>
              </p:grpSpPr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0" y="0"/>
                    <a:ext cx="6438900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809750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120650" y="152400"/>
                    <a:ext cx="16954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n°11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du sable</a:t>
                  </a:r>
                  <a:endParaRPr lang="fr-FR" sz="1100" dirty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la pluie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plus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ronfler</a:t>
                  </a:r>
                  <a:endParaRPr lang="fr-FR" sz="40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 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une 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classe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des fleurs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une clé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la 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 table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endParaRPr lang="fr-FR" sz="1100" dirty="0">
                    <a:effectLst/>
                    <a:ea typeface="Calibri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5" y="4204642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937097" y="366136"/>
            <a:ext cx="4948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Les sons </a:t>
            </a:r>
            <a:r>
              <a:rPr lang="fr-FR" sz="2400" dirty="0" err="1" smtClean="0">
                <a:latin typeface="Script cole" pitchFamily="2" charset="0"/>
              </a:rPr>
              <a:t>bl</a:t>
            </a:r>
            <a:r>
              <a:rPr lang="fr-FR" sz="2400" dirty="0" smtClean="0">
                <a:latin typeface="Script cole" pitchFamily="2" charset="0"/>
              </a:rPr>
              <a:t>, cl, </a:t>
            </a:r>
            <a:r>
              <a:rPr lang="fr-FR" sz="2400" dirty="0" err="1" smtClean="0">
                <a:latin typeface="Script cole" pitchFamily="2" charset="0"/>
              </a:rPr>
              <a:t>pl</a:t>
            </a:r>
            <a:r>
              <a:rPr lang="fr-FR" sz="2400" dirty="0" smtClean="0">
                <a:latin typeface="Script cole" pitchFamily="2" charset="0"/>
              </a:rPr>
              <a:t>, </a:t>
            </a:r>
            <a:r>
              <a:rPr lang="fr-FR" sz="2400" dirty="0" err="1" smtClean="0">
                <a:latin typeface="Script cole" pitchFamily="2" charset="0"/>
              </a:rPr>
              <a:t>gl</a:t>
            </a:r>
            <a:r>
              <a:rPr lang="fr-FR" sz="2400" dirty="0" smtClean="0">
                <a:latin typeface="Script cole" pitchFamily="2" charset="0"/>
              </a:rPr>
              <a:t>, </a:t>
            </a:r>
            <a:r>
              <a:rPr lang="fr-FR" sz="2400" dirty="0" err="1" smtClean="0">
                <a:latin typeface="Script cole" pitchFamily="2" charset="0"/>
              </a:rPr>
              <a:t>fl</a:t>
            </a:r>
            <a:endParaRPr lang="fr-FR" sz="2800" dirty="0"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345638" y="185489"/>
            <a:ext cx="6438900" cy="9671531"/>
            <a:chOff x="114649" y="177090"/>
            <a:chExt cx="6438900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114649" y="177090"/>
              <a:ext cx="6438900" cy="9671531"/>
              <a:chOff x="178380" y="336659"/>
              <a:chExt cx="6438900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178380" y="336659"/>
                <a:ext cx="6438900" cy="9671531"/>
                <a:chOff x="0" y="0"/>
                <a:chExt cx="6438900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0" y="0"/>
                  <a:ext cx="6438900" cy="831850"/>
                  <a:chOff x="0" y="0"/>
                  <a:chExt cx="6438900" cy="831850"/>
                </a:xfrm>
              </p:grpSpPr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0" y="0"/>
                    <a:ext cx="6438900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809750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120650" y="152400"/>
                    <a:ext cx="16954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n°12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l’automne</a:t>
                  </a:r>
                  <a:endParaRPr lang="fr-FR" sz="1100" dirty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cadeau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un chapeau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château</a:t>
                  </a:r>
                  <a:endParaRPr lang="fr-FR" sz="40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 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gâteau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chaud</a:t>
                  </a: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un 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vélo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un </a:t>
                  </a: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mot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5" y="4204642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937097" y="366136"/>
            <a:ext cx="4948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Le son  (o)</a:t>
            </a:r>
            <a:endParaRPr lang="fr-FR" sz="2800" dirty="0"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442942" y="185489"/>
            <a:ext cx="6225948" cy="9671531"/>
            <a:chOff x="210855" y="177090"/>
            <a:chExt cx="6155717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210855" y="177090"/>
              <a:ext cx="6155717" cy="9671531"/>
              <a:chOff x="274586" y="336659"/>
              <a:chExt cx="6155717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274586" y="336659"/>
                <a:ext cx="6155717" cy="9671531"/>
                <a:chOff x="96206" y="0"/>
                <a:chExt cx="6155717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222567" y="0"/>
                  <a:ext cx="6029356" cy="852446"/>
                  <a:chOff x="222567" y="0"/>
                  <a:chExt cx="6029356" cy="852446"/>
                </a:xfrm>
              </p:grpSpPr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222567" y="192046"/>
                    <a:ext cx="19748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n°13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222567" y="0"/>
                    <a:ext cx="6029356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988991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danser</a:t>
                  </a:r>
                  <a:endParaRPr lang="fr-FR" sz="1100" dirty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une maitresse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soixante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monstre</a:t>
                  </a:r>
                  <a:endParaRPr lang="fr-FR" sz="4000" dirty="0" smtClean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 	la leçon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la consigne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dessin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le ciel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spcAft>
                      <a:spcPts val="1000"/>
                    </a:spcAft>
                  </a:pP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4" y="4777023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0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442942" y="185489"/>
            <a:ext cx="6225948" cy="9671531"/>
            <a:chOff x="210855" y="177090"/>
            <a:chExt cx="6155717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210855" y="177090"/>
              <a:ext cx="6155717" cy="9671531"/>
              <a:chOff x="274586" y="336659"/>
              <a:chExt cx="6155717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274586" y="336659"/>
                <a:ext cx="6155717" cy="9671531"/>
                <a:chOff x="96206" y="0"/>
                <a:chExt cx="6155717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222567" y="0"/>
                  <a:ext cx="6029356" cy="852446"/>
                  <a:chOff x="222567" y="0"/>
                  <a:chExt cx="6029356" cy="852446"/>
                </a:xfrm>
              </p:grpSpPr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222567" y="192046"/>
                    <a:ext cx="19748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n°14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222567" y="0"/>
                    <a:ext cx="6029356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988991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après</a:t>
                  </a:r>
                  <a:endParaRPr lang="fr-FR" sz="1100" dirty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beaucoup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comment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bientôt</a:t>
                  </a:r>
                  <a:endParaRPr lang="fr-FR" sz="4000" dirty="0" smtClean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 	merci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déjà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jamais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quand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spcAft>
                      <a:spcPts val="1000"/>
                    </a:spcAft>
                  </a:pP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4" y="4777023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1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442942" y="185489"/>
            <a:ext cx="6225948" cy="9671531"/>
            <a:chOff x="210855" y="177090"/>
            <a:chExt cx="6155717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210855" y="177090"/>
              <a:ext cx="6155717" cy="9671531"/>
              <a:chOff x="274586" y="336659"/>
              <a:chExt cx="6155717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274586" y="336659"/>
                <a:ext cx="6155717" cy="9671531"/>
                <a:chOff x="96206" y="0"/>
                <a:chExt cx="6155717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222567" y="0"/>
                  <a:ext cx="6029356" cy="852446"/>
                  <a:chOff x="222567" y="0"/>
                  <a:chExt cx="6029356" cy="852446"/>
                </a:xfrm>
              </p:grpSpPr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222567" y="192046"/>
                    <a:ext cx="19748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n°15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222567" y="0"/>
                    <a:ext cx="6029356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988991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zéro</a:t>
                  </a:r>
                  <a:endParaRPr lang="fr-FR" sz="1100" dirty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voisin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une usine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le zèbre</a:t>
                  </a:r>
                  <a:endParaRPr lang="fr-FR" sz="4000" dirty="0" smtClean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 	seize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deuxième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mademoiselle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une cerise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spcAft>
                      <a:spcPts val="1000"/>
                    </a:spcAft>
                  </a:pP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4" y="4777023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465046" y="260970"/>
            <a:ext cx="3844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 son (Z)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713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0" y="-73534"/>
            <a:ext cx="727599" cy="6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0" y="55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442942" y="185489"/>
            <a:ext cx="6225948" cy="9671531"/>
            <a:chOff x="210855" y="177090"/>
            <a:chExt cx="6155717" cy="9671531"/>
          </a:xfrm>
        </p:grpSpPr>
        <p:grpSp>
          <p:nvGrpSpPr>
            <p:cNvPr id="63" name="Groupe 62"/>
            <p:cNvGrpSpPr/>
            <p:nvPr/>
          </p:nvGrpSpPr>
          <p:grpSpPr>
            <a:xfrm>
              <a:off x="210855" y="177090"/>
              <a:ext cx="6155717" cy="9671531"/>
              <a:chOff x="274586" y="336659"/>
              <a:chExt cx="6155717" cy="9671531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274586" y="336659"/>
                <a:ext cx="6155717" cy="9671531"/>
                <a:chOff x="96206" y="0"/>
                <a:chExt cx="6155717" cy="9776000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222567" y="0"/>
                  <a:ext cx="6029356" cy="852446"/>
                  <a:chOff x="222567" y="0"/>
                  <a:chExt cx="6029356" cy="852446"/>
                </a:xfrm>
              </p:grpSpPr>
              <p:sp>
                <p:nvSpPr>
                  <p:cNvPr id="48" name="Zone de texte 68"/>
                  <p:cNvSpPr txBox="1"/>
                  <p:nvPr/>
                </p:nvSpPr>
                <p:spPr>
                  <a:xfrm>
                    <a:off x="222567" y="192046"/>
                    <a:ext cx="1974850" cy="6604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2600" dirty="0">
                        <a:effectLst/>
                        <a:latin typeface="Comic Sans MS"/>
                        <a:ea typeface="Calibri"/>
                        <a:cs typeface="Times New Roman"/>
                      </a:rPr>
                      <a:t>Liste </a:t>
                    </a:r>
                    <a:r>
                      <a:rPr lang="fr-FR" sz="2600" dirty="0" smtClean="0">
                        <a:effectLst/>
                        <a:latin typeface="Comic Sans MS"/>
                        <a:ea typeface="Calibri"/>
                        <a:cs typeface="Times New Roman"/>
                      </a:rPr>
                      <a:t>n°16 </a:t>
                    </a:r>
                    <a:endParaRPr lang="fr-FR" sz="1100" dirty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6" name="Rectangle à coins arrondis 45"/>
                  <p:cNvSpPr/>
                  <p:nvPr/>
                </p:nvSpPr>
                <p:spPr>
                  <a:xfrm>
                    <a:off x="222567" y="0"/>
                    <a:ext cx="6029356" cy="831850"/>
                  </a:xfrm>
                  <a:prstGeom prst="round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cxnSp>
                <p:nvCxnSpPr>
                  <p:cNvPr id="47" name="Connecteur droit 46"/>
                  <p:cNvCxnSpPr/>
                  <p:nvPr/>
                </p:nvCxnSpPr>
                <p:spPr>
                  <a:xfrm flipH="1">
                    <a:off x="1988991" y="0"/>
                    <a:ext cx="6350" cy="831850"/>
                  </a:xfrm>
                  <a:prstGeom prst="line">
                    <a:avLst/>
                  </a:prstGeom>
                  <a:ln w="19050">
                    <a:solidFill>
                      <a:schemeClr val="tx2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2095500" y="647700"/>
                    <a:ext cx="4121785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Zone de texte 70"/>
                <p:cNvSpPr txBox="1"/>
                <p:nvPr/>
              </p:nvSpPr>
              <p:spPr>
                <a:xfrm>
                  <a:off x="96206" y="1032050"/>
                  <a:ext cx="5993765" cy="87439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fr-FR" sz="3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3400" dirty="0" smtClean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quatorze</a:t>
                  </a:r>
                  <a:endParaRPr lang="fr-FR" sz="1100" dirty="0" smtClean="0">
                    <a:ea typeface="Calibri"/>
                    <a:cs typeface="Times New Roman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un coq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le karaté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fr-FR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  <a:endParaRPr lang="fr-FR" sz="1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la chorale</a:t>
                  </a:r>
                  <a:endParaRPr lang="fr-FR" sz="4000" dirty="0" smtClean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 	un bec</a:t>
                  </a: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	un kiwi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99060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2400" dirty="0" smtClean="0">
                      <a:latin typeface="Comic Sans MS"/>
                      <a:ea typeface="Calibri"/>
                      <a:cs typeface="Times New Roman"/>
                    </a:rPr>
                    <a:t>		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24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105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le cirque</a:t>
                  </a:r>
                </a:p>
                <a:p>
                  <a:pPr marL="449580" indent="449580"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</a:t>
                  </a:r>
                  <a:r>
                    <a:rPr lang="fr-FR" sz="4800" dirty="0" smtClean="0">
                      <a:latin typeface="Comic Sans MS"/>
                      <a:ea typeface="Calibri"/>
                      <a:cs typeface="Times New Roman"/>
                    </a:rPr>
                    <a:t>	la musique</a:t>
                  </a: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spcAft>
                      <a:spcPts val="1000"/>
                    </a:spcAft>
                  </a:pPr>
                  <a:endParaRPr lang="fr-FR" sz="4800" dirty="0">
                    <a:latin typeface="Comic Sans MS"/>
                    <a:ea typeface="Calibri"/>
                    <a:cs typeface="Times New Roman"/>
                  </a:endParaRPr>
                </a:p>
                <a:p>
                  <a:pPr marL="449580" indent="44958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4800" dirty="0">
                      <a:latin typeface="Comic Sans MS"/>
                      <a:ea typeface="Calibri"/>
                      <a:cs typeface="Times New Roman"/>
                    </a:rPr>
                    <a:t>		</a:t>
                  </a: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52" name="Rectangle à coins arrondis 51"/>
              <p:cNvSpPr/>
              <p:nvPr/>
            </p:nvSpPr>
            <p:spPr>
              <a:xfrm>
                <a:off x="436538" y="1341408"/>
                <a:ext cx="5993765" cy="2610633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400947" y="4116622"/>
                <a:ext cx="5993765" cy="313262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436538" y="7480434"/>
                <a:ext cx="5993765" cy="2257055"/>
              </a:xfrm>
              <a:prstGeom prst="roundRect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5" name="Ellipse 54"/>
            <p:cNvSpPr/>
            <p:nvPr/>
          </p:nvSpPr>
          <p:spPr>
            <a:xfrm>
              <a:off x="800734" y="4777023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B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6" name="Ellipse 55"/>
            <p:cNvSpPr/>
            <p:nvPr/>
          </p:nvSpPr>
          <p:spPr>
            <a:xfrm>
              <a:off x="843877" y="7555374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C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800735" y="1646546"/>
              <a:ext cx="842010" cy="11976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4800" dirty="0">
                  <a:solidFill>
                    <a:srgbClr val="000000"/>
                  </a:solidFill>
                  <a:effectLst/>
                  <a:latin typeface="Comic Sans MS"/>
                  <a:ea typeface="Calibri"/>
                  <a:cs typeface="Times New Roman"/>
                </a:rPr>
                <a:t>A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465046" y="260970"/>
            <a:ext cx="3844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 son (K)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585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92</Words>
  <Application>Microsoft Office PowerPoint</Application>
  <PresentationFormat>Format A4 (210 x 297 mm)</PresentationFormat>
  <Paragraphs>142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16</cp:revision>
  <cp:lastPrinted>2012-09-15T07:58:23Z</cp:lastPrinted>
  <dcterms:created xsi:type="dcterms:W3CDTF">2012-09-14T17:05:26Z</dcterms:created>
  <dcterms:modified xsi:type="dcterms:W3CDTF">2014-09-05T20:39:06Z</dcterms:modified>
</cp:coreProperties>
</file>