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6858000" cy="9144000" type="screen4x3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486" y="-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3278" tIns="46639" rIns="93278" bIns="46639" rtlCol="0"/>
          <a:lstStyle>
            <a:lvl1pPr algn="r">
              <a:defRPr sz="1200"/>
            </a:lvl1pPr>
          </a:lstStyle>
          <a:p>
            <a:fld id="{33D76308-7DC4-418C-AC61-AD3A94C962E3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8" tIns="46639" rIns="93278" bIns="4663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8890"/>
            <a:ext cx="5510530" cy="4508421"/>
          </a:xfrm>
          <a:prstGeom prst="rect">
            <a:avLst/>
          </a:prstGeom>
        </p:spPr>
        <p:txBody>
          <a:bodyPr vert="horz" lIns="93278" tIns="46639" rIns="93278" bIns="4663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141"/>
            <a:ext cx="2984871" cy="500936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141"/>
            <a:ext cx="2984871" cy="500936"/>
          </a:xfrm>
          <a:prstGeom prst="rect">
            <a:avLst/>
          </a:prstGeom>
        </p:spPr>
        <p:txBody>
          <a:bodyPr vert="horz" lIns="93278" tIns="46639" rIns="93278" bIns="46639" rtlCol="0" anchor="b"/>
          <a:lstStyle>
            <a:lvl1pPr algn="r">
              <a:defRPr sz="1200"/>
            </a:lvl1pPr>
          </a:lstStyle>
          <a:p>
            <a:fld id="{F472BF1B-6EDC-42C1-A7C6-8F29613BDB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83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F864-1379-4368-A6CD-D58AB868A72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32-9C42-4532-98D5-453C1C2CAF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87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F864-1379-4368-A6CD-D58AB868A72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32-9C42-4532-98D5-453C1C2CAF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95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F864-1379-4368-A6CD-D58AB868A72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32-9C42-4532-98D5-453C1C2CAF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25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F864-1379-4368-A6CD-D58AB868A72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32-9C42-4532-98D5-453C1C2CAF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12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F864-1379-4368-A6CD-D58AB868A72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32-9C42-4532-98D5-453C1C2CAF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43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F864-1379-4368-A6CD-D58AB868A72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32-9C42-4532-98D5-453C1C2CAF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63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F864-1379-4368-A6CD-D58AB868A72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32-9C42-4532-98D5-453C1C2CAF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47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F864-1379-4368-A6CD-D58AB868A72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32-9C42-4532-98D5-453C1C2CAF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08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F864-1379-4368-A6CD-D58AB868A72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32-9C42-4532-98D5-453C1C2CAF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38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F864-1379-4368-A6CD-D58AB868A72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32-9C42-4532-98D5-453C1C2CAF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38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F864-1379-4368-A6CD-D58AB868A72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32-9C42-4532-98D5-453C1C2CAF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97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7F864-1379-4368-A6CD-D58AB868A72D}" type="datetimeFigureOut">
              <a:rPr lang="fr-FR" smtClean="0"/>
              <a:t>08/09/2015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32-9C42-4532-98D5-453C1C2CAF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36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23528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Comic Sans MS" panose="030F0702030302020204" pitchFamily="66" charset="0"/>
              </a:rPr>
              <a:t>Définition</a:t>
            </a:r>
            <a:r>
              <a:rPr lang="fr-FR" sz="1200" dirty="0" smtClean="0">
                <a:latin typeface="Comic Sans MS" panose="030F0702030302020204" pitchFamily="66" charset="0"/>
              </a:rPr>
              <a:t>: </a:t>
            </a:r>
          </a:p>
          <a:p>
            <a:endParaRPr lang="fr-FR" sz="1200" dirty="0" smtClean="0">
              <a:latin typeface="Comic Sans MS" panose="030F0702030302020204" pitchFamily="66" charset="0"/>
            </a:endParaRPr>
          </a:p>
          <a:p>
            <a:r>
              <a:rPr lang="fr-FR" sz="1200" dirty="0" smtClean="0">
                <a:latin typeface="Comic Sans MS" panose="030F0702030302020204" pitchFamily="66" charset="0"/>
              </a:rPr>
              <a:t>Un solide est une forme géométrique qui a 3 dimensions: la largeur, la longueur et la hauteur.</a:t>
            </a:r>
          </a:p>
          <a:p>
            <a:r>
              <a:rPr lang="fr-FR" sz="1200" dirty="0" smtClean="0">
                <a:latin typeface="Comic Sans MS" panose="030F0702030302020204" pitchFamily="66" charset="0"/>
              </a:rPr>
              <a:t>Chaque solide est composé de </a:t>
            </a:r>
            <a:r>
              <a:rPr lang="fr-FR" sz="1200" dirty="0" smtClean="0">
                <a:latin typeface="Comic Sans MS" panose="030F0702030302020204" pitchFamily="66" charset="0"/>
              </a:rPr>
              <a:t>figures </a:t>
            </a:r>
            <a:r>
              <a:rPr lang="fr-FR" sz="1200" dirty="0" smtClean="0">
                <a:latin typeface="Comic Sans MS" panose="030F0702030302020204" pitchFamily="66" charset="0"/>
              </a:rPr>
              <a:t>planes et possède des caractéristiques particulières. Certains solides sont </a:t>
            </a:r>
            <a:r>
              <a:rPr lang="fr-FR" sz="1200" u="sng" dirty="0" smtClean="0">
                <a:latin typeface="Comic Sans MS" panose="030F0702030302020204" pitchFamily="66" charset="0"/>
              </a:rPr>
              <a:t>des solides droits </a:t>
            </a:r>
            <a:r>
              <a:rPr lang="fr-FR" sz="1200" dirty="0" smtClean="0">
                <a:latin typeface="Comic Sans MS" panose="030F0702030302020204" pitchFamily="66" charset="0"/>
              </a:rPr>
              <a:t>(comme le cube) quand 2 faces sont parallèles et superposables.</a:t>
            </a:r>
            <a:endParaRPr lang="fr-FR" sz="1200" dirty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64804" y="-4018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 smtClean="0">
                <a:latin typeface="Comic Sans MS" panose="030F0702030302020204" pitchFamily="66" charset="0"/>
              </a:rPr>
              <a:t>Les solides</a:t>
            </a:r>
            <a:endParaRPr lang="fr-FR" sz="1400" b="1" u="sng" dirty="0">
              <a:latin typeface="Comic Sans MS" panose="030F0702030302020204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784" y="1434699"/>
            <a:ext cx="4630689" cy="165618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3059832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Comic Sans MS" panose="030F0702030302020204" pitchFamily="66" charset="0"/>
              </a:rPr>
              <a:t>Quelques solides</a:t>
            </a:r>
            <a:r>
              <a:rPr lang="fr-FR" sz="1200" dirty="0" smtClean="0">
                <a:latin typeface="Comic Sans MS" panose="030F0702030302020204" pitchFamily="66" charset="0"/>
              </a:rPr>
              <a:t>: </a:t>
            </a:r>
          </a:p>
          <a:p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r>
              <a:rPr lang="fr-FR" sz="1200" u="sng" dirty="0" smtClean="0">
                <a:latin typeface="Comic Sans MS" panose="030F0702030302020204" pitchFamily="66" charset="0"/>
              </a:rPr>
              <a:t>Les polyèdres</a:t>
            </a:r>
            <a:r>
              <a:rPr lang="fr-FR" sz="1200" dirty="0" smtClean="0">
                <a:latin typeface="Comic Sans MS" panose="030F0702030302020204" pitchFamily="66" charset="0"/>
              </a:rPr>
              <a:t>: toutes les faces sont planes</a:t>
            </a: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FontTx/>
              <a:buAutoNum type="arabicParenR"/>
            </a:pPr>
            <a:r>
              <a:rPr lang="fr-FR" sz="1200" u="sng" dirty="0" smtClean="0">
                <a:latin typeface="Comic Sans MS" panose="030F0702030302020204" pitchFamily="66" charset="0"/>
              </a:rPr>
              <a:t>Les non polyèdres</a:t>
            </a:r>
            <a:r>
              <a:rPr lang="fr-FR" sz="1200" dirty="0">
                <a:latin typeface="Comic Sans MS" panose="030F0702030302020204" pitchFamily="66" charset="0"/>
              </a:rPr>
              <a:t>: </a:t>
            </a:r>
            <a:r>
              <a:rPr lang="fr-FR" sz="1200" dirty="0" smtClean="0">
                <a:latin typeface="Comic Sans MS" panose="030F0702030302020204" pitchFamily="66" charset="0"/>
              </a:rPr>
              <a:t>solides </a:t>
            </a:r>
            <a:r>
              <a:rPr lang="fr-FR" sz="1200" dirty="0">
                <a:latin typeface="Comic Sans MS" panose="030F0702030302020204" pitchFamily="66" charset="0"/>
              </a:rPr>
              <a:t>ayant des formes arrondies et une surface courbe.</a:t>
            </a: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endParaRPr lang="fr-FR" sz="1200" dirty="0" smtClean="0">
              <a:latin typeface="Comic Sans MS" panose="030F0702030302020204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72" y="3889841"/>
            <a:ext cx="821837" cy="78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161" y="4010105"/>
            <a:ext cx="1257340" cy="65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67" y="3940890"/>
            <a:ext cx="781986" cy="74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4265701" y="3858870"/>
            <a:ext cx="840460" cy="817076"/>
            <a:chOff x="7551" y="13907"/>
            <a:chExt cx="1100" cy="1088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7551" y="14451"/>
              <a:ext cx="600" cy="5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8051" y="13907"/>
              <a:ext cx="600" cy="5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8151" y="14451"/>
              <a:ext cx="500" cy="5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7851" y="13907"/>
              <a:ext cx="500" cy="5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7551" y="14451"/>
              <a:ext cx="500" cy="5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066" y="3900721"/>
            <a:ext cx="1179279" cy="79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3" descr="Fichier:Cylinder geometry.sv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05722" y="6432275"/>
            <a:ext cx="748947" cy="147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5" descr="http://upload.wikimedia.org/wikipedia/commons/3/33/Spher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983" y="6779364"/>
            <a:ext cx="813689" cy="80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9" descr="Fichier:Cone (geometry).sv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40754" y="6417264"/>
            <a:ext cx="874381" cy="156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Connecteur droit 25"/>
          <p:cNvCxnSpPr/>
          <p:nvPr/>
        </p:nvCxnSpPr>
        <p:spPr>
          <a:xfrm>
            <a:off x="69389" y="5044991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16632" y="5044991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88673" y="5292080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88673" y="5724128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88673" y="5508104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99382" y="5940152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492892" y="5044991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1540135" y="5044991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512176" y="5292080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512176" y="5724128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1512176" y="5508104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831090" y="5042585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878333" y="5042585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850374" y="5289674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2850374" y="5721722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850374" y="5505698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861083" y="5937746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4152272" y="5037773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4199515" y="5037773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4171556" y="5284862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4171556" y="5716910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4171556" y="5500886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5422153" y="5034973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5469396" y="5034973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5441437" y="5282062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5441437" y="5714110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5441437" y="5498086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1512176" y="7956376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110547" y="7954349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4647728" y="7954349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7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323528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Comic Sans MS" panose="030F0702030302020204" pitchFamily="66" charset="0"/>
              </a:rPr>
              <a:t>Définition</a:t>
            </a:r>
            <a:r>
              <a:rPr lang="fr-FR" sz="1200" dirty="0" smtClean="0">
                <a:latin typeface="Comic Sans MS" panose="030F0702030302020204" pitchFamily="66" charset="0"/>
              </a:rPr>
              <a:t>: </a:t>
            </a:r>
          </a:p>
          <a:p>
            <a:endParaRPr lang="fr-FR" sz="1200" dirty="0" smtClean="0">
              <a:latin typeface="Comic Sans MS" panose="030F0702030302020204" pitchFamily="66" charset="0"/>
            </a:endParaRPr>
          </a:p>
          <a:p>
            <a:r>
              <a:rPr lang="fr-FR" sz="1200" dirty="0" smtClean="0">
                <a:latin typeface="Comic Sans MS" panose="030F0702030302020204" pitchFamily="66" charset="0"/>
              </a:rPr>
              <a:t>Un solide est une forme géométrique qui a 3 dimensions: la largeur, la longueur et la hauteur.</a:t>
            </a:r>
          </a:p>
          <a:p>
            <a:r>
              <a:rPr lang="fr-FR" sz="1200" dirty="0" smtClean="0">
                <a:latin typeface="Comic Sans MS" panose="030F0702030302020204" pitchFamily="66" charset="0"/>
              </a:rPr>
              <a:t>Chaque solide est composé </a:t>
            </a:r>
            <a:r>
              <a:rPr lang="fr-FR" sz="1200" smtClean="0">
                <a:latin typeface="Comic Sans MS" panose="030F0702030302020204" pitchFamily="66" charset="0"/>
              </a:rPr>
              <a:t>de </a:t>
            </a:r>
            <a:r>
              <a:rPr lang="fr-FR" sz="1200" smtClean="0">
                <a:latin typeface="Comic Sans MS" panose="030F0702030302020204" pitchFamily="66" charset="0"/>
              </a:rPr>
              <a:t>figures </a:t>
            </a:r>
            <a:r>
              <a:rPr lang="fr-FR" sz="1200" dirty="0" smtClean="0">
                <a:latin typeface="Comic Sans MS" panose="030F0702030302020204" pitchFamily="66" charset="0"/>
              </a:rPr>
              <a:t>planes et possède des caractéristiques particulières. Certains solides sont </a:t>
            </a:r>
            <a:r>
              <a:rPr lang="fr-FR" sz="1200" u="sng" dirty="0" smtClean="0">
                <a:latin typeface="Comic Sans MS" panose="030F0702030302020204" pitchFamily="66" charset="0"/>
              </a:rPr>
              <a:t>des solides droits </a:t>
            </a:r>
            <a:r>
              <a:rPr lang="fr-FR" sz="1200" dirty="0" smtClean="0">
                <a:latin typeface="Comic Sans MS" panose="030F0702030302020204" pitchFamily="66" charset="0"/>
              </a:rPr>
              <a:t>(comme le cube) quand 2 faces sont parallèles et superposables.</a:t>
            </a:r>
            <a:endParaRPr lang="fr-FR" sz="1200" dirty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664804" y="-4018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 smtClean="0">
                <a:latin typeface="Comic Sans MS" panose="030F0702030302020204" pitchFamily="66" charset="0"/>
              </a:rPr>
              <a:t>Les solides</a:t>
            </a:r>
            <a:endParaRPr lang="fr-FR" sz="1400" b="1" u="sng" dirty="0">
              <a:latin typeface="Comic Sans MS" panose="030F0702030302020204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784" y="1434699"/>
            <a:ext cx="4630689" cy="165618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3059832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Comic Sans MS" panose="030F0702030302020204" pitchFamily="66" charset="0"/>
              </a:rPr>
              <a:t>Quelques solides</a:t>
            </a:r>
            <a:r>
              <a:rPr lang="fr-FR" sz="1200" dirty="0" smtClean="0">
                <a:latin typeface="Comic Sans MS" panose="030F0702030302020204" pitchFamily="66" charset="0"/>
              </a:rPr>
              <a:t>: </a:t>
            </a:r>
          </a:p>
          <a:p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r>
              <a:rPr lang="fr-FR" sz="1200" u="sng" dirty="0" smtClean="0">
                <a:latin typeface="Comic Sans MS" panose="030F0702030302020204" pitchFamily="66" charset="0"/>
              </a:rPr>
              <a:t>Les polyèdres</a:t>
            </a:r>
            <a:r>
              <a:rPr lang="fr-FR" sz="1200" dirty="0" smtClean="0">
                <a:latin typeface="Comic Sans MS" panose="030F0702030302020204" pitchFamily="66" charset="0"/>
              </a:rPr>
              <a:t>: toutes les faces sont planes</a:t>
            </a: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pPr marL="228600" indent="-228600" algn="just">
              <a:buAutoNum type="arabicParenR"/>
            </a:pPr>
            <a:endParaRPr lang="fr-FR" sz="1200" dirty="0">
              <a:latin typeface="Comic Sans MS" panose="030F0702030302020204" pitchFamily="66" charset="0"/>
            </a:endParaRPr>
          </a:p>
          <a:p>
            <a:pPr marL="228600" indent="-228600" algn="just">
              <a:buFontTx/>
              <a:buAutoNum type="arabicParenR"/>
            </a:pPr>
            <a:r>
              <a:rPr lang="fr-FR" sz="1200" u="sng" dirty="0" smtClean="0">
                <a:latin typeface="Comic Sans MS" panose="030F0702030302020204" pitchFamily="66" charset="0"/>
              </a:rPr>
              <a:t>Les non polyèdres</a:t>
            </a:r>
            <a:r>
              <a:rPr lang="fr-FR" sz="1200">
                <a:latin typeface="Comic Sans MS" panose="030F0702030302020204" pitchFamily="66" charset="0"/>
              </a:rPr>
              <a:t>: </a:t>
            </a:r>
            <a:r>
              <a:rPr lang="fr-FR" sz="1200" smtClean="0">
                <a:latin typeface="Comic Sans MS" panose="030F0702030302020204" pitchFamily="66" charset="0"/>
              </a:rPr>
              <a:t>solides </a:t>
            </a:r>
            <a:r>
              <a:rPr lang="fr-FR" sz="1200" dirty="0">
                <a:latin typeface="Comic Sans MS" panose="030F0702030302020204" pitchFamily="66" charset="0"/>
              </a:rPr>
              <a:t>ayant des formes arrondies et une surface courbe.</a:t>
            </a:r>
          </a:p>
          <a:p>
            <a:pPr marL="228600" indent="-228600" algn="just">
              <a:buAutoNum type="arabicParenR"/>
            </a:pPr>
            <a:endParaRPr lang="fr-FR" sz="1200" dirty="0" smtClean="0">
              <a:latin typeface="Comic Sans MS" panose="030F0702030302020204" pitchFamily="66" charset="0"/>
            </a:endParaRPr>
          </a:p>
          <a:p>
            <a:endParaRPr lang="fr-FR" sz="1200" dirty="0" smtClean="0">
              <a:latin typeface="Comic Sans MS" panose="030F0702030302020204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72" y="3889841"/>
            <a:ext cx="821837" cy="78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161" y="4010105"/>
            <a:ext cx="1257340" cy="65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67" y="3940890"/>
            <a:ext cx="781986" cy="74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4265701" y="3858870"/>
            <a:ext cx="840460" cy="817076"/>
            <a:chOff x="7551" y="13907"/>
            <a:chExt cx="1100" cy="1088"/>
          </a:xfrm>
        </p:grpSpPr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7551" y="14451"/>
              <a:ext cx="600" cy="5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8051" y="13907"/>
              <a:ext cx="600" cy="5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 flipV="1">
              <a:off x="8151" y="14451"/>
              <a:ext cx="500" cy="5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7851" y="13907"/>
              <a:ext cx="500" cy="5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 flipV="1">
              <a:off x="7551" y="14451"/>
              <a:ext cx="500" cy="5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066" y="3900721"/>
            <a:ext cx="1179279" cy="79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3" descr="Fichier:Cylinder geometry.sv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05722" y="6432275"/>
            <a:ext cx="748947" cy="147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5" descr="http://upload.wikimedia.org/wikipedia/commons/3/33/Spher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983" y="6779364"/>
            <a:ext cx="813689" cy="80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9" descr="Fichier:Cone (geometry).sv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40754" y="6417264"/>
            <a:ext cx="874381" cy="156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Connecteur droit 25"/>
          <p:cNvCxnSpPr/>
          <p:nvPr/>
        </p:nvCxnSpPr>
        <p:spPr>
          <a:xfrm>
            <a:off x="69389" y="5044991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16632" y="5044991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88673" y="5292080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88673" y="5724128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88673" y="5508104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99382" y="5940152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492892" y="5044991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1540135" y="5044991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512176" y="5292080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1512176" y="5724128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1512176" y="5508104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831090" y="5042585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878333" y="5042585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850374" y="5289674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2850374" y="5721722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850374" y="5505698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861083" y="5937746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4152272" y="5037773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4199515" y="5037773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4171556" y="5284862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4171556" y="5716910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4171556" y="5500886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5422153" y="5034973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5469396" y="5034973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5441437" y="5282062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5441437" y="5714110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5441437" y="5498086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1512176" y="7956376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110547" y="7954349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4647728" y="7954349"/>
            <a:ext cx="1080120" cy="0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3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32" y="539552"/>
            <a:ext cx="5616624" cy="281394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0" y="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Comic Sans MS" panose="030F0702030302020204" pitchFamily="66" charset="0"/>
              </a:rPr>
              <a:t>Les patrons des solides</a:t>
            </a:r>
            <a:r>
              <a:rPr lang="fr-FR" sz="1200" dirty="0" smtClean="0">
                <a:latin typeface="Comic Sans MS" panose="030F0702030302020204" pitchFamily="66" charset="0"/>
              </a:rPr>
              <a:t>: </a:t>
            </a:r>
          </a:p>
          <a:p>
            <a:r>
              <a:rPr lang="fr-FR" sz="1200" dirty="0">
                <a:latin typeface="Comic Sans MS" panose="030F0702030302020204" pitchFamily="66" charset="0"/>
              </a:rPr>
              <a:t>Le patron d’un solide est un dessin qui permet, en le pliant, de former le solide.</a:t>
            </a:r>
          </a:p>
          <a:p>
            <a:endParaRPr lang="fr-FR" sz="12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640" y="539552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34" y="4572000"/>
            <a:ext cx="5616624" cy="281394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002" y="4032448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Comic Sans MS" panose="030F0702030302020204" pitchFamily="66" charset="0"/>
              </a:rPr>
              <a:t>Les patrons des solides</a:t>
            </a:r>
            <a:r>
              <a:rPr lang="fr-FR" sz="1200" dirty="0" smtClean="0">
                <a:latin typeface="Comic Sans MS" panose="030F0702030302020204" pitchFamily="66" charset="0"/>
              </a:rPr>
              <a:t>: </a:t>
            </a:r>
          </a:p>
          <a:p>
            <a:r>
              <a:rPr lang="fr-FR" sz="1200" dirty="0">
                <a:latin typeface="Comic Sans MS" panose="030F0702030302020204" pitchFamily="66" charset="0"/>
              </a:rPr>
              <a:t>Le patron d’un solide est un dessin qui permet, en le pliant, de former le solide.</a:t>
            </a:r>
          </a:p>
          <a:p>
            <a:endParaRPr lang="fr-FR" sz="1200" dirty="0" smtClean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642" y="457200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98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210</Words>
  <Application>Microsoft Office PowerPoint</Application>
  <PresentationFormat>Affichage à l'écran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Angele</dc:creator>
  <cp:lastModifiedBy>Angelique</cp:lastModifiedBy>
  <cp:revision>22</cp:revision>
  <cp:lastPrinted>2015-09-06T09:04:18Z</cp:lastPrinted>
  <dcterms:created xsi:type="dcterms:W3CDTF">2012-09-09T12:32:49Z</dcterms:created>
  <dcterms:modified xsi:type="dcterms:W3CDTF">2015-09-08T14:23:47Z</dcterms:modified>
</cp:coreProperties>
</file>