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774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C1F768-565E-415B-B2BB-1A6DCA166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A9B8A10-8656-4DB8-B485-2C6EB6FAFA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63C132-EA6D-4380-868F-C68507989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D00F43-1AC6-4582-9FB8-6199904F0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C900F5-4119-4EA4-8600-BC3761803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207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72B833-EC85-4B1C-89D9-0DCB88F45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7D399CE-9698-45DB-BA47-B9B09EFB83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FDAA9A-704F-447B-9718-93C715195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5F28DA-02E2-4D4F-9DF6-5E9F37470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1839D9-2C55-4FB1-9A25-7B3BC34DB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629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5C30D14-F098-4742-A45F-A56F8FD722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2DDE34-EDDE-496C-AC3B-CA9FE77178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DF37F6-7B27-435D-840B-9D6FF98AA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67DB76-D14D-4FD3-A46C-6F5222443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4B8F70-A933-4020-A98B-A3A0201E9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90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9E5012-FC6F-4E14-8831-2CA8B7078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D5AC60-C8AC-4FB7-B8CF-D816A5557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4BC6BB-D670-4AD0-83D6-C4D36225A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7B318A-6873-4600-911F-8E9442D2D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A60CB0-8D6B-4EF9-A91B-012E7BE3C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0666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28EE68-7F95-450D-9005-62B72CD74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721BD1-59CC-40D9-B18B-7D355D3ED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C019D4B-7138-46BC-86FB-637AE5005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B14D7F-3612-4C6A-9CE7-E63D2D02C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D91093-E010-48BA-8448-CDEADF568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63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7EF0A9-AA36-412A-A74A-228EE6425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EE434F-B8DF-4945-B0C9-A75C8A1FDE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A5A39D1-893A-432F-A325-EC8FD24AF7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42B198C-2E81-4D1F-8E95-14A5AA98A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F14BA0-2380-4F28-887A-8455C4522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343F143-5DF1-4EC5-8EC0-7F140830F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1809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7569F4-0FEF-44B1-A029-6082430BF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82BDE01-159F-410E-9ED0-8E57FE0E9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6694246-638D-42B4-AA5B-68184F9B8C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F012B88-0470-4113-8741-94BFCEF2F9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DA81C5F-4DC4-4702-AA73-B787739E8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4AE1889-EA97-4984-81C2-53BD2349F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EADB546-6B65-4FB4-BB03-993ACA731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8DD2C75-CAF6-42F1-B19D-1CF92AF4E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7776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AA8D9B-5651-4F55-B793-50859F406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420DD27-400F-4E73-885D-B1A121679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22F83E9-5E84-4B5F-B01F-C2718221C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1042928-6F82-48D7-A041-A73D4ECA4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9096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62AA2B5-6A9D-4593-BEE4-A2BEBEF1D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0A30315-116D-4C20-AA08-966D104D9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946DEB0-B26C-453D-BB9E-CB296EB84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25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552BEB-C963-4780-8085-861850602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2051E3-6A6E-4EE8-A1AF-4E6DD0D11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6445908-CF99-4632-A433-2AFC76EEE0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C6F5B7F-A4ED-4C0F-90DE-F4B92FE17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85E4181-EFAD-4B6D-A689-ADB21291B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A5168E-9C22-48A5-877E-63FFBBA54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8291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E2671A-E843-455E-9DF0-DD4B43343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D1E8976-AA3F-4606-AB2A-88ED854C4C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2D617A3-E158-4863-B9DA-8134FC3548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EB47684-26A5-44AB-A681-4F21860C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95DC58F-2E46-48CC-9658-FF303D7B3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2D4F014-2A42-4C62-AA6E-00974CF36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88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532A88E-3DB3-401A-AF36-F1D355A4F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6715E3-EC9F-478E-B9C9-D9A91A2EC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A22C94-92CC-444C-A0BC-4592900E69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DECD8-C6DB-49AE-BFFE-BC7BF63397C7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DCD837-383E-43E9-89BB-99A44E0E6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E3CA3A-7C99-4348-A8A3-97B3164E07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5788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77CB91-291D-4B9A-8AB7-C766A9A52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C07B56-45A6-43C7-B504-7BE632FBE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1800" dirty="0"/>
              <a:t>Utiliser le vocabulaire géométrique</a:t>
            </a:r>
          </a:p>
          <a:p>
            <a:pPr marL="0" indent="0">
              <a:buNone/>
            </a:pPr>
            <a:r>
              <a:rPr lang="fr-FR" sz="5400" dirty="0"/>
              <a:t>Écris le nom : </a:t>
            </a:r>
          </a:p>
        </p:txBody>
      </p:sp>
      <p:pic>
        <p:nvPicPr>
          <p:cNvPr id="1046" name="Picture 22" descr="RÃ©sultat de recherche d'images pour &quot;droite ab&quot;">
            <a:extLst>
              <a:ext uri="{FF2B5EF4-FFF2-40B4-BE49-F238E27FC236}">
                <a16:creationId xmlns:a16="http://schemas.microsoft.com/office/drawing/2014/main" id="{593659F7-3218-4040-B8D2-54569042DE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3317" y="1409700"/>
            <a:ext cx="9389658" cy="4914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9949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F20167-A1A6-4A37-B388-EC2465A60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10-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C2D3DC-A4C2-4A4F-9B86-197459363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41820"/>
            <a:ext cx="5734051" cy="5010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6000" dirty="0"/>
              <a:t>Combien y a-t-il d’élèves</a:t>
            </a:r>
          </a:p>
          <a:p>
            <a:pPr marL="0" indent="0">
              <a:buNone/>
            </a:pPr>
            <a:r>
              <a:rPr lang="fr-FR" sz="6000" dirty="0"/>
              <a:t> en </a:t>
            </a:r>
            <a:r>
              <a:rPr lang="fr-FR" sz="6000" dirty="0" err="1"/>
              <a:t>CE2</a:t>
            </a:r>
            <a:r>
              <a:rPr lang="fr-FR" sz="6000" dirty="0"/>
              <a:t> ? </a:t>
            </a:r>
          </a:p>
        </p:txBody>
      </p:sp>
      <p:pic>
        <p:nvPicPr>
          <p:cNvPr id="6" name="Picture 14" descr="RÃ©sultat de recherche d'images pour &quot;organisation de donnÃ©es cycle 2&quot;">
            <a:extLst>
              <a:ext uri="{FF2B5EF4-FFF2-40B4-BE49-F238E27FC236}">
                <a16:creationId xmlns:a16="http://schemas.microsoft.com/office/drawing/2014/main" id="{34758820-1E53-4CFF-A1A3-EAACB8BD58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5720" y="923614"/>
            <a:ext cx="5210274" cy="5010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5485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1CDA54-B8EF-4EEF-9C9A-AF1508C03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978E2F-B1C3-4A3B-AB64-D7B8974DD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17" y="178586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dirty="0"/>
              <a:t>Compter le nombre de sommets, de côtés, d’angles, d’angles droits, </a:t>
            </a:r>
          </a:p>
          <a:p>
            <a:pPr marL="0" indent="0">
              <a:buNone/>
            </a:pPr>
            <a:r>
              <a:rPr lang="fr-FR" sz="5400" dirty="0"/>
              <a:t>Combien y-a-t-il de sommets ? </a:t>
            </a:r>
          </a:p>
        </p:txBody>
      </p:sp>
      <p:pic>
        <p:nvPicPr>
          <p:cNvPr id="2054" name="Picture 6" descr="RÃ©sultat de recherche d'images pour &quot;polygone gÃ©omÃ©trie&quot;">
            <a:extLst>
              <a:ext uri="{FF2B5EF4-FFF2-40B4-BE49-F238E27FC236}">
                <a16:creationId xmlns:a16="http://schemas.microsoft.com/office/drawing/2014/main" id="{BCE8BF52-4FCE-4299-83C5-F7D243F905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35" t="46451" r="54481"/>
          <a:stretch/>
        </p:blipFill>
        <p:spPr bwMode="auto">
          <a:xfrm>
            <a:off x="3602107" y="2928822"/>
            <a:ext cx="3792523" cy="3738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1213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D0BE68-84AA-4EDB-9D8C-98E74A976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11E434-B768-43A9-B39D-7FD8011F7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dirty="0"/>
              <a:t> Dessine le nombre/ Décompose le nombre</a:t>
            </a:r>
          </a:p>
          <a:p>
            <a:pPr marL="0" indent="0">
              <a:buNone/>
            </a:pPr>
            <a:r>
              <a:rPr lang="fr-FR" sz="7200" dirty="0"/>
              <a:t>Dessine</a:t>
            </a:r>
          </a:p>
          <a:p>
            <a:pPr marL="0" indent="0" algn="ctr">
              <a:buNone/>
            </a:pPr>
            <a:r>
              <a:rPr lang="fr-FR" sz="11500" dirty="0"/>
              <a:t>421</a:t>
            </a:r>
          </a:p>
        </p:txBody>
      </p:sp>
    </p:spTree>
    <p:extLst>
      <p:ext uri="{BB962C8B-B14F-4D97-AF65-F5344CB8AC3E}">
        <p14:creationId xmlns:p14="http://schemas.microsoft.com/office/powerpoint/2010/main" val="1414017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8E27FF-9B86-43BA-9021-A97442E7F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2B8A0A-F8A8-430D-8987-CEEEE5034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5239544"/>
          </a:xfrm>
        </p:spPr>
        <p:txBody>
          <a:bodyPr>
            <a:normAutofit fontScale="92500"/>
          </a:bodyPr>
          <a:lstStyle/>
          <a:p>
            <a:r>
              <a:rPr lang="fr-FR" sz="1800" dirty="0"/>
              <a:t>Range ces trois nombres dans l’ordre Décroissant </a:t>
            </a:r>
          </a:p>
          <a:p>
            <a:pPr marL="0" indent="0">
              <a:buNone/>
            </a:pPr>
            <a:r>
              <a:rPr lang="fr-FR" sz="9400" dirty="0"/>
              <a:t>Range dans l’ordre Décroissant  </a:t>
            </a:r>
          </a:p>
          <a:p>
            <a:pPr marL="0" indent="0">
              <a:buNone/>
            </a:pPr>
            <a:r>
              <a:rPr lang="fr-FR" sz="13800" dirty="0"/>
              <a:t>871 – 178 - 781</a:t>
            </a:r>
          </a:p>
          <a:p>
            <a:pPr marL="0" indent="0">
              <a:buNone/>
            </a:pPr>
            <a:endParaRPr lang="fr-FR" sz="4400" dirty="0"/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endParaRPr lang="fr-FR" sz="4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7116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C23B4E-30E6-419E-85A1-D9DF013B2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5-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95FB24-858F-43C0-938B-7CD3A4830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1965"/>
            <a:ext cx="10515600" cy="48649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dirty="0"/>
              <a:t> Encadrer un nombre à la centaine</a:t>
            </a:r>
          </a:p>
          <a:p>
            <a:pPr marL="0" indent="0">
              <a:buNone/>
            </a:pPr>
            <a:r>
              <a:rPr lang="fr-FR" sz="5400" dirty="0"/>
              <a:t>Encadre le nombre à la centaine</a:t>
            </a:r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r>
              <a:rPr lang="fr-FR" sz="13900" dirty="0"/>
              <a:t>…&lt;   562   &lt; …</a:t>
            </a:r>
          </a:p>
          <a:p>
            <a:pPr marL="0" indent="0">
              <a:buNone/>
            </a:pPr>
            <a:r>
              <a:rPr lang="fr-FR" sz="1800" dirty="0"/>
              <a:t> 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6662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3D5B11-CDA0-4A2A-9536-F87BF857D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6-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A3D7D9-DBE1-43B0-9F4E-7170B5218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5400" dirty="0"/>
              <a:t>Quel est le double de ?</a:t>
            </a:r>
          </a:p>
          <a:p>
            <a:pPr marL="0" indent="0" algn="ctr">
              <a:buNone/>
            </a:pPr>
            <a:r>
              <a:rPr lang="fr-FR" sz="11500" dirty="0"/>
              <a:t>27</a:t>
            </a:r>
          </a:p>
          <a:p>
            <a:pPr marL="0" indent="0">
              <a:buNone/>
            </a:pPr>
            <a:endParaRPr lang="fr-FR" sz="4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5517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2B23BF-EA81-4AC6-A06B-0F3DA26CC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7-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62F67C-A2C7-4442-A138-53002C1AA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349" y="1255782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6600" dirty="0"/>
              <a:t>Trouve le complément à 100.</a:t>
            </a:r>
          </a:p>
        </p:txBody>
      </p:sp>
      <p:grpSp>
        <p:nvGrpSpPr>
          <p:cNvPr id="4" name="Group 2">
            <a:extLst>
              <a:ext uri="{FF2B5EF4-FFF2-40B4-BE49-F238E27FC236}">
                <a16:creationId xmlns:a16="http://schemas.microsoft.com/office/drawing/2014/main" id="{F8370569-FF50-437C-B3A5-3D79551E3287}"/>
              </a:ext>
            </a:extLst>
          </p:cNvPr>
          <p:cNvGrpSpPr>
            <a:grpSpLocks/>
          </p:cNvGrpSpPr>
          <p:nvPr/>
        </p:nvGrpSpPr>
        <p:grpSpPr bwMode="auto">
          <a:xfrm>
            <a:off x="1338123" y="2859157"/>
            <a:ext cx="9488903" cy="3063875"/>
            <a:chOff x="105552150" y="107195775"/>
            <a:chExt cx="9504000" cy="2592000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4DF8A265-354F-4D72-AC03-5DD5439AF82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840150" y="107483775"/>
              <a:ext cx="8712000" cy="1176000"/>
            </a:xfrm>
            <a:custGeom>
              <a:avLst/>
              <a:gdLst>
                <a:gd name="T0" fmla="*/ 72000 w 8712000"/>
                <a:gd name="T1" fmla="*/ 1032000 h 1176000"/>
                <a:gd name="T2" fmla="*/ 72000 w 8712000"/>
                <a:gd name="T3" fmla="*/ 456000 h 1176000"/>
                <a:gd name="T4" fmla="*/ 504000 w 8712000"/>
                <a:gd name="T5" fmla="*/ 168000 h 1176000"/>
                <a:gd name="T6" fmla="*/ 1728000 w 8712000"/>
                <a:gd name="T7" fmla="*/ 168000 h 1176000"/>
                <a:gd name="T8" fmla="*/ 6408000 w 8712000"/>
                <a:gd name="T9" fmla="*/ 168000 h 1176000"/>
                <a:gd name="T10" fmla="*/ 8280000 w 8712000"/>
                <a:gd name="T11" fmla="*/ 168000 h 1176000"/>
                <a:gd name="T12" fmla="*/ 8712000 w 8712000"/>
                <a:gd name="T13" fmla="*/ 1176000 h 1176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12000" h="1176000">
                  <a:moveTo>
                    <a:pt x="72000" y="1032000"/>
                  </a:moveTo>
                  <a:cubicBezTo>
                    <a:pt x="36000" y="816000"/>
                    <a:pt x="0" y="600000"/>
                    <a:pt x="72000" y="456000"/>
                  </a:cubicBezTo>
                  <a:cubicBezTo>
                    <a:pt x="144000" y="312000"/>
                    <a:pt x="228000" y="216000"/>
                    <a:pt x="504000" y="168000"/>
                  </a:cubicBezTo>
                  <a:cubicBezTo>
                    <a:pt x="780000" y="120000"/>
                    <a:pt x="744000" y="168000"/>
                    <a:pt x="1728000" y="168000"/>
                  </a:cubicBezTo>
                  <a:cubicBezTo>
                    <a:pt x="2712000" y="168000"/>
                    <a:pt x="5316000" y="168000"/>
                    <a:pt x="6408000" y="168000"/>
                  </a:cubicBezTo>
                  <a:cubicBezTo>
                    <a:pt x="7500000" y="168000"/>
                    <a:pt x="7896000" y="0"/>
                    <a:pt x="8280000" y="168000"/>
                  </a:cubicBezTo>
                  <a:cubicBezTo>
                    <a:pt x="8664000" y="336000"/>
                    <a:pt x="8640000" y="1008000"/>
                    <a:pt x="8712000" y="1176000"/>
                  </a:cubicBezTo>
                </a:path>
              </a:pathLst>
            </a:custGeom>
            <a:noFill/>
            <a:ln w="2857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" name="Line 4">
              <a:extLst>
                <a:ext uri="{FF2B5EF4-FFF2-40B4-BE49-F238E27FC236}">
                  <a16:creationId xmlns:a16="http://schemas.microsoft.com/office/drawing/2014/main" id="{01A69386-6CE5-4209-9147-DF9C1E7458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552150" y="108923775"/>
              <a:ext cx="9504000" cy="0"/>
            </a:xfrm>
            <a:prstGeom prst="line">
              <a:avLst/>
            </a:prstGeom>
            <a:noFill/>
            <a:ln w="38100" algn="ctr">
              <a:solidFill>
                <a:srgbClr val="9933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" name="Text Box 5">
              <a:extLst>
                <a:ext uri="{FF2B5EF4-FFF2-40B4-BE49-F238E27FC236}">
                  <a16:creationId xmlns:a16="http://schemas.microsoft.com/office/drawing/2014/main" id="{F35348BD-78FF-48D7-B5E0-0D0940D699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552150" y="109067775"/>
              <a:ext cx="720000" cy="648000"/>
            </a:xfrm>
            <a:prstGeom prst="rect">
              <a:avLst/>
            </a:prstGeom>
            <a:solidFill>
              <a:srgbClr val="CCCCFF"/>
            </a:solidFill>
            <a:ln w="12700" algn="in">
              <a:solidFill>
                <a:srgbClr val="9933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Line 6">
              <a:extLst>
                <a:ext uri="{FF2B5EF4-FFF2-40B4-BE49-F238E27FC236}">
                  <a16:creationId xmlns:a16="http://schemas.microsoft.com/office/drawing/2014/main" id="{0771B239-B95B-41D3-A88C-E0B4F28E10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912150" y="108707775"/>
              <a:ext cx="0" cy="432000"/>
            </a:xfrm>
            <a:prstGeom prst="line">
              <a:avLst/>
            </a:prstGeom>
            <a:noFill/>
            <a:ln w="57150" algn="ctr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" name="Line 7">
              <a:extLst>
                <a:ext uri="{FF2B5EF4-FFF2-40B4-BE49-F238E27FC236}">
                  <a16:creationId xmlns:a16="http://schemas.microsoft.com/office/drawing/2014/main" id="{F9903E38-CFB8-4FB4-8EDB-A207A8A7E0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920150" y="108707775"/>
              <a:ext cx="0" cy="432000"/>
            </a:xfrm>
            <a:prstGeom prst="line">
              <a:avLst/>
            </a:prstGeom>
            <a:noFill/>
            <a:ln w="57150" algn="ctr">
              <a:solidFill>
                <a:srgbClr val="CC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" name="Line 8">
              <a:extLst>
                <a:ext uri="{FF2B5EF4-FFF2-40B4-BE49-F238E27FC236}">
                  <a16:creationId xmlns:a16="http://schemas.microsoft.com/office/drawing/2014/main" id="{D58676DC-C0A8-414F-8A00-5A61519A8F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4552150" y="108707775"/>
              <a:ext cx="0" cy="432000"/>
            </a:xfrm>
            <a:prstGeom prst="line">
              <a:avLst/>
            </a:prstGeom>
            <a:noFill/>
            <a:ln w="57150" algn="ctr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49EE74B8-CE64-4FCF-A336-DC6670EDD8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12150" y="108419775"/>
              <a:ext cx="1008000" cy="216000"/>
            </a:xfrm>
            <a:custGeom>
              <a:avLst/>
              <a:gdLst>
                <a:gd name="T0" fmla="*/ 0 w 1008000"/>
                <a:gd name="T1" fmla="*/ 504000 h 504000"/>
                <a:gd name="T2" fmla="*/ 504000 w 1008000"/>
                <a:gd name="T3" fmla="*/ 0 h 504000"/>
                <a:gd name="T4" fmla="*/ 1008000 w 1008000"/>
                <a:gd name="T5" fmla="*/ 504000 h 504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8000" h="504000">
                  <a:moveTo>
                    <a:pt x="0" y="504000"/>
                  </a:moveTo>
                  <a:cubicBezTo>
                    <a:pt x="168000" y="252000"/>
                    <a:pt x="336000" y="0"/>
                    <a:pt x="504000" y="0"/>
                  </a:cubicBezTo>
                  <a:cubicBezTo>
                    <a:pt x="672000" y="0"/>
                    <a:pt x="924000" y="420000"/>
                    <a:pt x="1008000" y="504000"/>
                  </a:cubicBezTo>
                </a:path>
              </a:pathLst>
            </a:cu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B76D9461-3477-4B49-967C-F2BB47BC81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920150" y="108347775"/>
              <a:ext cx="7560000" cy="360000"/>
            </a:xfrm>
            <a:custGeom>
              <a:avLst/>
              <a:gdLst>
                <a:gd name="T0" fmla="*/ 0 w 7560000"/>
                <a:gd name="T1" fmla="*/ 504000 h 576000"/>
                <a:gd name="T2" fmla="*/ 1224000 w 7560000"/>
                <a:gd name="T3" fmla="*/ 216000 h 576000"/>
                <a:gd name="T4" fmla="*/ 3600000 w 7560000"/>
                <a:gd name="T5" fmla="*/ 0 h 576000"/>
                <a:gd name="T6" fmla="*/ 6552000 w 7560000"/>
                <a:gd name="T7" fmla="*/ 216000 h 576000"/>
                <a:gd name="T8" fmla="*/ 7560000 w 7560000"/>
                <a:gd name="T9" fmla="*/ 576000 h 576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60000" h="576000">
                  <a:moveTo>
                    <a:pt x="0" y="504000"/>
                  </a:moveTo>
                  <a:cubicBezTo>
                    <a:pt x="312000" y="402000"/>
                    <a:pt x="624000" y="300000"/>
                    <a:pt x="1224000" y="216000"/>
                  </a:cubicBezTo>
                  <a:cubicBezTo>
                    <a:pt x="1824000" y="132000"/>
                    <a:pt x="2712000" y="0"/>
                    <a:pt x="3600000" y="0"/>
                  </a:cubicBezTo>
                  <a:cubicBezTo>
                    <a:pt x="4488000" y="0"/>
                    <a:pt x="5892000" y="120000"/>
                    <a:pt x="6552000" y="216000"/>
                  </a:cubicBezTo>
                  <a:cubicBezTo>
                    <a:pt x="7212000" y="312000"/>
                    <a:pt x="7392000" y="516000"/>
                    <a:pt x="7560000" y="576000"/>
                  </a:cubicBezTo>
                </a:path>
              </a:pathLst>
            </a:cu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Text Box 11">
              <a:extLst>
                <a:ext uri="{FF2B5EF4-FFF2-40B4-BE49-F238E27FC236}">
                  <a16:creationId xmlns:a16="http://schemas.microsoft.com/office/drawing/2014/main" id="{71266EED-742E-4EDE-8109-C22CDB90F5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084150" y="109139775"/>
              <a:ext cx="720000" cy="648000"/>
            </a:xfrm>
            <a:prstGeom prst="rect">
              <a:avLst/>
            </a:prstGeom>
            <a:solidFill>
              <a:srgbClr val="BED7EF"/>
            </a:solidFill>
            <a:ln w="12700" algn="in">
              <a:solidFill>
                <a:srgbClr val="ED7D3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3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egoe UI Light" panose="020B0502040204020203" pitchFamily="34" charset="0"/>
                </a:rPr>
                <a:t>100</a:t>
              </a:r>
              <a:endParaRPr kumimoji="0" lang="fr-FR" altLang="fr-FR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Text Box 12">
              <a:extLst>
                <a:ext uri="{FF2B5EF4-FFF2-40B4-BE49-F238E27FC236}">
                  <a16:creationId xmlns:a16="http://schemas.microsoft.com/office/drawing/2014/main" id="{3EFAE03E-EA74-4098-85C0-BA80767722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560150" y="109067775"/>
              <a:ext cx="720000" cy="648000"/>
            </a:xfrm>
            <a:prstGeom prst="rect">
              <a:avLst/>
            </a:prstGeom>
            <a:solidFill>
              <a:srgbClr val="FFFF99"/>
            </a:solidFill>
            <a:ln w="12700" algn="in">
              <a:solidFill>
                <a:srgbClr val="ED7D3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Text Box 13">
              <a:extLst>
                <a:ext uri="{FF2B5EF4-FFF2-40B4-BE49-F238E27FC236}">
                  <a16:creationId xmlns:a16="http://schemas.microsoft.com/office/drawing/2014/main" id="{6322D9DC-C524-442C-A785-A0429C3104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056150" y="108131775"/>
              <a:ext cx="720000" cy="648000"/>
            </a:xfrm>
            <a:prstGeom prst="rect">
              <a:avLst/>
            </a:prstGeom>
            <a:solidFill>
              <a:srgbClr val="FFFF99"/>
            </a:solidFill>
            <a:ln w="12700" algn="in">
              <a:solidFill>
                <a:srgbClr val="ED7D3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 Light" panose="020B0502040204020203" pitchFamily="34" charset="0"/>
                </a:rPr>
                <a:t>+...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Text Box 14">
              <a:extLst>
                <a:ext uri="{FF2B5EF4-FFF2-40B4-BE49-F238E27FC236}">
                  <a16:creationId xmlns:a16="http://schemas.microsoft.com/office/drawing/2014/main" id="{12CE9C1C-F4F0-4141-BCF0-B10ED77EF3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376150" y="107987775"/>
              <a:ext cx="720000" cy="648000"/>
            </a:xfrm>
            <a:prstGeom prst="rect">
              <a:avLst/>
            </a:prstGeom>
            <a:solidFill>
              <a:srgbClr val="FFFF99"/>
            </a:solidFill>
            <a:ln w="12700" algn="in">
              <a:solidFill>
                <a:srgbClr val="ED7D3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 Light" panose="020B0502040204020203" pitchFamily="34" charset="0"/>
                </a:rPr>
                <a:t>+...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Text Box 15">
              <a:extLst>
                <a:ext uri="{FF2B5EF4-FFF2-40B4-BE49-F238E27FC236}">
                  <a16:creationId xmlns:a16="http://schemas.microsoft.com/office/drawing/2014/main" id="{84285532-8F81-4CF9-82F7-08D837DF32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944150" y="107195775"/>
              <a:ext cx="1080000" cy="648000"/>
            </a:xfrm>
            <a:prstGeom prst="rect">
              <a:avLst/>
            </a:prstGeom>
            <a:solidFill>
              <a:srgbClr val="F8CBAD"/>
            </a:solidFill>
            <a:ln w="12700" algn="in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 Light" panose="020B0502040204020203" pitchFamily="34" charset="0"/>
                </a:rPr>
                <a:t>+....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C944E245-A1EA-4AEE-8DD1-56FFA429E019}"/>
              </a:ext>
            </a:extLst>
          </p:cNvPr>
          <p:cNvSpPr txBox="1"/>
          <p:nvPr/>
        </p:nvSpPr>
        <p:spPr>
          <a:xfrm>
            <a:off x="1338123" y="5071956"/>
            <a:ext cx="718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74</a:t>
            </a:r>
          </a:p>
        </p:txBody>
      </p:sp>
    </p:spTree>
    <p:extLst>
      <p:ext uri="{BB962C8B-B14F-4D97-AF65-F5344CB8AC3E}">
        <p14:creationId xmlns:p14="http://schemas.microsoft.com/office/powerpoint/2010/main" val="220979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308787-0E59-4561-BCEB-14363E35C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8-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03175EEF-9C94-4E96-A664-A8AB28E5A7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120" y="762000"/>
            <a:ext cx="9717216" cy="5532783"/>
          </a:xfrm>
          <a:prstGeom prst="rect">
            <a:avLst/>
          </a:pr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B72B25-BF12-4C1E-9948-F736561A5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2354" y="1690688"/>
            <a:ext cx="6302446" cy="440531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fr-FR" sz="4800" dirty="0"/>
              <a:t>Le nombre a 2 chiffres.</a:t>
            </a:r>
          </a:p>
          <a:p>
            <a:r>
              <a:rPr lang="fr-FR" sz="4800" dirty="0"/>
              <a:t>Le chiffre des dizaines est 2.</a:t>
            </a:r>
          </a:p>
          <a:p>
            <a:r>
              <a:rPr lang="fr-FR" sz="4800" dirty="0"/>
              <a:t>Le chiffre des unités est  le double de celui des dizaines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521527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9B3A0E-BFDB-4CFD-8406-1B77617A9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9-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78EDE4-323F-4C84-AFE7-42EFD409E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6191"/>
            <a:ext cx="10515600" cy="5010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dirty="0"/>
              <a:t> Lire un graphique</a:t>
            </a:r>
          </a:p>
          <a:p>
            <a:pPr marL="0" indent="0">
              <a:buNone/>
            </a:pPr>
            <a:r>
              <a:rPr lang="fr-FR" sz="4800" dirty="0"/>
              <a:t>Combien y a-t-il de garçons</a:t>
            </a:r>
          </a:p>
          <a:p>
            <a:pPr marL="0" indent="0">
              <a:buNone/>
            </a:pPr>
            <a:r>
              <a:rPr lang="fr-FR" sz="4800" dirty="0"/>
              <a:t> en </a:t>
            </a:r>
            <a:r>
              <a:rPr lang="fr-FR" sz="4800" dirty="0" err="1"/>
              <a:t>CE1</a:t>
            </a:r>
            <a:r>
              <a:rPr lang="fr-FR" sz="4800" dirty="0"/>
              <a:t>? </a:t>
            </a:r>
          </a:p>
        </p:txBody>
      </p:sp>
      <p:pic>
        <p:nvPicPr>
          <p:cNvPr id="59" name="Picture 14" descr="RÃ©sultat de recherche d'images pour &quot;organisation de donnÃ©es cycle 2&quot;">
            <a:extLst>
              <a:ext uri="{FF2B5EF4-FFF2-40B4-BE49-F238E27FC236}">
                <a16:creationId xmlns:a16="http://schemas.microsoft.com/office/drawing/2014/main" id="{571A7460-5379-4167-9031-440840E523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5720" y="923614"/>
            <a:ext cx="5210274" cy="5010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46139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144</Words>
  <Application>Microsoft Office PowerPoint</Application>
  <PresentationFormat>Grand écran</PresentationFormat>
  <Paragraphs>43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Segoe UI Light</vt:lpstr>
      <vt:lpstr>Thème Office</vt:lpstr>
      <vt:lpstr>1-</vt:lpstr>
      <vt:lpstr>2-</vt:lpstr>
      <vt:lpstr>3-</vt:lpstr>
      <vt:lpstr>4-</vt:lpstr>
      <vt:lpstr>5-</vt:lpstr>
      <vt:lpstr>6-</vt:lpstr>
      <vt:lpstr>7-</vt:lpstr>
      <vt:lpstr>8-</vt:lpstr>
      <vt:lpstr>9-</vt:lpstr>
      <vt:lpstr>10-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</dc:title>
  <dc:creator>Celine ROQUE</dc:creator>
  <cp:lastModifiedBy>Celine ROQUE</cp:lastModifiedBy>
  <cp:revision>29</cp:revision>
  <dcterms:created xsi:type="dcterms:W3CDTF">2019-01-05T09:58:09Z</dcterms:created>
  <dcterms:modified xsi:type="dcterms:W3CDTF">2019-01-05T16:07:11Z</dcterms:modified>
</cp:coreProperties>
</file>