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77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Utiliser le vocabulaire géométrique</a:t>
            </a:r>
          </a:p>
          <a:p>
            <a:pPr marL="0" indent="0">
              <a:buNone/>
            </a:pPr>
            <a:r>
              <a:rPr lang="fr-FR" sz="5400" dirty="0"/>
              <a:t>Écris le nom : </a:t>
            </a:r>
          </a:p>
        </p:txBody>
      </p:sp>
      <p:pic>
        <p:nvPicPr>
          <p:cNvPr id="1046" name="Picture 22" descr="RÃ©sultat de recherche d'images pour &quot;droite ab&quot;">
            <a:extLst>
              <a:ext uri="{FF2B5EF4-FFF2-40B4-BE49-F238E27FC236}">
                <a16:creationId xmlns:a16="http://schemas.microsoft.com/office/drawing/2014/main" id="{593659F7-3218-4040-B8D2-54569042D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317" y="1409700"/>
            <a:ext cx="9389658" cy="491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41820"/>
            <a:ext cx="5734051" cy="5010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6000" dirty="0"/>
              <a:t>Combien y a-t-il d’élèves</a:t>
            </a:r>
          </a:p>
          <a:p>
            <a:pPr marL="0" indent="0">
              <a:buNone/>
            </a:pPr>
            <a:r>
              <a:rPr lang="fr-FR" sz="6000" dirty="0"/>
              <a:t> en </a:t>
            </a:r>
            <a:r>
              <a:rPr lang="fr-FR" sz="6000" dirty="0" err="1"/>
              <a:t>CE2</a:t>
            </a:r>
            <a:r>
              <a:rPr lang="fr-FR" sz="6000" dirty="0"/>
              <a:t> ? </a:t>
            </a:r>
          </a:p>
        </p:txBody>
      </p:sp>
      <p:pic>
        <p:nvPicPr>
          <p:cNvPr id="6" name="Picture 14" descr="RÃ©sultat de recherche d'images pour &quot;organisation de donnÃ©es cycle 2&quot;">
            <a:extLst>
              <a:ext uri="{FF2B5EF4-FFF2-40B4-BE49-F238E27FC236}">
                <a16:creationId xmlns:a16="http://schemas.microsoft.com/office/drawing/2014/main" id="{34758820-1E53-4CFF-A1A3-EAACB8BD5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720" y="923614"/>
            <a:ext cx="5210274" cy="501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17" y="17858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Compter le nombre de sommets, de côtés, d’angles, d’angles droits, </a:t>
            </a:r>
          </a:p>
          <a:p>
            <a:pPr marL="0" indent="0">
              <a:buNone/>
            </a:pPr>
            <a:r>
              <a:rPr lang="fr-FR" sz="5400" dirty="0"/>
              <a:t>Combien y-a-t-il de sommets ? </a:t>
            </a:r>
          </a:p>
        </p:txBody>
      </p:sp>
      <p:pic>
        <p:nvPicPr>
          <p:cNvPr id="2054" name="Picture 6" descr="RÃ©sultat de recherche d'images pour &quot;polygone gÃ©omÃ©trie&quot;">
            <a:extLst>
              <a:ext uri="{FF2B5EF4-FFF2-40B4-BE49-F238E27FC236}">
                <a16:creationId xmlns:a16="http://schemas.microsoft.com/office/drawing/2014/main" id="{BCE8BF52-4FCE-4299-83C5-F7D243F905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5" t="46451" r="54481"/>
          <a:stretch/>
        </p:blipFill>
        <p:spPr bwMode="auto">
          <a:xfrm>
            <a:off x="3602107" y="2928822"/>
            <a:ext cx="3792523" cy="373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Dessine le nombre/ Décompose le nombre</a:t>
            </a:r>
          </a:p>
          <a:p>
            <a:pPr marL="0" indent="0">
              <a:buNone/>
            </a:pPr>
            <a:r>
              <a:rPr lang="fr-FR" sz="7200" dirty="0"/>
              <a:t>Dessine</a:t>
            </a:r>
          </a:p>
          <a:p>
            <a:pPr marL="0" indent="0" algn="ctr">
              <a:buNone/>
            </a:pPr>
            <a:r>
              <a:rPr lang="fr-FR" sz="11500" dirty="0"/>
              <a:t>421</a:t>
            </a:r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 fontScale="92500"/>
          </a:bodyPr>
          <a:lstStyle/>
          <a:p>
            <a:r>
              <a:rPr lang="fr-FR" sz="1800" dirty="0"/>
              <a:t>Range ces trois nombres dans l’ordre Décroissant </a:t>
            </a:r>
          </a:p>
          <a:p>
            <a:pPr marL="0" indent="0">
              <a:buNone/>
            </a:pPr>
            <a:r>
              <a:rPr lang="fr-FR" sz="9400" dirty="0"/>
              <a:t>Range dans l’ordre Décroissant  </a:t>
            </a:r>
          </a:p>
          <a:p>
            <a:pPr marL="0" indent="0">
              <a:buNone/>
            </a:pPr>
            <a:r>
              <a:rPr lang="fr-FR" sz="13800" dirty="0"/>
              <a:t>871 – 178 - 781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Encadrer un nombre à la centaine</a:t>
            </a:r>
          </a:p>
          <a:p>
            <a:pPr marL="0" indent="0">
              <a:buNone/>
            </a:pPr>
            <a:r>
              <a:rPr lang="fr-FR" sz="5400" dirty="0"/>
              <a:t>Encadre le nombre à la centaine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3900" dirty="0"/>
              <a:t>…&lt;   562 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5400" dirty="0"/>
              <a:t>Quel est le double de ?</a:t>
            </a:r>
          </a:p>
          <a:p>
            <a:pPr marL="0" indent="0" algn="ctr">
              <a:buNone/>
            </a:pPr>
            <a:r>
              <a:rPr lang="fr-FR" sz="11500" dirty="0"/>
              <a:t>27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49" y="125578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600" dirty="0"/>
              <a:t>Trouve le complément à 100.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F8370569-FF50-437C-B3A5-3D79551E3287}"/>
              </a:ext>
            </a:extLst>
          </p:cNvPr>
          <p:cNvGrpSpPr>
            <a:grpSpLocks/>
          </p:cNvGrpSpPr>
          <p:nvPr/>
        </p:nvGrpSpPr>
        <p:grpSpPr bwMode="auto">
          <a:xfrm>
            <a:off x="1338123" y="2859157"/>
            <a:ext cx="9488903" cy="3063875"/>
            <a:chOff x="105552150" y="107195775"/>
            <a:chExt cx="9504000" cy="259200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DF8A265-354F-4D72-AC03-5DD5439AF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40150" y="107483775"/>
              <a:ext cx="8712000" cy="1176000"/>
            </a:xfrm>
            <a:custGeom>
              <a:avLst/>
              <a:gdLst>
                <a:gd name="T0" fmla="*/ 72000 w 8712000"/>
                <a:gd name="T1" fmla="*/ 1032000 h 1176000"/>
                <a:gd name="T2" fmla="*/ 72000 w 8712000"/>
                <a:gd name="T3" fmla="*/ 456000 h 1176000"/>
                <a:gd name="T4" fmla="*/ 504000 w 8712000"/>
                <a:gd name="T5" fmla="*/ 168000 h 1176000"/>
                <a:gd name="T6" fmla="*/ 1728000 w 8712000"/>
                <a:gd name="T7" fmla="*/ 168000 h 1176000"/>
                <a:gd name="T8" fmla="*/ 6408000 w 8712000"/>
                <a:gd name="T9" fmla="*/ 168000 h 1176000"/>
                <a:gd name="T10" fmla="*/ 8280000 w 8712000"/>
                <a:gd name="T11" fmla="*/ 168000 h 1176000"/>
                <a:gd name="T12" fmla="*/ 8712000 w 8712000"/>
                <a:gd name="T13" fmla="*/ 1176000 h 11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12000" h="1176000">
                  <a:moveTo>
                    <a:pt x="72000" y="1032000"/>
                  </a:moveTo>
                  <a:cubicBezTo>
                    <a:pt x="36000" y="816000"/>
                    <a:pt x="0" y="600000"/>
                    <a:pt x="72000" y="456000"/>
                  </a:cubicBezTo>
                  <a:cubicBezTo>
                    <a:pt x="144000" y="312000"/>
                    <a:pt x="228000" y="216000"/>
                    <a:pt x="504000" y="168000"/>
                  </a:cubicBezTo>
                  <a:cubicBezTo>
                    <a:pt x="780000" y="120000"/>
                    <a:pt x="744000" y="168000"/>
                    <a:pt x="1728000" y="168000"/>
                  </a:cubicBezTo>
                  <a:cubicBezTo>
                    <a:pt x="2712000" y="168000"/>
                    <a:pt x="5316000" y="168000"/>
                    <a:pt x="6408000" y="168000"/>
                  </a:cubicBezTo>
                  <a:cubicBezTo>
                    <a:pt x="7500000" y="168000"/>
                    <a:pt x="7896000" y="0"/>
                    <a:pt x="8280000" y="168000"/>
                  </a:cubicBezTo>
                  <a:cubicBezTo>
                    <a:pt x="8664000" y="336000"/>
                    <a:pt x="8640000" y="1008000"/>
                    <a:pt x="8712000" y="1176000"/>
                  </a:cubicBezTo>
                </a:path>
              </a:pathLst>
            </a:custGeom>
            <a:noFill/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01A69386-6CE5-4209-9147-DF9C1E745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552150" y="108923775"/>
              <a:ext cx="9504000" cy="0"/>
            </a:xfrm>
            <a:prstGeom prst="line">
              <a:avLst/>
            </a:prstGeom>
            <a:noFill/>
            <a:ln w="38100" algn="ctr">
              <a:solidFill>
                <a:srgbClr val="99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35348BD-78FF-48D7-B5E0-0D0940D69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52150" y="109067775"/>
              <a:ext cx="720000" cy="648000"/>
            </a:xfrm>
            <a:prstGeom prst="rect">
              <a:avLst/>
            </a:prstGeom>
            <a:solidFill>
              <a:srgbClr val="CCCCFF"/>
            </a:solidFill>
            <a:ln w="12700" algn="in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771B239-B95B-41D3-A88C-E0B4F28E1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912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F9903E38-CFB8-4FB4-8EDB-A207A8A7E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920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D58676DC-C0A8-414F-8A00-5A61519A8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552150" y="108707775"/>
              <a:ext cx="0" cy="432000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9EE74B8-CE64-4FCF-A336-DC6670EDD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12150" y="108419775"/>
              <a:ext cx="1008000" cy="216000"/>
            </a:xfrm>
            <a:custGeom>
              <a:avLst/>
              <a:gdLst>
                <a:gd name="T0" fmla="*/ 0 w 1008000"/>
                <a:gd name="T1" fmla="*/ 504000 h 504000"/>
                <a:gd name="T2" fmla="*/ 504000 w 1008000"/>
                <a:gd name="T3" fmla="*/ 0 h 504000"/>
                <a:gd name="T4" fmla="*/ 1008000 w 1008000"/>
                <a:gd name="T5" fmla="*/ 504000 h 504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8000" h="504000">
                  <a:moveTo>
                    <a:pt x="0" y="504000"/>
                  </a:moveTo>
                  <a:cubicBezTo>
                    <a:pt x="168000" y="252000"/>
                    <a:pt x="336000" y="0"/>
                    <a:pt x="504000" y="0"/>
                  </a:cubicBezTo>
                  <a:cubicBezTo>
                    <a:pt x="672000" y="0"/>
                    <a:pt x="924000" y="420000"/>
                    <a:pt x="1008000" y="504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B76D9461-3477-4B49-967C-F2BB47BC8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20150" y="108347775"/>
              <a:ext cx="7560000" cy="360000"/>
            </a:xfrm>
            <a:custGeom>
              <a:avLst/>
              <a:gdLst>
                <a:gd name="T0" fmla="*/ 0 w 7560000"/>
                <a:gd name="T1" fmla="*/ 504000 h 576000"/>
                <a:gd name="T2" fmla="*/ 1224000 w 7560000"/>
                <a:gd name="T3" fmla="*/ 216000 h 576000"/>
                <a:gd name="T4" fmla="*/ 3600000 w 7560000"/>
                <a:gd name="T5" fmla="*/ 0 h 576000"/>
                <a:gd name="T6" fmla="*/ 6552000 w 7560000"/>
                <a:gd name="T7" fmla="*/ 216000 h 576000"/>
                <a:gd name="T8" fmla="*/ 7560000 w 7560000"/>
                <a:gd name="T9" fmla="*/ 576000 h 576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0000" h="576000">
                  <a:moveTo>
                    <a:pt x="0" y="504000"/>
                  </a:moveTo>
                  <a:cubicBezTo>
                    <a:pt x="312000" y="402000"/>
                    <a:pt x="624000" y="300000"/>
                    <a:pt x="1224000" y="216000"/>
                  </a:cubicBezTo>
                  <a:cubicBezTo>
                    <a:pt x="1824000" y="132000"/>
                    <a:pt x="2712000" y="0"/>
                    <a:pt x="3600000" y="0"/>
                  </a:cubicBezTo>
                  <a:cubicBezTo>
                    <a:pt x="4488000" y="0"/>
                    <a:pt x="5892000" y="120000"/>
                    <a:pt x="6552000" y="216000"/>
                  </a:cubicBezTo>
                  <a:cubicBezTo>
                    <a:pt x="7212000" y="312000"/>
                    <a:pt x="7392000" y="516000"/>
                    <a:pt x="7560000" y="5760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71266EED-742E-4EDE-8109-C22CDB90F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84150" y="109139775"/>
              <a:ext cx="720000" cy="648000"/>
            </a:xfrm>
            <a:prstGeom prst="rect">
              <a:avLst/>
            </a:prstGeom>
            <a:solidFill>
              <a:srgbClr val="BED7EF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100</a:t>
              </a:r>
              <a:endParaRPr kumimoji="0" lang="fr-FR" altLang="fr-FR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3EFAE03E-EA74-4098-85C0-BA8076772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560150" y="109067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6322D9DC-C524-442C-A785-A0429C310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056150" y="108131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12CE9C1C-F4F0-4141-BCF0-B10ED77EF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76150" y="107987775"/>
              <a:ext cx="720000" cy="648000"/>
            </a:xfrm>
            <a:prstGeom prst="rect">
              <a:avLst/>
            </a:prstGeom>
            <a:solidFill>
              <a:srgbClr val="FFFF99"/>
            </a:solidFill>
            <a:ln w="12700" algn="in">
              <a:solidFill>
                <a:srgbClr val="ED7D3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84285532-8F81-4CF9-82F7-08D837DF3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44150" y="107195775"/>
              <a:ext cx="1080000" cy="648000"/>
            </a:xfrm>
            <a:prstGeom prst="rect">
              <a:avLst/>
            </a:prstGeom>
            <a:solidFill>
              <a:srgbClr val="F8CBAD"/>
            </a:solidFill>
            <a:ln w="12700" algn="in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egoe UI Light" panose="020B0502040204020203" pitchFamily="34" charset="0"/>
                </a:rPr>
                <a:t>+....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C944E245-A1EA-4AEE-8DD1-56FFA429E019}"/>
              </a:ext>
            </a:extLst>
          </p:cNvPr>
          <p:cNvSpPr txBox="1"/>
          <p:nvPr/>
        </p:nvSpPr>
        <p:spPr>
          <a:xfrm>
            <a:off x="1338123" y="5071956"/>
            <a:ext cx="718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03175EEF-9C94-4E96-A664-A8AB28E5A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20" y="762000"/>
            <a:ext cx="9717216" cy="5532783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54" y="1690688"/>
            <a:ext cx="6302446" cy="44053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FR" sz="4800" dirty="0"/>
              <a:t>Le nombre a 2 chiffres.</a:t>
            </a:r>
          </a:p>
          <a:p>
            <a:r>
              <a:rPr lang="fr-FR" sz="4800" dirty="0"/>
              <a:t>Le chiffre des dizaines est 2.</a:t>
            </a:r>
          </a:p>
          <a:p>
            <a:r>
              <a:rPr lang="fr-FR" sz="4800" dirty="0"/>
              <a:t>Le chiffre des unités est  le double de celui des dizaines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191"/>
            <a:ext cx="10515600" cy="501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Lire un graphique</a:t>
            </a:r>
          </a:p>
          <a:p>
            <a:pPr marL="0" indent="0">
              <a:buNone/>
            </a:pPr>
            <a:r>
              <a:rPr lang="fr-FR" sz="4800" dirty="0"/>
              <a:t>Combien y a-t-il de garçons</a:t>
            </a:r>
          </a:p>
          <a:p>
            <a:pPr marL="0" indent="0">
              <a:buNone/>
            </a:pPr>
            <a:r>
              <a:rPr lang="fr-FR" sz="4800" dirty="0"/>
              <a:t> en </a:t>
            </a:r>
            <a:r>
              <a:rPr lang="fr-FR" sz="4800" dirty="0" err="1"/>
              <a:t>CE1</a:t>
            </a:r>
            <a:r>
              <a:rPr lang="fr-FR" sz="4800" dirty="0"/>
              <a:t>? </a:t>
            </a:r>
          </a:p>
        </p:txBody>
      </p:sp>
      <p:pic>
        <p:nvPicPr>
          <p:cNvPr id="59" name="Picture 14" descr="RÃ©sultat de recherche d'images pour &quot;organisation de donnÃ©es cycle 2&quot;">
            <a:extLst>
              <a:ext uri="{FF2B5EF4-FFF2-40B4-BE49-F238E27FC236}">
                <a16:creationId xmlns:a16="http://schemas.microsoft.com/office/drawing/2014/main" id="{571A7460-5379-4167-9031-440840E52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720" y="923614"/>
            <a:ext cx="5210274" cy="501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144</Words>
  <Application>Microsoft Office PowerPoint</Application>
  <PresentationFormat>Grand écran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29</cp:revision>
  <dcterms:created xsi:type="dcterms:W3CDTF">2019-01-05T09:58:09Z</dcterms:created>
  <dcterms:modified xsi:type="dcterms:W3CDTF">2019-01-05T16:07:11Z</dcterms:modified>
</cp:coreProperties>
</file>