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5455" autoAdjust="0"/>
  </p:normalViewPr>
  <p:slideViewPr>
    <p:cSldViewPr>
      <p:cViewPr>
        <p:scale>
          <a:sx n="60" d="100"/>
          <a:sy n="60" d="100"/>
        </p:scale>
        <p:origin x="-7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33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26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7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72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20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82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39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8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4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4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6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72AB6-347E-4D39-9769-27ADB7B4038B}" type="datetimeFigureOut">
              <a:rPr lang="fr-FR" smtClean="0"/>
              <a:t>12/01/2014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4138-0D24-4975-BC16-4D931EF31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1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8689"/>
            <a:ext cx="7772400" cy="385975"/>
          </a:xfrm>
        </p:spPr>
        <p:txBody>
          <a:bodyPr>
            <a:normAutofit fontScale="90000"/>
          </a:bodyPr>
          <a:lstStyle/>
          <a:p>
            <a:r>
              <a:rPr lang="fr-FR" sz="2400" u="sng" dirty="0" smtClean="0">
                <a:latin typeface="Kingthings Willow" panose="02000000000000000000" pitchFamily="2" charset="0"/>
              </a:rPr>
              <a:t>Mots de dictées et autodictées</a:t>
            </a:r>
            <a:endParaRPr lang="fr-FR" sz="2400" u="sng" dirty="0">
              <a:latin typeface="Kingthings Willow" panose="02000000000000000000" pitchFamily="2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134684"/>
              </p:ext>
            </p:extLst>
          </p:nvPr>
        </p:nvGraphicFramePr>
        <p:xfrm>
          <a:off x="0" y="476672"/>
          <a:ext cx="9144000" cy="59929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624"/>
                <a:gridCol w="1728192"/>
                <a:gridCol w="2088232"/>
                <a:gridCol w="4139952"/>
              </a:tblGrid>
              <a:tr h="74935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Britannic Bold" panose="020B0903060703020204" pitchFamily="34" charset="0"/>
                        </a:rPr>
                        <a:t>Semaine du ... au ...</a:t>
                      </a:r>
                      <a:endParaRPr lang="fr-FR" sz="1600" dirty="0">
                        <a:latin typeface="Britannic Bold" panose="020B09030607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none" dirty="0" smtClean="0">
                          <a:latin typeface="Britannic Bold" panose="020B0903060703020204" pitchFamily="34" charset="0"/>
                        </a:rPr>
                        <a:t>Mots</a:t>
                      </a:r>
                      <a:r>
                        <a:rPr lang="fr-FR" sz="1600" u="none" baseline="0" dirty="0" smtClean="0">
                          <a:latin typeface="Britannic Bold" panose="020B0903060703020204" pitchFamily="34" charset="0"/>
                        </a:rPr>
                        <a:t> invariables du </a:t>
                      </a:r>
                      <a:r>
                        <a:rPr lang="fr-FR" sz="1600" u="sng" baseline="0" dirty="0" smtClean="0">
                          <a:latin typeface="Britannic Bold" panose="020B0903060703020204" pitchFamily="34" charset="0"/>
                        </a:rPr>
                        <a:t>JEUDI</a:t>
                      </a:r>
                      <a:endParaRPr lang="fr-FR" sz="1600" u="sng" dirty="0">
                        <a:latin typeface="Britannic Bold" panose="020B09030607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Britannic Bold" panose="020B0903060703020204" pitchFamily="34" charset="0"/>
                        </a:rPr>
                        <a:t>Autodictée du</a:t>
                      </a:r>
                    </a:p>
                    <a:p>
                      <a:pPr algn="ctr"/>
                      <a:r>
                        <a:rPr lang="fr-FR" sz="1600" u="sng" dirty="0" smtClean="0">
                          <a:latin typeface="Britannic Bold" panose="020B0903060703020204" pitchFamily="34" charset="0"/>
                        </a:rPr>
                        <a:t>LUNDI</a:t>
                      </a:r>
                      <a:endParaRPr lang="fr-FR" sz="1600" dirty="0">
                        <a:latin typeface="Britannic Bold" panose="020B09030607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Britannic Bold" panose="020B0903060703020204" pitchFamily="34" charset="0"/>
                        </a:rPr>
                        <a:t>Vocabulaire de la dictée du</a:t>
                      </a:r>
                    </a:p>
                    <a:p>
                      <a:pPr algn="ctr"/>
                      <a:r>
                        <a:rPr lang="fr-FR" sz="1600" u="sng" dirty="0" smtClean="0">
                          <a:latin typeface="Britannic Bold" panose="020B0903060703020204" pitchFamily="34" charset="0"/>
                        </a:rPr>
                        <a:t>MARDI</a:t>
                      </a:r>
                      <a:endParaRPr lang="fr-FR" sz="1600" u="sng" dirty="0">
                        <a:latin typeface="Britannic Bold" panose="020B0903060703020204" pitchFamily="34" charset="0"/>
                      </a:endParaRPr>
                    </a:p>
                  </a:txBody>
                  <a:tcPr/>
                </a:tc>
              </a:tr>
              <a:tr h="177092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Du 16/01 au 21/01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2400" dirty="0" smtClean="0"/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celui, ainsi, autrefois, </a:t>
                      </a:r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en fait, avec, comme, dont, quand, trop, vers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latin typeface="Cursive standard" pitchFamily="2" charset="0"/>
                      </a:endParaRPr>
                    </a:p>
                    <a:p>
                      <a:endParaRPr lang="fr-FR" sz="1400" dirty="0" smtClean="0">
                        <a:latin typeface="Cursive standard" pitchFamily="2" charset="0"/>
                      </a:endParaRPr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« Le mal atteint celui qui le fait. »</a:t>
                      </a: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Proverbe oriental</a:t>
                      </a:r>
                    </a:p>
                    <a:p>
                      <a:endParaRPr lang="fr-FR" sz="900" i="1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Quand on fait mal aux autres, on se fait mal à soi-même.</a:t>
                      </a:r>
                      <a:endParaRPr lang="fr-FR" sz="105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          </a:t>
                      </a:r>
                      <a:r>
                        <a:rPr lang="fr-FR" dirty="0" smtClean="0">
                          <a:latin typeface="Monotype Corsiva" panose="03010101010201010101" pitchFamily="66" charset="0"/>
                        </a:rPr>
                        <a:t>3- Le scribe accroupi</a:t>
                      </a:r>
                      <a:endParaRPr lang="fr-FR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</a:tr>
              <a:tr h="17175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Du 23/01 au 28/01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2400" dirty="0" smtClean="0"/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très, dont, à travers, ainsi, tels que, sans, sauf, surtout, tant, mieux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 smtClean="0">
                        <a:latin typeface="Cursive standard" pitchFamily="2" charset="0"/>
                      </a:endParaRPr>
                    </a:p>
                    <a:p>
                      <a:endParaRPr lang="fr-FR" sz="400" dirty="0" smtClean="0">
                        <a:latin typeface="Cursive standard" pitchFamily="2" charset="0"/>
                      </a:endParaRPr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« Sans franchir sa porte, on peut connaître le monde. »</a:t>
                      </a: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Proverbe chinois</a:t>
                      </a:r>
                    </a:p>
                    <a:p>
                      <a:endParaRPr lang="fr-FR" sz="600" i="1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L’étude et la réflexion nous permettent de comprendre ce qui nous entoure.</a:t>
                      </a:r>
                      <a:endParaRPr lang="fr-FR" sz="105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          </a:t>
                      </a:r>
                    </a:p>
                    <a:p>
                      <a:pPr algn="ctr"/>
                      <a:endParaRPr lang="fr-FR" dirty="0" smtClean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r>
                        <a:rPr lang="fr-FR" dirty="0" smtClean="0">
                          <a:latin typeface="Monotype Corsiva" panose="03010101010201010101" pitchFamily="66" charset="0"/>
                        </a:rPr>
                        <a:t>4- Lily de Pierre Perret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Cursive standard" pitchFamily="2" charset="0"/>
                        </a:rPr>
                        <a:t>Pas de dictée notée</a:t>
                      </a:r>
                      <a:endParaRPr lang="fr-FR" sz="16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75507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Du 30/01 au 04/02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2400" dirty="0" smtClean="0"/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en fait, souvent, y, </a:t>
                      </a:r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en effet, aussi, bien, envers, pourtant,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ici, loin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latin typeface="Cursive standard" pitchFamily="2" charset="0"/>
                      </a:endParaRPr>
                    </a:p>
                    <a:p>
                      <a:endParaRPr lang="fr-FR" sz="1400" dirty="0" smtClean="0">
                        <a:latin typeface="Cursive standard" pitchFamily="2" charset="0"/>
                      </a:endParaRPr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« Après la pluie, vient souvent le beau temps. »</a:t>
                      </a: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Proverbe français</a:t>
                      </a:r>
                    </a:p>
                    <a:p>
                      <a:endParaRPr lang="fr-FR" sz="900" i="1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Le</a:t>
                      </a:r>
                      <a:r>
                        <a:rPr lang="fr-FR" sz="900" i="1" baseline="0" dirty="0" smtClean="0">
                          <a:latin typeface="Comic Sans MS" panose="030F0702030302020204" pitchFamily="66" charset="0"/>
                        </a:rPr>
                        <a:t> bonheur succède au malheur.</a:t>
                      </a:r>
                      <a:endParaRPr lang="fr-FR" sz="105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          </a:t>
                      </a:r>
                      <a:r>
                        <a:rPr lang="fr-FR" dirty="0" smtClean="0">
                          <a:latin typeface="Monotype Corsiva" panose="03010101010201010101" pitchFamily="66" charset="0"/>
                        </a:rPr>
                        <a:t>5- Le buste de Giacometti</a:t>
                      </a:r>
                      <a:endParaRPr lang="fr-FR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1261835" y="1309781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16/01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27462" y="1309781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20/01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113349" y="1309781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21/01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5120"/>
              </p:ext>
            </p:extLst>
          </p:nvPr>
        </p:nvGraphicFramePr>
        <p:xfrm>
          <a:off x="5023842" y="1734186"/>
          <a:ext cx="4139952" cy="112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572"/>
                <a:gridCol w="3718380"/>
              </a:tblGrid>
              <a:tr h="293291"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fr-FR" sz="4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(8)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Cursive standard" pitchFamily="2" charset="0"/>
                        </a:rPr>
                        <a:t>un scribe, accroupi, une sculpture, du calcaire, environ, un métier, prestigieux</a:t>
                      </a:r>
                      <a:r>
                        <a:rPr lang="fr-FR" sz="1200" baseline="0" dirty="0" smtClean="0">
                          <a:latin typeface="Cursive standard" pitchFamily="2" charset="0"/>
                        </a:rPr>
                        <a:t> (prestigieuse), rechercher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293291">
                <a:tc>
                  <a:txBody>
                    <a:bodyPr/>
                    <a:lstStyle/>
                    <a:p>
                      <a:endParaRPr lang="fr-FR" sz="8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(13)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Cursive standard" pitchFamily="2" charset="0"/>
                        </a:rPr>
                        <a:t>+ en</a:t>
                      </a:r>
                      <a:r>
                        <a:rPr lang="fr-FR" sz="1200" baseline="0" dirty="0" smtClean="0">
                          <a:latin typeface="Cursive standard" pitchFamily="2" charset="0"/>
                        </a:rPr>
                        <a:t> tailleur, un papyrus, serrer, un roseau, lequel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293291"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latin typeface="Cursive standard" pitchFamily="2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(17)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Cursive standard" pitchFamily="2" charset="0"/>
                        </a:rPr>
                        <a:t>+ occuper, une possibilité, le pharaon, un prêtre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043" y="1772816"/>
            <a:ext cx="164307" cy="172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482" y="2204864"/>
            <a:ext cx="128587" cy="10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183" y="2564904"/>
            <a:ext cx="182585" cy="11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à coins arrondis 11"/>
          <p:cNvSpPr/>
          <p:nvPr/>
        </p:nvSpPr>
        <p:spPr>
          <a:xfrm>
            <a:off x="1259632" y="3068960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23/01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08834" y="3068960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27/01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100776" y="3068960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28/01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259632" y="4797152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30/01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984079" y="4797152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03/02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5100776" y="4797152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04/02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109260"/>
              </p:ext>
            </p:extLst>
          </p:nvPr>
        </p:nvGraphicFramePr>
        <p:xfrm>
          <a:off x="5004048" y="5194720"/>
          <a:ext cx="4139952" cy="106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572"/>
                <a:gridCol w="3718380"/>
              </a:tblGrid>
              <a:tr h="293291"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fr-FR" sz="4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(5)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Cursive standard" pitchFamily="2" charset="0"/>
                        </a:rPr>
                        <a:t>une œuvre, sculpter, un buste, le frère, un modèle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293291">
                <a:tc>
                  <a:txBody>
                    <a:bodyPr/>
                    <a:lstStyle/>
                    <a:p>
                      <a:endParaRPr lang="fr-FR" sz="8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(10)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Cursive standard" pitchFamily="2" charset="0"/>
                        </a:rPr>
                        <a:t>+ une sculpture, la terre, le bronze, un doigt, un outil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293291"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latin typeface="Cursive standard" pitchFamily="2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(13)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Cursive standard" pitchFamily="2" charset="0"/>
                        </a:rPr>
                        <a:t>+ apparaître, un résultat, ressembler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042" y="5229200"/>
            <a:ext cx="164307" cy="172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042" y="5661248"/>
            <a:ext cx="128587" cy="10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043" y="5949280"/>
            <a:ext cx="182585" cy="11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007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8689"/>
            <a:ext cx="7772400" cy="385975"/>
          </a:xfrm>
        </p:spPr>
        <p:txBody>
          <a:bodyPr>
            <a:normAutofit fontScale="90000"/>
          </a:bodyPr>
          <a:lstStyle/>
          <a:p>
            <a:r>
              <a:rPr lang="fr-FR" sz="2400" u="sng" dirty="0" smtClean="0">
                <a:latin typeface="Kingthings Willow" panose="02000000000000000000" pitchFamily="2" charset="0"/>
              </a:rPr>
              <a:t>Mots de dictées et autodictées</a:t>
            </a:r>
            <a:endParaRPr lang="fr-FR" sz="2400" u="sng" dirty="0">
              <a:latin typeface="Kingthings Willow" panose="02000000000000000000" pitchFamily="2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87210"/>
              </p:ext>
            </p:extLst>
          </p:nvPr>
        </p:nvGraphicFramePr>
        <p:xfrm>
          <a:off x="0" y="476672"/>
          <a:ext cx="9144000" cy="4644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624"/>
                <a:gridCol w="1728192"/>
                <a:gridCol w="2088232"/>
                <a:gridCol w="4139952"/>
              </a:tblGrid>
              <a:tr h="75556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Britannic Bold" panose="020B0903060703020204" pitchFamily="34" charset="0"/>
                        </a:rPr>
                        <a:t>Semaine du ... au ...</a:t>
                      </a:r>
                      <a:endParaRPr lang="fr-FR" sz="1600" dirty="0">
                        <a:latin typeface="Britannic Bold" panose="020B09030607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none" dirty="0" smtClean="0">
                          <a:latin typeface="Britannic Bold" panose="020B0903060703020204" pitchFamily="34" charset="0"/>
                        </a:rPr>
                        <a:t>Mots</a:t>
                      </a:r>
                      <a:r>
                        <a:rPr lang="fr-FR" sz="1600" u="none" baseline="0" dirty="0" smtClean="0">
                          <a:latin typeface="Britannic Bold" panose="020B0903060703020204" pitchFamily="34" charset="0"/>
                        </a:rPr>
                        <a:t> invariables du </a:t>
                      </a:r>
                      <a:r>
                        <a:rPr lang="fr-FR" sz="1600" u="sng" baseline="0" dirty="0" smtClean="0">
                          <a:latin typeface="Britannic Bold" panose="020B0903060703020204" pitchFamily="34" charset="0"/>
                        </a:rPr>
                        <a:t>JEUDI</a:t>
                      </a:r>
                      <a:endParaRPr lang="fr-FR" sz="1600" u="sng" dirty="0">
                        <a:latin typeface="Britannic Bold" panose="020B09030607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Britannic Bold" panose="020B0903060703020204" pitchFamily="34" charset="0"/>
                        </a:rPr>
                        <a:t>Autodictée du</a:t>
                      </a:r>
                    </a:p>
                    <a:p>
                      <a:pPr algn="ctr"/>
                      <a:r>
                        <a:rPr lang="fr-FR" sz="1600" u="sng" dirty="0" smtClean="0">
                          <a:latin typeface="Britannic Bold" panose="020B0903060703020204" pitchFamily="34" charset="0"/>
                        </a:rPr>
                        <a:t>LUNDI</a:t>
                      </a:r>
                      <a:endParaRPr lang="fr-FR" sz="1600" dirty="0">
                        <a:latin typeface="Britannic Bold" panose="020B09030607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Britannic Bold" panose="020B0903060703020204" pitchFamily="34" charset="0"/>
                        </a:rPr>
                        <a:t>Vocabulaire de la dictée du</a:t>
                      </a:r>
                    </a:p>
                    <a:p>
                      <a:pPr algn="ctr"/>
                      <a:r>
                        <a:rPr lang="fr-FR" sz="1600" u="sng" dirty="0" smtClean="0">
                          <a:latin typeface="Britannic Bold" panose="020B0903060703020204" pitchFamily="34" charset="0"/>
                        </a:rPr>
                        <a:t>MARDI</a:t>
                      </a:r>
                      <a:endParaRPr lang="fr-FR" sz="1600" u="sng" dirty="0">
                        <a:latin typeface="Britannic Bold" panose="020B0903060703020204" pitchFamily="34" charset="0"/>
                      </a:endParaRPr>
                    </a:p>
                  </a:txBody>
                  <a:tcPr/>
                </a:tc>
              </a:tr>
              <a:tr h="183672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Du 06/02 au 11/02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2400" dirty="0" smtClean="0"/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en effet, non, mais, aussi, seulement, peu, il y a, ne...pas, celui-ci, celle-ci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latin typeface="Cursive standard" pitchFamily="2" charset="0"/>
                      </a:endParaRPr>
                    </a:p>
                    <a:p>
                      <a:endParaRPr lang="fr-FR" sz="1400" dirty="0" smtClean="0">
                        <a:latin typeface="Cursive standard" pitchFamily="2" charset="0"/>
                      </a:endParaRPr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« Patience est un arbre : les racines en sont amères mais les fruits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en sont doux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. »</a:t>
                      </a: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Proverbe africain</a:t>
                      </a:r>
                    </a:p>
                    <a:p>
                      <a:endParaRPr lang="fr-FR" sz="900" i="1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La</a:t>
                      </a:r>
                      <a:r>
                        <a:rPr lang="fr-FR" sz="900" i="1" baseline="0" dirty="0" smtClean="0">
                          <a:latin typeface="Comic Sans MS" panose="030F0702030302020204" pitchFamily="66" charset="0"/>
                        </a:rPr>
                        <a:t> patience est toujours récompensée.</a:t>
                      </a:r>
                      <a:endParaRPr lang="fr-FR" sz="105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          </a:t>
                      </a:r>
                    </a:p>
                    <a:p>
                      <a:pPr algn="ctr"/>
                      <a:endParaRPr lang="fr-FR" dirty="0" smtClean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r>
                        <a:rPr lang="fr-FR" dirty="0" smtClean="0">
                          <a:latin typeface="Monotype Corsiva" panose="03010101010201010101" pitchFamily="66" charset="0"/>
                        </a:rPr>
                        <a:t>6- La Goulue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Cursive standard" pitchFamily="2" charset="0"/>
                        </a:rPr>
                        <a:t>Pas de dictée notée</a:t>
                      </a:r>
                    </a:p>
                    <a:p>
                      <a:pPr algn="ctr"/>
                      <a:endParaRPr lang="fr-FR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</a:tr>
              <a:tr h="196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Du 13/02 au 18/02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2400" dirty="0" smtClean="0"/>
                    </a:p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vraiment, hélas, toujours, ainsi, souvent, comme, plus, moins, selon, sinon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 smtClean="0">
                        <a:latin typeface="Cursive standard" pitchFamily="2" charset="0"/>
                      </a:endParaRPr>
                    </a:p>
                    <a:p>
                      <a:endParaRPr lang="fr-FR" sz="400" dirty="0" smtClean="0">
                        <a:latin typeface="Cursive standard" pitchFamily="2" charset="0"/>
                      </a:endParaRPr>
                    </a:p>
                    <a:p>
                      <a:endParaRPr lang="fr-FR" sz="400" dirty="0" smtClean="0">
                        <a:latin typeface="Cursive standard" pitchFamily="2" charset="0"/>
                      </a:endParaRPr>
                    </a:p>
                    <a:p>
                      <a:pPr algn="just"/>
                      <a:r>
                        <a:rPr lang="fr-FR" sz="1400" dirty="0" smtClean="0">
                          <a:latin typeface="Cursive standard" pitchFamily="2" charset="0"/>
                        </a:rPr>
                        <a:t>« 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La barbe n’est pas toujours signe de vieillesse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; le petit bouc l’a de naissance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.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 »</a:t>
                      </a: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Proverbe </a:t>
                      </a:r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africain</a:t>
                      </a:r>
                    </a:p>
                    <a:p>
                      <a:endParaRPr lang="fr-FR" sz="900" i="1" dirty="0" smtClean="0">
                        <a:latin typeface="Comic Sans MS" panose="030F0702030302020204" pitchFamily="66" charset="0"/>
                      </a:endParaRPr>
                    </a:p>
                    <a:p>
                      <a:endParaRPr lang="fr-FR" sz="200" i="1" dirty="0" smtClean="0">
                        <a:latin typeface="Comic Sans MS" panose="030F0702030302020204" pitchFamily="66" charset="0"/>
                      </a:endParaRPr>
                    </a:p>
                    <a:p>
                      <a:endParaRPr lang="fr-FR" sz="200" i="1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FR" sz="900" i="1" dirty="0" smtClean="0">
                          <a:latin typeface="Comic Sans MS" panose="030F0702030302020204" pitchFamily="66" charset="0"/>
                        </a:rPr>
                        <a:t>L’apparence est parfois trompeuse.</a:t>
                      </a:r>
                      <a:endParaRPr lang="fr-FR" sz="900" i="1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 </a:t>
                      </a:r>
                      <a:r>
                        <a:rPr lang="fr-FR" baseline="0" dirty="0" smtClean="0"/>
                        <a:t>     </a:t>
                      </a:r>
                      <a:r>
                        <a:rPr lang="fr-FR" dirty="0" smtClean="0">
                          <a:latin typeface="Monotype Corsiva" panose="03010101010201010101" pitchFamily="66" charset="0"/>
                        </a:rPr>
                        <a:t>7- </a:t>
                      </a:r>
                      <a:r>
                        <a:rPr lang="fr-FR" dirty="0" smtClean="0">
                          <a:latin typeface="Monotype Corsiva" panose="03010101010201010101" pitchFamily="66" charset="0"/>
                        </a:rPr>
                        <a:t>L’avare de Molière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1259632" y="1340768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06/02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35860" y="1340768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10/02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113349" y="1340768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11/02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259632" y="3270302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13/02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24064" y="3270302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17/02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113349" y="3270302"/>
            <a:ext cx="1152128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Pour le 18/02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360721"/>
              </p:ext>
            </p:extLst>
          </p:nvPr>
        </p:nvGraphicFramePr>
        <p:xfrm>
          <a:off x="4996930" y="3586336"/>
          <a:ext cx="4139952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572"/>
                <a:gridCol w="3718380"/>
              </a:tblGrid>
              <a:tr h="293291"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fr-FR" sz="4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(8)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Cursive standard" pitchFamily="2" charset="0"/>
                        </a:rPr>
                        <a:t>le théâtre, la Renaissance, une aventure, vieil</a:t>
                      </a:r>
                      <a:r>
                        <a:rPr lang="fr-FR" sz="1200" baseline="0" dirty="0" smtClean="0">
                          <a:latin typeface="Cursive standard" pitchFamily="2" charset="0"/>
                        </a:rPr>
                        <a:t> (vieille), vulgaire, grossier, orgueilleux, humble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293291">
                <a:tc>
                  <a:txBody>
                    <a:bodyPr/>
                    <a:lstStyle/>
                    <a:p>
                      <a:endParaRPr lang="fr-FR" sz="80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(13)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Cursive standard" pitchFamily="2" charset="0"/>
                        </a:rPr>
                        <a:t>+ </a:t>
                      </a:r>
                      <a:r>
                        <a:rPr lang="fr-FR" sz="1200" dirty="0" smtClean="0">
                          <a:latin typeface="Cursive standard" pitchFamily="2" charset="0"/>
                        </a:rPr>
                        <a:t>la méchanceté, l’hypocrite, affreux</a:t>
                      </a:r>
                      <a:r>
                        <a:rPr lang="fr-FR" sz="1200" baseline="0" dirty="0" smtClean="0">
                          <a:latin typeface="Cursive standard" pitchFamily="2" charset="0"/>
                        </a:rPr>
                        <a:t> (affreuse), mécontent(e), un bonhomme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293291"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latin typeface="Cursive standard" pitchFamily="2" charset="0"/>
                      </a:endParaRPr>
                    </a:p>
                    <a:p>
                      <a:pPr algn="ctr"/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(</a:t>
                      </a:r>
                      <a:r>
                        <a:rPr lang="fr-FR" sz="800" dirty="0" smtClean="0">
                          <a:latin typeface="Comic Sans MS" panose="030F0702030302020204" pitchFamily="66" charset="0"/>
                        </a:rPr>
                        <a:t>15)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ursive standard" pitchFamily="2" charset="0"/>
                        </a:rPr>
                        <a:t>+ </a:t>
                      </a:r>
                      <a:r>
                        <a:rPr lang="fr-FR" sz="1200" dirty="0" smtClean="0">
                          <a:latin typeface="Cursive standard" pitchFamily="2" charset="0"/>
                        </a:rPr>
                        <a:t>considérer, un</a:t>
                      </a:r>
                      <a:r>
                        <a:rPr lang="fr-FR" sz="1200" baseline="0" dirty="0" smtClean="0">
                          <a:latin typeface="Cursive standard" pitchFamily="2" charset="0"/>
                        </a:rPr>
                        <a:t> chef-d'œuvre</a:t>
                      </a:r>
                      <a:endParaRPr lang="fr-FR" sz="12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63" y="3645024"/>
            <a:ext cx="164307" cy="172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041" y="4162085"/>
            <a:ext cx="128587" cy="10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540" y="4509120"/>
            <a:ext cx="182585" cy="11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55553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401</Words>
  <Application>Microsoft Office PowerPoint</Application>
  <PresentationFormat>Affichage à l'écran (4:3)</PresentationFormat>
  <Paragraphs>120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Mots de dictées et autodictées</vt:lpstr>
      <vt:lpstr>Mots de dictées et autodictées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Mots de dictées et autodictées</dc:title>
  <dc:creator>Portable 3 Ecole</dc:creator>
  <cp:lastModifiedBy>Portable 3 Ecole</cp:lastModifiedBy>
  <cp:revision>17</cp:revision>
  <dcterms:created xsi:type="dcterms:W3CDTF">2014-01-11T09:30:20Z</dcterms:created>
  <dcterms:modified xsi:type="dcterms:W3CDTF">2014-01-12T08:46:41Z</dcterms:modified>
</cp:coreProperties>
</file>