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62" autoAdjust="0"/>
    <p:restoredTop sz="98403" autoAdjust="0"/>
  </p:normalViewPr>
  <p:slideViewPr>
    <p:cSldViewPr snapToGrid="0" snapToObjects="1">
      <p:cViewPr varScale="1">
        <p:scale>
          <a:sx n="98" d="100"/>
          <a:sy n="98" d="100"/>
        </p:scale>
        <p:origin x="2496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9250-02A5-634C-8391-F7D300A2A005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0C0EC-0E87-F74B-A56D-1F36CFF49D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655B-FE0D-BC47-A012-7C6DDEE3796E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7184-6469-1444-8B89-BF469DA86B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82BF8C-F895-934C-BAB1-20D59ED4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8" y="162069"/>
            <a:ext cx="647699" cy="14095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15ACE53-B138-3545-BBED-625B19BDED46}"/>
              </a:ext>
            </a:extLst>
          </p:cNvPr>
          <p:cNvSpPr txBox="1"/>
          <p:nvPr/>
        </p:nvSpPr>
        <p:spPr>
          <a:xfrm>
            <a:off x="599607" y="-28851"/>
            <a:ext cx="4876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DJB TOOTSIEWOOTSIE" panose="02000500000000000000" pitchFamily="2" charset="77"/>
            </a:endParaRPr>
          </a:p>
          <a:p>
            <a:pPr algn="ctr"/>
            <a:r>
              <a:rPr lang="fr-FR" sz="3500" dirty="0">
                <a:latin typeface="Paper Banner" panose="02000603000000000000" pitchFamily="49" charset="0"/>
                <a:ea typeface="Betty" pitchFamily="2" charset="-128"/>
                <a:cs typeface="Betty" pitchFamily="2" charset="-128"/>
              </a:rPr>
              <a:t>BIENVENUE DANS LA CLASSE</a:t>
            </a:r>
          </a:p>
          <a:p>
            <a:pPr algn="ctr"/>
            <a:endParaRPr lang="fr-FR" sz="1400" dirty="0">
              <a:latin typeface="KG ABCs" pitchFamily="2" charset="0"/>
              <a:ea typeface="Betty" pitchFamily="2" charset="-128"/>
              <a:cs typeface="Betty" pitchFamily="2" charset="-128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E72B2F-E2E9-664C-BEAF-5A3229E818E0}"/>
              </a:ext>
            </a:extLst>
          </p:cNvPr>
          <p:cNvSpPr txBox="1"/>
          <p:nvPr/>
        </p:nvSpPr>
        <p:spPr>
          <a:xfrm>
            <a:off x="599606" y="1514879"/>
            <a:ext cx="4876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DJB TOOTSIEWOOTSIE" panose="02000500000000000000" pitchFamily="2" charset="77"/>
            </a:endParaRPr>
          </a:p>
          <a:p>
            <a:pPr algn="ctr"/>
            <a:r>
              <a:rPr lang="fr-FR" sz="3500" dirty="0">
                <a:latin typeface="Paper Banner" panose="02000603000000000000" pitchFamily="49" charset="0"/>
                <a:ea typeface="Betty" pitchFamily="2" charset="-128"/>
                <a:cs typeface="Betty" pitchFamily="2" charset="-128"/>
              </a:rPr>
              <a:t>BIENVENUE DANS LA CLASSE</a:t>
            </a:r>
          </a:p>
          <a:p>
            <a:pPr algn="ctr"/>
            <a:endParaRPr lang="fr-FR" sz="1400" dirty="0">
              <a:latin typeface="KG ABCs" pitchFamily="2" charset="0"/>
              <a:ea typeface="Betty" pitchFamily="2" charset="-128"/>
              <a:cs typeface="Betty" pitchFamily="2" charset="-12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6889A9-4DD5-AE43-A515-6E20F190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6" y="1733655"/>
            <a:ext cx="647699" cy="14095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ED547D-AB51-0148-AB0C-9E236BE7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1" y="6439885"/>
            <a:ext cx="647699" cy="14095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BC451E-F301-E245-9A91-22857DAE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1" y="4863388"/>
            <a:ext cx="647699" cy="14095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2BA2954-971F-8842-8B53-D5110258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2" y="3336907"/>
            <a:ext cx="647699" cy="140951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5ECF276-9F7F-BE4B-A5EC-A1A64ADE5F80}"/>
              </a:ext>
            </a:extLst>
          </p:cNvPr>
          <p:cNvSpPr txBox="1"/>
          <p:nvPr/>
        </p:nvSpPr>
        <p:spPr>
          <a:xfrm>
            <a:off x="676091" y="4649763"/>
            <a:ext cx="4876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DJB TOOTSIEWOOTSIE" panose="02000500000000000000" pitchFamily="2" charset="77"/>
            </a:endParaRPr>
          </a:p>
          <a:p>
            <a:pPr algn="ctr"/>
            <a:r>
              <a:rPr lang="fr-FR" sz="3500" dirty="0">
                <a:latin typeface="Paper Banner" panose="02000603000000000000" pitchFamily="49" charset="0"/>
                <a:ea typeface="Betty" pitchFamily="2" charset="-128"/>
                <a:cs typeface="Betty" pitchFamily="2" charset="-128"/>
              </a:rPr>
              <a:t>BIENVENUE DANS LA CLASSE</a:t>
            </a:r>
          </a:p>
          <a:p>
            <a:pPr algn="ctr"/>
            <a:endParaRPr lang="fr-FR" sz="1400" dirty="0">
              <a:latin typeface="KG ABCs" pitchFamily="2" charset="0"/>
              <a:ea typeface="Betty" pitchFamily="2" charset="-128"/>
              <a:cs typeface="Betty" pitchFamily="2" charset="-12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ED32D92-D735-F84A-B78A-DE7358DC0C7F}"/>
              </a:ext>
            </a:extLst>
          </p:cNvPr>
          <p:cNvSpPr txBox="1"/>
          <p:nvPr/>
        </p:nvSpPr>
        <p:spPr>
          <a:xfrm>
            <a:off x="676092" y="3073266"/>
            <a:ext cx="4876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DJB TOOTSIEWOOTSIE" panose="02000500000000000000" pitchFamily="2" charset="77"/>
            </a:endParaRPr>
          </a:p>
          <a:p>
            <a:pPr algn="ctr"/>
            <a:r>
              <a:rPr lang="fr-FR" sz="3500" dirty="0">
                <a:latin typeface="Paper Banner" panose="02000603000000000000" pitchFamily="49" charset="0"/>
                <a:ea typeface="Betty" pitchFamily="2" charset="-128"/>
                <a:cs typeface="Betty" pitchFamily="2" charset="-128"/>
              </a:rPr>
              <a:t>BIENVENUE DANS LA CLASSE</a:t>
            </a:r>
          </a:p>
          <a:p>
            <a:pPr algn="ctr"/>
            <a:endParaRPr lang="fr-FR" sz="1400" dirty="0">
              <a:latin typeface="KG ABCs" pitchFamily="2" charset="0"/>
              <a:ea typeface="Betty" pitchFamily="2" charset="-128"/>
              <a:cs typeface="Betty" pitchFamily="2" charset="-128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2797E8-00DF-E84F-BF74-EFC44227CDD9}"/>
              </a:ext>
            </a:extLst>
          </p:cNvPr>
          <p:cNvSpPr txBox="1"/>
          <p:nvPr/>
        </p:nvSpPr>
        <p:spPr>
          <a:xfrm>
            <a:off x="673249" y="6172954"/>
            <a:ext cx="48766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latin typeface="DJB TOOTSIEWOOTSIE" panose="02000500000000000000" pitchFamily="2" charset="77"/>
            </a:endParaRPr>
          </a:p>
          <a:p>
            <a:pPr algn="ctr"/>
            <a:r>
              <a:rPr lang="fr-FR" sz="3500" dirty="0">
                <a:latin typeface="Paper Banner" panose="02000603000000000000" pitchFamily="49" charset="0"/>
                <a:ea typeface="Betty" pitchFamily="2" charset="-128"/>
                <a:cs typeface="Betty" pitchFamily="2" charset="-128"/>
              </a:rPr>
              <a:t>BIENVENUE DANS LA CLASSE</a:t>
            </a:r>
          </a:p>
          <a:p>
            <a:pPr algn="ctr"/>
            <a:endParaRPr lang="fr-FR" sz="1400" dirty="0">
              <a:latin typeface="KG ABCs" pitchFamily="2" charset="0"/>
              <a:ea typeface="Betty" pitchFamily="2" charset="-128"/>
              <a:cs typeface="Betty" pitchFamily="2" charset="-128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1A7866E-AEBC-AF47-BD5C-B534FB67D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035" y="877435"/>
            <a:ext cx="574407" cy="4753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E1E9E88-732E-534F-82F9-034E06EE6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031" y="2467933"/>
            <a:ext cx="574407" cy="47537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FA17947-5355-2B47-83FA-C2BA6E98E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2957" y="4055482"/>
            <a:ext cx="574407" cy="47537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E93470D-7248-394F-BD66-7D6DBE81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2956" y="5589928"/>
            <a:ext cx="574407" cy="47537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8B9823B-1093-9849-8007-AA919B4A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2956" y="7166425"/>
            <a:ext cx="574407" cy="4753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00765E-BF6B-EF4C-B3D5-119B9F80CB5C}"/>
              </a:ext>
            </a:extLst>
          </p:cNvPr>
          <p:cNvSpPr txBox="1"/>
          <p:nvPr/>
        </p:nvSpPr>
        <p:spPr>
          <a:xfrm>
            <a:off x="4741817" y="1019013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Betty" pitchFamily="2" charset="-128"/>
                <a:ea typeface="Betty" pitchFamily="2" charset="-128"/>
                <a:cs typeface="Betty" pitchFamily="2" charset="-128"/>
              </a:rPr>
              <a:t>1/2P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B84D5FC-4748-264A-B0CF-91F2950F7AFC}"/>
              </a:ext>
            </a:extLst>
          </p:cNvPr>
          <p:cNvSpPr txBox="1"/>
          <p:nvPr/>
        </p:nvSpPr>
        <p:spPr>
          <a:xfrm>
            <a:off x="4882873" y="5689716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Betty" pitchFamily="2" charset="-128"/>
                <a:ea typeface="Betty" pitchFamily="2" charset="-128"/>
                <a:cs typeface="Betty" pitchFamily="2" charset="-128"/>
              </a:rPr>
              <a:t>1/2P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CF7419-5899-0C4A-96A6-E0BE1762403F}"/>
              </a:ext>
            </a:extLst>
          </p:cNvPr>
          <p:cNvSpPr txBox="1"/>
          <p:nvPr/>
        </p:nvSpPr>
        <p:spPr>
          <a:xfrm>
            <a:off x="4882873" y="4146156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Betty" pitchFamily="2" charset="-128"/>
                <a:ea typeface="Betty" pitchFamily="2" charset="-128"/>
                <a:cs typeface="Betty" pitchFamily="2" charset="-128"/>
              </a:rPr>
              <a:t>1/2P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0294A1-33FD-4844-9884-2E64F04440FB}"/>
              </a:ext>
            </a:extLst>
          </p:cNvPr>
          <p:cNvSpPr txBox="1"/>
          <p:nvPr/>
        </p:nvSpPr>
        <p:spPr>
          <a:xfrm>
            <a:off x="4882874" y="2561345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Betty" pitchFamily="2" charset="-128"/>
                <a:ea typeface="Betty" pitchFamily="2" charset="-128"/>
                <a:cs typeface="Betty" pitchFamily="2" charset="-128"/>
              </a:rPr>
              <a:t>1/2P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9ADE276-8AE2-DF44-9062-E98A6F4FABC4}"/>
              </a:ext>
            </a:extLst>
          </p:cNvPr>
          <p:cNvSpPr txBox="1"/>
          <p:nvPr/>
        </p:nvSpPr>
        <p:spPr>
          <a:xfrm>
            <a:off x="4858232" y="7267606"/>
            <a:ext cx="593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Betty" pitchFamily="2" charset="-128"/>
                <a:ea typeface="Betty" pitchFamily="2" charset="-128"/>
                <a:cs typeface="Betty" pitchFamily="2" charset="-128"/>
              </a:rPr>
              <a:t>1/2P</a:t>
            </a:r>
          </a:p>
        </p:txBody>
      </p:sp>
    </p:spTree>
    <p:extLst>
      <p:ext uri="{BB962C8B-B14F-4D97-AF65-F5344CB8AC3E}">
        <p14:creationId xmlns:p14="http://schemas.microsoft.com/office/powerpoint/2010/main" val="56435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9762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range juice" panose="02000000000000000000" pitchFamily="2" charset="0"/>
              </a:rPr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19118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range juice" panose="02000000000000000000" pitchFamily="2" charset="0"/>
              </a:rPr>
              <a:t>Contact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48127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range juice" panose="02000000000000000000" pitchFamily="2" charset="0"/>
              </a:rPr>
              <a:t>Contact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995811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range juice" panose="02000000000000000000" pitchFamily="2" charset="0"/>
              </a:rPr>
              <a:t>Contact</a:t>
            </a:r>
            <a:endParaRPr lang="en-US" sz="28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6226E33-2318-BA4D-8459-51B53FF8FE9D}"/>
              </a:ext>
            </a:extLst>
          </p:cNvPr>
          <p:cNvCxnSpPr/>
          <p:nvPr/>
        </p:nvCxnSpPr>
        <p:spPr>
          <a:xfrm>
            <a:off x="59961" y="1549762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43C5BD0-EC68-C248-88FA-2A2C4313B402}"/>
              </a:ext>
            </a:extLst>
          </p:cNvPr>
          <p:cNvCxnSpPr/>
          <p:nvPr/>
        </p:nvCxnSpPr>
        <p:spPr>
          <a:xfrm>
            <a:off x="59961" y="8020795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76D883-2EEE-5348-8373-349978680185}"/>
              </a:ext>
            </a:extLst>
          </p:cNvPr>
          <p:cNvCxnSpPr/>
          <p:nvPr/>
        </p:nvCxnSpPr>
        <p:spPr>
          <a:xfrm>
            <a:off x="59961" y="5848127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A02E14F-41E1-A640-A3BD-B7DE425545CD}"/>
              </a:ext>
            </a:extLst>
          </p:cNvPr>
          <p:cNvCxnSpPr/>
          <p:nvPr/>
        </p:nvCxnSpPr>
        <p:spPr>
          <a:xfrm>
            <a:off x="59961" y="3719118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BE902B8-B6E0-F647-9FF9-96D5718EDE19}"/>
              </a:ext>
            </a:extLst>
          </p:cNvPr>
          <p:cNvSpPr txBox="1"/>
          <p:nvPr/>
        </p:nvSpPr>
        <p:spPr>
          <a:xfrm>
            <a:off x="59961" y="35864"/>
            <a:ext cx="529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cas de besoin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durant l’année scolaire (</a:t>
            </a:r>
            <a:r>
              <a:rPr lang="fr-FR" sz="1100" i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informations supplémentaires, questions, problèmes ou autres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) vous pouvez laisser un petit message dans le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cahier de communication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bien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me téléphonant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envoyant un message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sur mon téléphone au 000.000.00.00 </a:t>
            </a:r>
            <a:r>
              <a:rPr lang="fr-FR" sz="1100" b="1" u="sng" dirty="0">
                <a:latin typeface="Script cole" pitchFamily="2" charset="0"/>
                <a:ea typeface="Betty" pitchFamily="2" charset="-128"/>
                <a:cs typeface="Betty" pitchFamily="2" charset="-128"/>
              </a:rPr>
              <a:t>à des heures adéquates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!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EFF402A-5669-894E-9069-0EF74907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3327" y="773310"/>
            <a:ext cx="410115" cy="76554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3021803-9AD1-174B-8A29-9BCE98B8AA53}"/>
              </a:ext>
            </a:extLst>
          </p:cNvPr>
          <p:cNvSpPr txBox="1"/>
          <p:nvPr/>
        </p:nvSpPr>
        <p:spPr>
          <a:xfrm>
            <a:off x="798227" y="835520"/>
            <a:ext cx="3814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latin typeface="Script cole" pitchFamily="2" charset="0"/>
              </a:rPr>
              <a:t>Pour des questions de privacité je ne répondrai pas et ne prendrai pas en compte les messages envoyés via WhatsApp!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4FD69A6-C628-654F-85E4-51BF0016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008" y="919383"/>
            <a:ext cx="638317" cy="485931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3CA12E9-3690-6E4B-A743-D7B327A67D8B}"/>
              </a:ext>
            </a:extLst>
          </p:cNvPr>
          <p:cNvCxnSpPr/>
          <p:nvPr/>
        </p:nvCxnSpPr>
        <p:spPr>
          <a:xfrm flipV="1">
            <a:off x="4613223" y="835520"/>
            <a:ext cx="803230" cy="6001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E41D26C-80F3-F044-A05B-E5E3B9792D6C}"/>
              </a:ext>
            </a:extLst>
          </p:cNvPr>
          <p:cNvCxnSpPr>
            <a:cxnSpLocks/>
          </p:cNvCxnSpPr>
          <p:nvPr/>
        </p:nvCxnSpPr>
        <p:spPr>
          <a:xfrm flipH="1" flipV="1">
            <a:off x="4637881" y="823238"/>
            <a:ext cx="778572" cy="612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2A7C174-4F8C-8C49-BB03-386CAE18163E}"/>
              </a:ext>
            </a:extLst>
          </p:cNvPr>
          <p:cNvSpPr txBox="1"/>
          <p:nvPr/>
        </p:nvSpPr>
        <p:spPr>
          <a:xfrm>
            <a:off x="45103" y="4352471"/>
            <a:ext cx="529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cas de besoin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durant l’année scolaire (</a:t>
            </a:r>
            <a:r>
              <a:rPr lang="fr-FR" sz="1100" i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informations supplémentaires, questions, problèmes ou autres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) vous pouvez laisser un petit message dans le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cahier de communication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bien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me téléphonant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envoyant un message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sur mon téléphone au 000.000.00.00 </a:t>
            </a:r>
            <a:r>
              <a:rPr lang="fr-FR" sz="1100" b="1" u="sng" dirty="0">
                <a:latin typeface="Script cole" pitchFamily="2" charset="0"/>
                <a:ea typeface="Betty" pitchFamily="2" charset="-128"/>
                <a:cs typeface="Betty" pitchFamily="2" charset="-128"/>
              </a:rPr>
              <a:t>à des heures adéquates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!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E0394B0-73BB-D040-BB5D-4D29D9D69D39}"/>
              </a:ext>
            </a:extLst>
          </p:cNvPr>
          <p:cNvSpPr txBox="1"/>
          <p:nvPr/>
        </p:nvSpPr>
        <p:spPr>
          <a:xfrm>
            <a:off x="45103" y="6481480"/>
            <a:ext cx="529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cas de besoin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durant l’année scolaire (</a:t>
            </a:r>
            <a:r>
              <a:rPr lang="fr-FR" sz="1100" i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informations supplémentaires, questions, problèmes ou autres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) vous pouvez laisser un petit message dans le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cahier de communication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bien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me téléphonant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envoyant un message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sur mon téléphone au 000.000.00.00 </a:t>
            </a:r>
            <a:r>
              <a:rPr lang="fr-FR" sz="1100" b="1" u="sng" dirty="0">
                <a:latin typeface="Script cole" pitchFamily="2" charset="0"/>
                <a:ea typeface="Betty" pitchFamily="2" charset="-128"/>
                <a:cs typeface="Betty" pitchFamily="2" charset="-128"/>
              </a:rPr>
              <a:t>à des heures adéquates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!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77714C7-F220-2B4A-9876-52D61072F090}"/>
              </a:ext>
            </a:extLst>
          </p:cNvPr>
          <p:cNvSpPr txBox="1"/>
          <p:nvPr/>
        </p:nvSpPr>
        <p:spPr>
          <a:xfrm>
            <a:off x="45103" y="2174427"/>
            <a:ext cx="529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cas de besoin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durant l’année scolaire (</a:t>
            </a:r>
            <a:r>
              <a:rPr lang="fr-FR" sz="1100" i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informations supplémentaires, questions, problèmes ou autres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) vous pouvez laisser un petit message dans le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cahier de communication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bien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me téléphonant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ou </a:t>
            </a:r>
            <a:r>
              <a:rPr lang="fr-FR" sz="1100" b="1" dirty="0">
                <a:latin typeface="Script cole" pitchFamily="2" charset="0"/>
                <a:ea typeface="Betty" pitchFamily="2" charset="-128"/>
                <a:cs typeface="Betty" pitchFamily="2" charset="-128"/>
              </a:rPr>
              <a:t>en envoyant un message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sur mon téléphone au 000.000.00.00 </a:t>
            </a:r>
            <a:r>
              <a:rPr lang="fr-FR" sz="1100" b="1" u="sng" dirty="0">
                <a:latin typeface="Script cole" pitchFamily="2" charset="0"/>
                <a:ea typeface="Betty" pitchFamily="2" charset="-128"/>
                <a:cs typeface="Betty" pitchFamily="2" charset="-128"/>
              </a:rPr>
              <a:t>à des heures adéquates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!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44D2FB0-767B-B14B-9BEC-A01ACCCB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3325" y="5082579"/>
            <a:ext cx="410115" cy="76554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74336C3-01D7-144B-BFDD-449747B0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3324" y="7240593"/>
            <a:ext cx="410115" cy="76554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074B9BC-3FE2-D04C-A741-9639CD3B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3326" y="2911856"/>
            <a:ext cx="410115" cy="76554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CA99F6C-4836-074E-9450-597C4F31FFAE}"/>
              </a:ext>
            </a:extLst>
          </p:cNvPr>
          <p:cNvSpPr txBox="1"/>
          <p:nvPr/>
        </p:nvSpPr>
        <p:spPr>
          <a:xfrm>
            <a:off x="783369" y="2967945"/>
            <a:ext cx="3814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latin typeface="Script cole" pitchFamily="2" charset="0"/>
              </a:rPr>
              <a:t>Pour des questions de privacité je ne répondrai pas et ne prendrai pas en compte les messages envoyés via WhatsApp!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D95815C-3AED-534E-88A3-4FF33287B15A}"/>
              </a:ext>
            </a:extLst>
          </p:cNvPr>
          <p:cNvSpPr txBox="1"/>
          <p:nvPr/>
        </p:nvSpPr>
        <p:spPr>
          <a:xfrm>
            <a:off x="798227" y="5182949"/>
            <a:ext cx="3814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latin typeface="Script cole" pitchFamily="2" charset="0"/>
              </a:rPr>
              <a:t>Pour des questions de privacité je ne répondrai pas et ne prendrai pas en compte les messages envoyés via WhatsApp!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903DF41-3931-6F47-9548-AE1E9AA82534}"/>
              </a:ext>
            </a:extLst>
          </p:cNvPr>
          <p:cNvSpPr txBox="1"/>
          <p:nvPr/>
        </p:nvSpPr>
        <p:spPr>
          <a:xfrm>
            <a:off x="703439" y="7276383"/>
            <a:ext cx="3814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>
                <a:latin typeface="Script cole" pitchFamily="2" charset="0"/>
              </a:rPr>
              <a:t>Pour des questions de privacité je ne répondrai pas et ne prendrai pas en compte les messages envoyés via WhatsApp!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4B56025-9FDE-A14D-8D6A-C38DABC6B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881" y="2985446"/>
            <a:ext cx="782611" cy="56710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8D1E6CF-8886-C947-A023-F4F436276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59" y="5227602"/>
            <a:ext cx="782611" cy="56710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AE14D66-BD97-D246-BE05-72DD98E9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42" y="7339811"/>
            <a:ext cx="782611" cy="5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960" y="2157752"/>
            <a:ext cx="567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DJB TOOTSIEWOOTSIE" panose="02000500000000000000" pitchFamily="2" charset="77"/>
            </a:endParaRPr>
          </a:p>
          <a:p>
            <a:pPr algn="ctr"/>
            <a:r>
              <a:rPr lang="en-US" sz="2000" dirty="0">
                <a:latin typeface="DJB TOOTSIEWOOTSIE" panose="02000500000000000000" pitchFamily="2" charset="77"/>
              </a:rPr>
              <a:t>ABSENCES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0" y="107292"/>
            <a:ext cx="5676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100" dirty="0">
                <a:latin typeface="Script cole" pitchFamily="2" charset="0"/>
              </a:rPr>
              <a:t>Chaque </a:t>
            </a:r>
            <a:r>
              <a:rPr lang="fr-CH" sz="1100" b="1" dirty="0">
                <a:latin typeface="Script cole" pitchFamily="2" charset="0"/>
              </a:rPr>
              <a:t>absence doit être annoncée le jour même en appelant le secrétariat </a:t>
            </a:r>
            <a:r>
              <a:rPr lang="fr-CH" sz="1100" dirty="0">
                <a:latin typeface="Script cole" pitchFamily="2" charset="0"/>
              </a:rPr>
              <a:t>au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000.000.00.00</a:t>
            </a:r>
            <a:r>
              <a:rPr lang="fr-CH" sz="1100" b="1" dirty="0">
                <a:latin typeface="Script cole" pitchFamily="2" charset="0"/>
              </a:rPr>
              <a:t> </a:t>
            </a:r>
            <a:r>
              <a:rPr lang="fr-CH" sz="1100" dirty="0">
                <a:latin typeface="Script cole" pitchFamily="2" charset="0"/>
              </a:rPr>
              <a:t>avant </a:t>
            </a:r>
            <a:r>
              <a:rPr lang="fr-CH" sz="1100" b="1" dirty="0">
                <a:latin typeface="Script cole" pitchFamily="2" charset="0"/>
              </a:rPr>
              <a:t>8h</a:t>
            </a:r>
            <a:r>
              <a:rPr lang="fr-CH" sz="1100" dirty="0">
                <a:latin typeface="Script cole" pitchFamily="2" charset="0"/>
              </a:rPr>
              <a:t> du matin. Un justificatif se trouve à la fin du cahier de communication.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Si votre enfant est </a:t>
            </a:r>
            <a:r>
              <a:rPr lang="fr-CH" sz="1100" b="1" dirty="0">
                <a:latin typeface="Script cole" pitchFamily="2" charset="0"/>
              </a:rPr>
              <a:t>malade plus de 6 jours </a:t>
            </a:r>
            <a:r>
              <a:rPr lang="fr-CH" sz="1100" dirty="0">
                <a:latin typeface="Script cole" pitchFamily="2" charset="0"/>
              </a:rPr>
              <a:t>l’école exige un </a:t>
            </a:r>
            <a:r>
              <a:rPr lang="fr-CH" sz="1100" b="1" dirty="0">
                <a:latin typeface="Script cole" pitchFamily="2" charset="0"/>
              </a:rPr>
              <a:t>certificat médical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87C9643-8B90-AB44-88B1-9351FBF45F44}"/>
              </a:ext>
            </a:extLst>
          </p:cNvPr>
          <p:cNvCxnSpPr/>
          <p:nvPr/>
        </p:nvCxnSpPr>
        <p:spPr>
          <a:xfrm>
            <a:off x="59961" y="2259432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99EECC-9504-DE45-8466-BCB8D431598F}"/>
              </a:ext>
            </a:extLst>
          </p:cNvPr>
          <p:cNvCxnSpPr/>
          <p:nvPr/>
        </p:nvCxnSpPr>
        <p:spPr>
          <a:xfrm>
            <a:off x="59961" y="7958461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5D49A794-EE24-4A4E-A346-56933B9973CF}"/>
              </a:ext>
            </a:extLst>
          </p:cNvPr>
          <p:cNvSpPr txBox="1"/>
          <p:nvPr/>
        </p:nvSpPr>
        <p:spPr>
          <a:xfrm>
            <a:off x="-132412" y="5023390"/>
            <a:ext cx="567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DJB TOOTSIEWOOTSIE" panose="02000500000000000000" pitchFamily="2" charset="77"/>
            </a:endParaRPr>
          </a:p>
          <a:p>
            <a:pPr algn="ctr"/>
            <a:r>
              <a:rPr lang="en-US" sz="2000" dirty="0">
                <a:latin typeface="DJB TOOTSIEWOOTSIE" panose="02000500000000000000" pitchFamily="2" charset="77"/>
              </a:rPr>
              <a:t>ABSENCES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1A76254-759B-214B-8F86-5C89B1E7D3E3}"/>
              </a:ext>
            </a:extLst>
          </p:cNvPr>
          <p:cNvCxnSpPr/>
          <p:nvPr/>
        </p:nvCxnSpPr>
        <p:spPr>
          <a:xfrm>
            <a:off x="29980" y="5095071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53970057-D3C6-FE44-89A1-8EEB4BE8A064}"/>
              </a:ext>
            </a:extLst>
          </p:cNvPr>
          <p:cNvSpPr txBox="1"/>
          <p:nvPr/>
        </p:nvSpPr>
        <p:spPr>
          <a:xfrm>
            <a:off x="-29981" y="7848342"/>
            <a:ext cx="567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DJB TOOTSIEWOOTSIE" panose="02000500000000000000" pitchFamily="2" charset="77"/>
            </a:endParaRPr>
          </a:p>
          <a:p>
            <a:pPr algn="ctr"/>
            <a:r>
              <a:rPr lang="en-US" sz="2000" dirty="0">
                <a:latin typeface="DJB TOOTSIEWOOTSIE" panose="02000500000000000000" pitchFamily="2" charset="77"/>
              </a:rPr>
              <a:t>ABSENCES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FA78938-4AAE-804B-B45F-616E45D2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05" y="1381787"/>
            <a:ext cx="1067248" cy="8071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1DE267F-5731-6141-9275-380C5763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920" y="418177"/>
            <a:ext cx="698994" cy="6035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E8FCFFC-4060-4D49-AACD-5C242C2BE7AA}"/>
              </a:ext>
            </a:extLst>
          </p:cNvPr>
          <p:cNvSpPr txBox="1"/>
          <p:nvPr/>
        </p:nvSpPr>
        <p:spPr>
          <a:xfrm>
            <a:off x="59960" y="1381787"/>
            <a:ext cx="4179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000" dirty="0">
                <a:latin typeface="Script cole" pitchFamily="2" charset="0"/>
              </a:rPr>
              <a:t>Pour les </a:t>
            </a:r>
            <a:r>
              <a:rPr lang="fr-CH" sz="1000" b="1" dirty="0">
                <a:latin typeface="Script cole" pitchFamily="2" charset="0"/>
              </a:rPr>
              <a:t>demandes de congés</a:t>
            </a:r>
            <a:r>
              <a:rPr lang="fr-CH" sz="1000" dirty="0">
                <a:latin typeface="Script cole" pitchFamily="2" charset="0"/>
              </a:rPr>
              <a:t>, il est nécessaire que celle-ci soit faite par </a:t>
            </a:r>
            <a:r>
              <a:rPr lang="fr-CH" sz="1000" b="1" dirty="0">
                <a:latin typeface="Script cole" pitchFamily="2" charset="0"/>
              </a:rPr>
              <a:t>écri</a:t>
            </a:r>
            <a:r>
              <a:rPr lang="fr-CH" sz="1000" dirty="0">
                <a:latin typeface="Script cole" pitchFamily="2" charset="0"/>
              </a:rPr>
              <a:t>t (formulaire à la fin du cahier de communication) </a:t>
            </a:r>
            <a:r>
              <a:rPr lang="fr-CH" sz="1000" b="1" dirty="0">
                <a:latin typeface="Script cole" pitchFamily="2" charset="0"/>
              </a:rPr>
              <a:t>une semaine avant le congé</a:t>
            </a:r>
            <a:r>
              <a:rPr lang="fr-CH" sz="1000" dirty="0">
                <a:latin typeface="Script cole" pitchFamily="2" charset="0"/>
              </a:rPr>
              <a:t>. </a:t>
            </a:r>
          </a:p>
          <a:p>
            <a:pPr algn="just"/>
            <a:r>
              <a:rPr lang="fr-CH" sz="1000" i="1" dirty="0">
                <a:latin typeface="Script cole" pitchFamily="2" charset="0"/>
              </a:rPr>
              <a:t>La demande de congé ne sera nécessairement pas acceptée dans tous les cas</a:t>
            </a:r>
            <a:r>
              <a:rPr lang="fr-CH" sz="1000" dirty="0">
                <a:latin typeface="Script cole" pitchFamily="2" charset="0"/>
              </a:rPr>
              <a:t>.</a:t>
            </a:r>
            <a:endParaRPr lang="fr-FR" sz="1000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816DDEC4-0D15-6E42-A40D-71C10FB3218A}"/>
              </a:ext>
            </a:extLst>
          </p:cNvPr>
          <p:cNvSpPr txBox="1"/>
          <p:nvPr/>
        </p:nvSpPr>
        <p:spPr>
          <a:xfrm>
            <a:off x="29980" y="2964839"/>
            <a:ext cx="5676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100" dirty="0">
                <a:latin typeface="Script cole" pitchFamily="2" charset="0"/>
              </a:rPr>
              <a:t>Chaque </a:t>
            </a:r>
            <a:r>
              <a:rPr lang="fr-CH" sz="1100" b="1" dirty="0">
                <a:latin typeface="Script cole" pitchFamily="2" charset="0"/>
              </a:rPr>
              <a:t>absence doit être annoncée le jour même en appelant le secrétariat </a:t>
            </a:r>
            <a:r>
              <a:rPr lang="fr-CH" sz="1100" dirty="0">
                <a:latin typeface="Script cole" pitchFamily="2" charset="0"/>
              </a:rPr>
              <a:t>au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000.000.00.00</a:t>
            </a:r>
            <a:r>
              <a:rPr lang="fr-CH" sz="1100" b="1" dirty="0">
                <a:latin typeface="Script cole" pitchFamily="2" charset="0"/>
              </a:rPr>
              <a:t> </a:t>
            </a:r>
            <a:r>
              <a:rPr lang="fr-CH" sz="1100" dirty="0">
                <a:latin typeface="Script cole" pitchFamily="2" charset="0"/>
              </a:rPr>
              <a:t>avant </a:t>
            </a:r>
            <a:r>
              <a:rPr lang="fr-CH" sz="1100" b="1" dirty="0">
                <a:latin typeface="Script cole" pitchFamily="2" charset="0"/>
              </a:rPr>
              <a:t>8h</a:t>
            </a:r>
            <a:r>
              <a:rPr lang="fr-CH" sz="1100" dirty="0">
                <a:latin typeface="Script cole" pitchFamily="2" charset="0"/>
              </a:rPr>
              <a:t> du matin. Un justificatif se trouve à la fin du cahier de communication.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Si votre enfant est </a:t>
            </a:r>
            <a:r>
              <a:rPr lang="fr-CH" sz="1100" b="1" dirty="0">
                <a:latin typeface="Script cole" pitchFamily="2" charset="0"/>
              </a:rPr>
              <a:t>malade plus de 6 jours </a:t>
            </a:r>
            <a:r>
              <a:rPr lang="fr-CH" sz="1100" dirty="0">
                <a:latin typeface="Script cole" pitchFamily="2" charset="0"/>
              </a:rPr>
              <a:t>l’école exige un </a:t>
            </a:r>
            <a:r>
              <a:rPr lang="fr-CH" sz="1100" b="1" dirty="0">
                <a:latin typeface="Script cole" pitchFamily="2" charset="0"/>
              </a:rPr>
              <a:t>certificat médical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D256F11-64E2-704F-9AC7-DFBB3329F4DC}"/>
              </a:ext>
            </a:extLst>
          </p:cNvPr>
          <p:cNvSpPr txBox="1"/>
          <p:nvPr/>
        </p:nvSpPr>
        <p:spPr>
          <a:xfrm>
            <a:off x="13578" y="4228512"/>
            <a:ext cx="4179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000" dirty="0">
                <a:latin typeface="Script cole" pitchFamily="2" charset="0"/>
              </a:rPr>
              <a:t>Pour les </a:t>
            </a:r>
            <a:r>
              <a:rPr lang="fr-CH" sz="1000" b="1" dirty="0">
                <a:latin typeface="Script cole" pitchFamily="2" charset="0"/>
              </a:rPr>
              <a:t>demandes de congés</a:t>
            </a:r>
            <a:r>
              <a:rPr lang="fr-CH" sz="1000" dirty="0">
                <a:latin typeface="Script cole" pitchFamily="2" charset="0"/>
              </a:rPr>
              <a:t>, il est nécessaire que celle-ci soit faite par </a:t>
            </a:r>
            <a:r>
              <a:rPr lang="fr-CH" sz="1000" b="1" dirty="0">
                <a:latin typeface="Script cole" pitchFamily="2" charset="0"/>
              </a:rPr>
              <a:t>écri</a:t>
            </a:r>
            <a:r>
              <a:rPr lang="fr-CH" sz="1000" dirty="0">
                <a:latin typeface="Script cole" pitchFamily="2" charset="0"/>
              </a:rPr>
              <a:t>t (formulaire à la fin du cahier de communication) </a:t>
            </a:r>
            <a:r>
              <a:rPr lang="fr-CH" sz="1000" b="1" dirty="0">
                <a:latin typeface="Script cole" pitchFamily="2" charset="0"/>
              </a:rPr>
              <a:t>une semaine avant le congé</a:t>
            </a:r>
            <a:r>
              <a:rPr lang="fr-CH" sz="1000" dirty="0">
                <a:latin typeface="Script cole" pitchFamily="2" charset="0"/>
              </a:rPr>
              <a:t>. </a:t>
            </a:r>
          </a:p>
          <a:p>
            <a:pPr algn="just"/>
            <a:r>
              <a:rPr lang="fr-CH" sz="1000" i="1" dirty="0">
                <a:latin typeface="Script cole" pitchFamily="2" charset="0"/>
              </a:rPr>
              <a:t>La demande de congé ne sera nécessairement pas acceptée dans tous les cas</a:t>
            </a:r>
            <a:r>
              <a:rPr lang="fr-CH" sz="1000" dirty="0">
                <a:latin typeface="Script cole" pitchFamily="2" charset="0"/>
              </a:rPr>
              <a:t>.</a:t>
            </a:r>
            <a:endParaRPr lang="fr-FR" sz="1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F018471-5085-984F-BABF-92021825E877}"/>
              </a:ext>
            </a:extLst>
          </p:cNvPr>
          <p:cNvSpPr txBox="1"/>
          <p:nvPr/>
        </p:nvSpPr>
        <p:spPr>
          <a:xfrm>
            <a:off x="59959" y="7091901"/>
            <a:ext cx="4179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000" dirty="0">
                <a:latin typeface="Script cole" pitchFamily="2" charset="0"/>
              </a:rPr>
              <a:t>Pour les </a:t>
            </a:r>
            <a:r>
              <a:rPr lang="fr-CH" sz="1000" b="1" dirty="0">
                <a:latin typeface="Script cole" pitchFamily="2" charset="0"/>
              </a:rPr>
              <a:t>demandes de congés</a:t>
            </a:r>
            <a:r>
              <a:rPr lang="fr-CH" sz="1000" dirty="0">
                <a:latin typeface="Script cole" pitchFamily="2" charset="0"/>
              </a:rPr>
              <a:t>, il est nécessaire que celle-ci soit faite par </a:t>
            </a:r>
            <a:r>
              <a:rPr lang="fr-CH" sz="1000" b="1" dirty="0">
                <a:latin typeface="Script cole" pitchFamily="2" charset="0"/>
              </a:rPr>
              <a:t>écri</a:t>
            </a:r>
            <a:r>
              <a:rPr lang="fr-CH" sz="1000" dirty="0">
                <a:latin typeface="Script cole" pitchFamily="2" charset="0"/>
              </a:rPr>
              <a:t>t (formulaire à la fin du cahier de communication) </a:t>
            </a:r>
            <a:r>
              <a:rPr lang="fr-CH" sz="1000" b="1" dirty="0">
                <a:latin typeface="Script cole" pitchFamily="2" charset="0"/>
              </a:rPr>
              <a:t>une semaine avant le congé</a:t>
            </a:r>
            <a:r>
              <a:rPr lang="fr-CH" sz="1000" dirty="0">
                <a:latin typeface="Script cole" pitchFamily="2" charset="0"/>
              </a:rPr>
              <a:t>. </a:t>
            </a:r>
          </a:p>
          <a:p>
            <a:pPr algn="just"/>
            <a:r>
              <a:rPr lang="fr-CH" sz="1000" i="1" dirty="0">
                <a:latin typeface="Script cole" pitchFamily="2" charset="0"/>
              </a:rPr>
              <a:t>La demande de congé ne sera nécessairement pas acceptée dans tous les cas</a:t>
            </a:r>
            <a:r>
              <a:rPr lang="fr-CH" sz="1000" dirty="0">
                <a:latin typeface="Script cole" pitchFamily="2" charset="0"/>
              </a:rPr>
              <a:t>.</a:t>
            </a:r>
            <a:endParaRPr lang="fr-FR" sz="1000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7CC7335-8BB4-B44C-8C9E-4B156F2A316C}"/>
              </a:ext>
            </a:extLst>
          </p:cNvPr>
          <p:cNvSpPr txBox="1"/>
          <p:nvPr/>
        </p:nvSpPr>
        <p:spPr>
          <a:xfrm>
            <a:off x="13578" y="5806321"/>
            <a:ext cx="5676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100" dirty="0">
                <a:latin typeface="Script cole" pitchFamily="2" charset="0"/>
              </a:rPr>
              <a:t>Chaque </a:t>
            </a:r>
            <a:r>
              <a:rPr lang="fr-CH" sz="1100" b="1" dirty="0">
                <a:latin typeface="Script cole" pitchFamily="2" charset="0"/>
              </a:rPr>
              <a:t>absence doit être annoncée le jour même en appelant le secrétariat </a:t>
            </a:r>
            <a:r>
              <a:rPr lang="fr-CH" sz="1100" dirty="0">
                <a:latin typeface="Script cole" pitchFamily="2" charset="0"/>
              </a:rPr>
              <a:t>au </a:t>
            </a:r>
            <a:r>
              <a:rPr lang="fr-FR" sz="1100" dirty="0">
                <a:latin typeface="Script cole" pitchFamily="2" charset="0"/>
                <a:ea typeface="Betty" pitchFamily="2" charset="-128"/>
                <a:cs typeface="Betty" pitchFamily="2" charset="-128"/>
              </a:rPr>
              <a:t>000.000.00.00</a:t>
            </a:r>
            <a:r>
              <a:rPr lang="fr-CH" sz="1100" b="1" dirty="0">
                <a:latin typeface="Script cole" pitchFamily="2" charset="0"/>
              </a:rPr>
              <a:t> </a:t>
            </a:r>
            <a:r>
              <a:rPr lang="fr-CH" sz="1100" dirty="0">
                <a:latin typeface="Script cole" pitchFamily="2" charset="0"/>
              </a:rPr>
              <a:t>avant </a:t>
            </a:r>
            <a:r>
              <a:rPr lang="fr-CH" sz="1100" b="1" dirty="0">
                <a:latin typeface="Script cole" pitchFamily="2" charset="0"/>
              </a:rPr>
              <a:t>8h</a:t>
            </a:r>
            <a:r>
              <a:rPr lang="fr-CH" sz="1100" dirty="0">
                <a:latin typeface="Script cole" pitchFamily="2" charset="0"/>
              </a:rPr>
              <a:t> du matin. Un justificatif se trouve à la fin du cahier de communication.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Si votre enfant est </a:t>
            </a:r>
            <a:r>
              <a:rPr lang="fr-CH" sz="1100" b="1" dirty="0">
                <a:latin typeface="Script cole" pitchFamily="2" charset="0"/>
              </a:rPr>
              <a:t>malade plus de 6 jours </a:t>
            </a:r>
            <a:r>
              <a:rPr lang="fr-CH" sz="1100" dirty="0">
                <a:latin typeface="Script cole" pitchFamily="2" charset="0"/>
              </a:rPr>
              <a:t>l’école exige un </a:t>
            </a:r>
            <a:r>
              <a:rPr lang="fr-CH" sz="1100" b="1" dirty="0">
                <a:latin typeface="Script cole" pitchFamily="2" charset="0"/>
              </a:rPr>
              <a:t>certificat médical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algn="just"/>
            <a:r>
              <a:rPr lang="fr-CH" sz="1100" dirty="0">
                <a:latin typeface="Script cole" pitchFamily="2" charset="0"/>
              </a:rPr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E4925EF-32CB-C649-84E4-FC0E995E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20" y="6140737"/>
            <a:ext cx="698994" cy="60357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1BE086A-3178-6844-9DAC-B560DE9D8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20" y="3291219"/>
            <a:ext cx="698994" cy="60357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28882DD-0825-3A46-989C-B3376AA2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71" y="4240044"/>
            <a:ext cx="1067248" cy="80710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FC12037-6AE9-3248-A8DC-6BD0E9F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71" y="7046507"/>
            <a:ext cx="1067248" cy="8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50426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phaRope" pitchFamily="2" charset="2"/>
              </a:rPr>
              <a:t>HORAIRE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61" y="94937"/>
            <a:ext cx="567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Script cole" pitchFamily="2" charset="0"/>
              </a:rPr>
              <a:t>Les </a:t>
            </a:r>
            <a:r>
              <a:rPr lang="fr-CH" sz="1000" b="1" dirty="0">
                <a:latin typeface="Script cole" pitchFamily="2" charset="0"/>
              </a:rPr>
              <a:t>CHENILLES</a:t>
            </a:r>
            <a:r>
              <a:rPr lang="fr-CH" sz="1000" dirty="0">
                <a:latin typeface="Script cole" pitchFamily="2" charset="0"/>
              </a:rPr>
              <a:t> qui sont les </a:t>
            </a:r>
            <a:r>
              <a:rPr lang="fr-CH" sz="1000" b="1" dirty="0">
                <a:latin typeface="Script cole" pitchFamily="2" charset="0"/>
              </a:rPr>
              <a:t>1P</a:t>
            </a:r>
            <a:r>
              <a:rPr lang="fr-CH" sz="1000" dirty="0">
                <a:latin typeface="Script cole" pitchFamily="2" charset="0"/>
              </a:rPr>
              <a:t> viennent en classe le </a:t>
            </a:r>
            <a:r>
              <a:rPr lang="fr-CH" sz="1000" b="1" u="sng" dirty="0">
                <a:latin typeface="Script cole" pitchFamily="2" charset="0"/>
              </a:rPr>
              <a:t>lundi après-midi </a:t>
            </a:r>
            <a:r>
              <a:rPr lang="fr-CH" sz="1000" dirty="0">
                <a:latin typeface="Script cole" pitchFamily="2" charset="0"/>
              </a:rPr>
              <a:t>de 13h40 à 15h15.</a:t>
            </a:r>
            <a:r>
              <a:rPr lang="fr-CH" sz="1000" b="1" dirty="0">
                <a:latin typeface="Script cole" pitchFamily="2" charset="0"/>
              </a:rPr>
              <a:t> </a:t>
            </a:r>
            <a:endParaRPr lang="fr-CH" sz="1000" dirty="0">
              <a:latin typeface="Script cole" pitchFamily="2" charset="0"/>
            </a:endParaRPr>
          </a:p>
          <a:p>
            <a:r>
              <a:rPr lang="fr-CH" sz="1000" dirty="0">
                <a:latin typeface="Script cole" pitchFamily="2" charset="0"/>
              </a:rPr>
              <a:t>Le </a:t>
            </a:r>
            <a:r>
              <a:rPr lang="fr-CH" sz="1000" b="1" u="sng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le </a:t>
            </a:r>
            <a:r>
              <a:rPr lang="fr-CH" sz="1000" b="1" u="sng" dirty="0">
                <a:latin typeface="Script cole" pitchFamily="2" charset="0"/>
              </a:rPr>
              <a:t>mercredi</a:t>
            </a:r>
            <a:r>
              <a:rPr lang="fr-CH" sz="1000" dirty="0">
                <a:latin typeface="Script cole" pitchFamily="2" charset="0"/>
              </a:rPr>
              <a:t>, le </a:t>
            </a:r>
            <a:r>
              <a:rPr lang="fr-CH" sz="1000" b="1" u="sng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le </a:t>
            </a:r>
            <a:r>
              <a:rPr lang="fr-CH" sz="1000" b="1" u="sng" dirty="0">
                <a:latin typeface="Script cole" pitchFamily="2" charset="0"/>
              </a:rPr>
              <a:t>vendredi matin </a:t>
            </a:r>
            <a:r>
              <a:rPr lang="fr-CH" sz="1000" dirty="0">
                <a:latin typeface="Script cole" pitchFamily="2" charset="0"/>
              </a:rPr>
              <a:t>de 8h20 à 11h50. </a:t>
            </a:r>
          </a:p>
          <a:p>
            <a:endParaRPr lang="fr-CH" sz="1000" b="1" dirty="0">
              <a:latin typeface="Script cole" pitchFamily="2" charset="0"/>
            </a:endParaRPr>
          </a:p>
          <a:p>
            <a:r>
              <a:rPr lang="fr-CH" sz="1000" b="1" dirty="0">
                <a:latin typeface="Script cole" pitchFamily="2" charset="0"/>
              </a:rPr>
              <a:t>Les PAPILLONS </a:t>
            </a:r>
            <a:r>
              <a:rPr lang="fr-CH" sz="1000" dirty="0">
                <a:latin typeface="Script cole" pitchFamily="2" charset="0"/>
              </a:rPr>
              <a:t>qui sont les </a:t>
            </a:r>
            <a:r>
              <a:rPr lang="fr-CH" sz="1000" b="1" dirty="0">
                <a:latin typeface="Script cole" pitchFamily="2" charset="0"/>
              </a:rPr>
              <a:t>2P </a:t>
            </a:r>
            <a:r>
              <a:rPr lang="fr-CH" sz="1000" dirty="0">
                <a:latin typeface="Script cole" pitchFamily="2" charset="0"/>
              </a:rPr>
              <a:t>viennent en classe</a:t>
            </a:r>
            <a:r>
              <a:rPr lang="fr-CH" sz="1000" b="1" dirty="0">
                <a:latin typeface="Script cole" pitchFamily="2" charset="0"/>
              </a:rPr>
              <a:t> l</a:t>
            </a:r>
            <a:r>
              <a:rPr lang="fr-CH" sz="1000" dirty="0">
                <a:latin typeface="Script cole" pitchFamily="2" charset="0"/>
              </a:rPr>
              <a:t>e </a:t>
            </a:r>
            <a:r>
              <a:rPr lang="fr-CH" sz="1000" b="1" u="heavy" dirty="0">
                <a:latin typeface="Script cole" pitchFamily="2" charset="0"/>
              </a:rPr>
              <a:t>lundi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mercredi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</a:t>
            </a:r>
            <a:r>
              <a:rPr lang="fr-CH" sz="1000" b="1" u="heavy" dirty="0">
                <a:latin typeface="Script cole" pitchFamily="2" charset="0"/>
              </a:rPr>
              <a:t>vendredi</a:t>
            </a:r>
            <a:r>
              <a:rPr lang="fr-CH" sz="1000" dirty="0">
                <a:latin typeface="Script cole" pitchFamily="2" charset="0"/>
              </a:rPr>
              <a:t> </a:t>
            </a:r>
            <a:r>
              <a:rPr lang="fr-CH" sz="1000" b="1" u="heavy" dirty="0">
                <a:latin typeface="Script cole" pitchFamily="2" charset="0"/>
              </a:rPr>
              <a:t>matin</a:t>
            </a:r>
            <a:r>
              <a:rPr lang="fr-CH" sz="1000" dirty="0">
                <a:latin typeface="Script cole" pitchFamily="2" charset="0"/>
              </a:rPr>
              <a:t> de 8h20 à 11h50. </a:t>
            </a:r>
          </a:p>
          <a:p>
            <a:pPr lvl="0"/>
            <a:r>
              <a:rPr lang="fr-CH" sz="1000" dirty="0">
                <a:latin typeface="Script cole" pitchFamily="2" charset="0"/>
              </a:rPr>
              <a:t>Le </a:t>
            </a:r>
            <a:r>
              <a:rPr lang="fr-CH" sz="1000" b="1" u="heavy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</a:t>
            </a:r>
            <a:r>
              <a:rPr lang="fr-CH" sz="1000" b="1" u="heavy" dirty="0">
                <a:latin typeface="Script cole" pitchFamily="2" charset="0"/>
              </a:rPr>
              <a:t>vendredi</a:t>
            </a:r>
            <a:r>
              <a:rPr lang="fr-CH" sz="1000" dirty="0">
                <a:latin typeface="Script cole" pitchFamily="2" charset="0"/>
              </a:rPr>
              <a:t> </a:t>
            </a:r>
            <a:r>
              <a:rPr lang="fr-CH" sz="1000" b="1" u="heavy" dirty="0">
                <a:latin typeface="Script cole" pitchFamily="2" charset="0"/>
              </a:rPr>
              <a:t>après-midi</a:t>
            </a:r>
            <a:r>
              <a:rPr lang="fr-CH" sz="1000" dirty="0">
                <a:latin typeface="Script cole" pitchFamily="2" charset="0"/>
              </a:rPr>
              <a:t> de 13h40 à 15h15.</a:t>
            </a:r>
          </a:p>
          <a:p>
            <a:pPr algn="just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0445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phaRope" pitchFamily="2" charset="2"/>
              </a:rPr>
              <a:t>HORAIRE</a:t>
            </a:r>
            <a:endParaRPr lang="en-US" sz="280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D417BBA-B66A-9747-A1CD-5306E173F37F}"/>
              </a:ext>
            </a:extLst>
          </p:cNvPr>
          <p:cNvCxnSpPr/>
          <p:nvPr/>
        </p:nvCxnSpPr>
        <p:spPr>
          <a:xfrm>
            <a:off x="59961" y="2931353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3CF66FB-31BE-9749-BC2F-AD3BE25C74AF}"/>
              </a:ext>
            </a:extLst>
          </p:cNvPr>
          <p:cNvCxnSpPr/>
          <p:nvPr/>
        </p:nvCxnSpPr>
        <p:spPr>
          <a:xfrm>
            <a:off x="59961" y="6518860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835F3394-2E81-8E46-9C08-82AC0E9D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4" y="1167766"/>
            <a:ext cx="3072984" cy="16253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87353B-B8FD-1E4C-8A63-56B548AC1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017" y="1637712"/>
            <a:ext cx="1289779" cy="10318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E800E5-CD57-D94D-8B1F-43D946B37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16" y="1375893"/>
            <a:ext cx="1057129" cy="1209091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D6DC9120-8732-C34D-A1CA-9F96AEA146F4}"/>
              </a:ext>
            </a:extLst>
          </p:cNvPr>
          <p:cNvSpPr txBox="1"/>
          <p:nvPr/>
        </p:nvSpPr>
        <p:spPr>
          <a:xfrm>
            <a:off x="29980" y="3676305"/>
            <a:ext cx="567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Script cole" pitchFamily="2" charset="0"/>
              </a:rPr>
              <a:t>Les </a:t>
            </a:r>
            <a:r>
              <a:rPr lang="fr-CH" sz="1000" b="1" dirty="0">
                <a:latin typeface="Script cole" pitchFamily="2" charset="0"/>
              </a:rPr>
              <a:t>CHENILLES</a:t>
            </a:r>
            <a:r>
              <a:rPr lang="fr-CH" sz="1000" dirty="0">
                <a:latin typeface="Script cole" pitchFamily="2" charset="0"/>
              </a:rPr>
              <a:t> qui sont les </a:t>
            </a:r>
            <a:r>
              <a:rPr lang="fr-CH" sz="1000" b="1" dirty="0">
                <a:latin typeface="Script cole" pitchFamily="2" charset="0"/>
              </a:rPr>
              <a:t>1P</a:t>
            </a:r>
            <a:r>
              <a:rPr lang="fr-CH" sz="1000" dirty="0">
                <a:latin typeface="Script cole" pitchFamily="2" charset="0"/>
              </a:rPr>
              <a:t> viennent en classe le </a:t>
            </a:r>
            <a:r>
              <a:rPr lang="fr-CH" sz="1000" b="1" u="sng" dirty="0">
                <a:latin typeface="Script cole" pitchFamily="2" charset="0"/>
              </a:rPr>
              <a:t>lundi après-midi </a:t>
            </a:r>
            <a:r>
              <a:rPr lang="fr-CH" sz="1000" dirty="0">
                <a:latin typeface="Script cole" pitchFamily="2" charset="0"/>
              </a:rPr>
              <a:t>de 13h40 à 15h15.</a:t>
            </a:r>
            <a:r>
              <a:rPr lang="fr-CH" sz="1000" b="1" dirty="0">
                <a:latin typeface="Script cole" pitchFamily="2" charset="0"/>
              </a:rPr>
              <a:t> </a:t>
            </a:r>
            <a:endParaRPr lang="fr-CH" sz="1000" dirty="0">
              <a:latin typeface="Script cole" pitchFamily="2" charset="0"/>
            </a:endParaRPr>
          </a:p>
          <a:p>
            <a:r>
              <a:rPr lang="fr-CH" sz="1000" dirty="0">
                <a:latin typeface="Script cole" pitchFamily="2" charset="0"/>
              </a:rPr>
              <a:t>Le </a:t>
            </a:r>
            <a:r>
              <a:rPr lang="fr-CH" sz="1000" b="1" u="sng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le </a:t>
            </a:r>
            <a:r>
              <a:rPr lang="fr-CH" sz="1000" b="1" u="sng" dirty="0">
                <a:latin typeface="Script cole" pitchFamily="2" charset="0"/>
              </a:rPr>
              <a:t>mercredi</a:t>
            </a:r>
            <a:r>
              <a:rPr lang="fr-CH" sz="1000" dirty="0">
                <a:latin typeface="Script cole" pitchFamily="2" charset="0"/>
              </a:rPr>
              <a:t>, le </a:t>
            </a:r>
            <a:r>
              <a:rPr lang="fr-CH" sz="1000" b="1" u="sng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le </a:t>
            </a:r>
            <a:r>
              <a:rPr lang="fr-CH" sz="1000" b="1" u="sng" dirty="0">
                <a:latin typeface="Script cole" pitchFamily="2" charset="0"/>
              </a:rPr>
              <a:t>vendredi matin </a:t>
            </a:r>
            <a:r>
              <a:rPr lang="fr-CH" sz="1000" dirty="0">
                <a:latin typeface="Script cole" pitchFamily="2" charset="0"/>
              </a:rPr>
              <a:t>de 8h20 à 11h50. </a:t>
            </a:r>
          </a:p>
          <a:p>
            <a:endParaRPr lang="fr-CH" sz="1000" b="1" dirty="0">
              <a:latin typeface="Script cole" pitchFamily="2" charset="0"/>
            </a:endParaRPr>
          </a:p>
          <a:p>
            <a:r>
              <a:rPr lang="fr-CH" sz="1000" b="1" dirty="0">
                <a:latin typeface="Script cole" pitchFamily="2" charset="0"/>
              </a:rPr>
              <a:t>Les PAPILLONS </a:t>
            </a:r>
            <a:r>
              <a:rPr lang="fr-CH" sz="1000" dirty="0">
                <a:latin typeface="Script cole" pitchFamily="2" charset="0"/>
              </a:rPr>
              <a:t>qui sont les </a:t>
            </a:r>
            <a:r>
              <a:rPr lang="fr-CH" sz="1000" b="1" dirty="0">
                <a:latin typeface="Script cole" pitchFamily="2" charset="0"/>
              </a:rPr>
              <a:t>2P </a:t>
            </a:r>
            <a:r>
              <a:rPr lang="fr-CH" sz="1000" dirty="0">
                <a:latin typeface="Script cole" pitchFamily="2" charset="0"/>
              </a:rPr>
              <a:t>viennent en classe</a:t>
            </a:r>
            <a:r>
              <a:rPr lang="fr-CH" sz="1000" b="1" dirty="0">
                <a:latin typeface="Script cole" pitchFamily="2" charset="0"/>
              </a:rPr>
              <a:t> l</a:t>
            </a:r>
            <a:r>
              <a:rPr lang="fr-CH" sz="1000" dirty="0">
                <a:latin typeface="Script cole" pitchFamily="2" charset="0"/>
              </a:rPr>
              <a:t>e </a:t>
            </a:r>
            <a:r>
              <a:rPr lang="fr-CH" sz="1000" b="1" u="heavy" dirty="0">
                <a:latin typeface="Script cole" pitchFamily="2" charset="0"/>
              </a:rPr>
              <a:t>lundi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mercredi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</a:t>
            </a:r>
            <a:r>
              <a:rPr lang="fr-CH" sz="1000" b="1" u="heavy" dirty="0">
                <a:latin typeface="Script cole" pitchFamily="2" charset="0"/>
              </a:rPr>
              <a:t>vendredi</a:t>
            </a:r>
            <a:r>
              <a:rPr lang="fr-CH" sz="1000" dirty="0">
                <a:latin typeface="Script cole" pitchFamily="2" charset="0"/>
              </a:rPr>
              <a:t> </a:t>
            </a:r>
            <a:r>
              <a:rPr lang="fr-CH" sz="1000" b="1" u="heavy" dirty="0">
                <a:latin typeface="Script cole" pitchFamily="2" charset="0"/>
              </a:rPr>
              <a:t>matin</a:t>
            </a:r>
            <a:r>
              <a:rPr lang="fr-CH" sz="1000" dirty="0">
                <a:latin typeface="Script cole" pitchFamily="2" charset="0"/>
              </a:rPr>
              <a:t> de 8h20 à 11h50. </a:t>
            </a:r>
          </a:p>
          <a:p>
            <a:pPr lvl="0"/>
            <a:r>
              <a:rPr lang="fr-CH" sz="1000" dirty="0">
                <a:latin typeface="Script cole" pitchFamily="2" charset="0"/>
              </a:rPr>
              <a:t>Le </a:t>
            </a:r>
            <a:r>
              <a:rPr lang="fr-CH" sz="1000" b="1" u="heavy" dirty="0">
                <a:latin typeface="Script cole" pitchFamily="2" charset="0"/>
              </a:rPr>
              <a:t>mardi</a:t>
            </a:r>
            <a:r>
              <a:rPr lang="fr-CH" sz="1000" dirty="0">
                <a:latin typeface="Script cole" pitchFamily="2" charset="0"/>
              </a:rPr>
              <a:t>, </a:t>
            </a:r>
            <a:r>
              <a:rPr lang="fr-CH" sz="1000" b="1" u="heavy" dirty="0">
                <a:latin typeface="Script cole" pitchFamily="2" charset="0"/>
              </a:rPr>
              <a:t>jeudi</a:t>
            </a:r>
            <a:r>
              <a:rPr lang="fr-CH" sz="1000" dirty="0">
                <a:latin typeface="Script cole" pitchFamily="2" charset="0"/>
              </a:rPr>
              <a:t> et </a:t>
            </a:r>
            <a:r>
              <a:rPr lang="fr-CH" sz="1000" b="1" u="heavy" dirty="0">
                <a:latin typeface="Script cole" pitchFamily="2" charset="0"/>
              </a:rPr>
              <a:t>vendredi</a:t>
            </a:r>
            <a:r>
              <a:rPr lang="fr-CH" sz="1000" dirty="0">
                <a:latin typeface="Script cole" pitchFamily="2" charset="0"/>
              </a:rPr>
              <a:t> </a:t>
            </a:r>
            <a:r>
              <a:rPr lang="fr-CH" sz="1000" b="1" u="heavy" dirty="0">
                <a:latin typeface="Script cole" pitchFamily="2" charset="0"/>
              </a:rPr>
              <a:t>après-midi</a:t>
            </a:r>
            <a:r>
              <a:rPr lang="fr-CH" sz="1000" dirty="0">
                <a:latin typeface="Script cole" pitchFamily="2" charset="0"/>
              </a:rPr>
              <a:t> de 13h40 à 15h15.</a:t>
            </a:r>
          </a:p>
          <a:p>
            <a:pPr algn="just"/>
            <a:endParaRPr lang="en-US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FD49CD-B218-6D4C-9548-9EA13D15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9" y="4763879"/>
            <a:ext cx="3072984" cy="16253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CF919A-F3F2-644D-96C9-D8C88770F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095" y="5167228"/>
            <a:ext cx="1289779" cy="10318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1FD362A-3BF6-604C-9AF4-F347A345E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15" y="4904468"/>
            <a:ext cx="1057129" cy="12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41730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tty" pitchFamily="2" charset="-128"/>
                <a:ea typeface="Betty" pitchFamily="2" charset="-128"/>
                <a:cs typeface="Betty" pitchFamily="2" charset="-128"/>
              </a:rPr>
              <a:t>HORAIRES ACTIVITÉS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7304"/>
            <a:ext cx="56768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>
                <a:latin typeface="Script cole" pitchFamily="2" charset="0"/>
              </a:rPr>
              <a:t>Toutes les semaines les enfants auront une période de </a:t>
            </a:r>
            <a:r>
              <a:rPr lang="fr-CH" sz="1100" b="1" u="sng" dirty="0">
                <a:latin typeface="Script cole" pitchFamily="2" charset="0"/>
              </a:rPr>
              <a:t>rythmique</a:t>
            </a:r>
            <a:r>
              <a:rPr lang="fr-CH" sz="1100" dirty="0">
                <a:latin typeface="Script cole" pitchFamily="2" charset="0"/>
              </a:rPr>
              <a:t> et une période de </a:t>
            </a:r>
            <a:r>
              <a:rPr lang="fr-CH" sz="1100" b="1" u="sng" dirty="0">
                <a:latin typeface="Script cole" pitchFamily="2" charset="0"/>
              </a:rPr>
              <a:t>gym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Veuillez habiller votre enfant </a:t>
            </a:r>
            <a:r>
              <a:rPr lang="fr-CH" sz="1100" b="1" u="sng" dirty="0">
                <a:latin typeface="Script cole" pitchFamily="2" charset="0"/>
              </a:rPr>
              <a:t>d’habits pratiques </a:t>
            </a:r>
            <a:r>
              <a:rPr lang="fr-CH" sz="1100" dirty="0">
                <a:latin typeface="Script cole" pitchFamily="2" charset="0"/>
              </a:rPr>
              <a:t>lors de ces jours, afin qu’il puisse  effectuer les exercices confortablement.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La r</a:t>
            </a:r>
            <a:r>
              <a:rPr lang="fr-CH" sz="1100" b="1" dirty="0">
                <a:latin typeface="Script cole" pitchFamily="2" charset="0"/>
              </a:rPr>
              <a:t>ythmique</a:t>
            </a:r>
            <a:r>
              <a:rPr lang="fr-CH" sz="1100" dirty="0">
                <a:latin typeface="Script cole" pitchFamily="2" charset="0"/>
              </a:rPr>
              <a:t> sera tous les </a:t>
            </a:r>
            <a:r>
              <a:rPr lang="fr-CH" sz="1100" b="1" dirty="0">
                <a:latin typeface="Script cole" pitchFamily="2" charset="0"/>
              </a:rPr>
              <a:t>_______________ de ________ à _________</a:t>
            </a:r>
            <a:r>
              <a:rPr lang="fr-CH" sz="1100" dirty="0">
                <a:latin typeface="Script cole" pitchFamily="2" charset="0"/>
              </a:rPr>
              <a:t>.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La </a:t>
            </a:r>
            <a:r>
              <a:rPr lang="fr-CH" sz="1100" b="1" dirty="0">
                <a:latin typeface="Script cole" pitchFamily="2" charset="0"/>
              </a:rPr>
              <a:t>gym</a:t>
            </a:r>
            <a:r>
              <a:rPr lang="fr-CH" sz="1100" dirty="0">
                <a:latin typeface="Script cole" pitchFamily="2" charset="0"/>
              </a:rPr>
              <a:t> tous les </a:t>
            </a:r>
            <a:r>
              <a:rPr lang="fr-CH" sz="1100" b="1" dirty="0">
                <a:latin typeface="Script cole" pitchFamily="2" charset="0"/>
              </a:rPr>
              <a:t>_________ de _________ à _________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Les </a:t>
            </a:r>
            <a:r>
              <a:rPr lang="fr-CH" sz="1100" b="1" dirty="0">
                <a:latin typeface="Script cole" pitchFamily="2" charset="0"/>
              </a:rPr>
              <a:t>2P</a:t>
            </a:r>
            <a:r>
              <a:rPr lang="fr-CH" sz="1100" dirty="0">
                <a:latin typeface="Script cole" pitchFamily="2" charset="0"/>
              </a:rPr>
              <a:t> auront aussi des </a:t>
            </a:r>
            <a:r>
              <a:rPr lang="fr-CH" sz="1100" b="1" dirty="0">
                <a:latin typeface="Script cole" pitchFamily="2" charset="0"/>
              </a:rPr>
              <a:t>cours de piscine</a:t>
            </a:r>
            <a:r>
              <a:rPr lang="fr-CH" sz="1100" dirty="0">
                <a:latin typeface="Script cole" pitchFamily="2" charset="0"/>
              </a:rPr>
              <a:t>. Veuillez être attentif au </a:t>
            </a:r>
            <a:r>
              <a:rPr lang="fr-CH" sz="1100" b="1" dirty="0">
                <a:latin typeface="Script cole" pitchFamily="2" charset="0"/>
              </a:rPr>
              <a:t>calendrier de la piscine.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921420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tty" pitchFamily="2" charset="-128"/>
                <a:ea typeface="Betty" pitchFamily="2" charset="-128"/>
                <a:cs typeface="Betty" pitchFamily="2" charset="-128"/>
              </a:rPr>
              <a:t>HORAIRES ACTIVITÉS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EFEC2BE-0318-CC46-A743-65BE83B32B3C}"/>
              </a:ext>
            </a:extLst>
          </p:cNvPr>
          <p:cNvCxnSpPr/>
          <p:nvPr/>
        </p:nvCxnSpPr>
        <p:spPr>
          <a:xfrm>
            <a:off x="59961" y="3650001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6DE5B2C-C34D-E44F-855D-C5B44864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23" y="2104039"/>
            <a:ext cx="1072658" cy="8358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D0D1AF6-50A3-CC49-BBE9-E856859F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115" y="526831"/>
            <a:ext cx="909789" cy="70260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2AC8A91-E4F4-3A41-9862-E4A92ACCE454}"/>
              </a:ext>
            </a:extLst>
          </p:cNvPr>
          <p:cNvSpPr txBox="1"/>
          <p:nvPr/>
        </p:nvSpPr>
        <p:spPr>
          <a:xfrm>
            <a:off x="59961" y="4388886"/>
            <a:ext cx="56768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>
                <a:latin typeface="Script cole" pitchFamily="2" charset="0"/>
              </a:rPr>
              <a:t>Toutes les semaines les enfants auront une période de </a:t>
            </a:r>
            <a:r>
              <a:rPr lang="fr-CH" sz="1100" b="1" u="sng" dirty="0">
                <a:latin typeface="Script cole" pitchFamily="2" charset="0"/>
              </a:rPr>
              <a:t>rythmique</a:t>
            </a:r>
            <a:r>
              <a:rPr lang="fr-CH" sz="1100" dirty="0">
                <a:latin typeface="Script cole" pitchFamily="2" charset="0"/>
              </a:rPr>
              <a:t> et une période de </a:t>
            </a:r>
            <a:r>
              <a:rPr lang="fr-CH" sz="1100" b="1" u="sng" dirty="0">
                <a:latin typeface="Script cole" pitchFamily="2" charset="0"/>
              </a:rPr>
              <a:t>gym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Veuillez habiller votre enfant </a:t>
            </a:r>
            <a:r>
              <a:rPr lang="fr-CH" sz="1100" b="1" u="sng" dirty="0">
                <a:latin typeface="Script cole" pitchFamily="2" charset="0"/>
              </a:rPr>
              <a:t>d’habits pratiques </a:t>
            </a:r>
            <a:r>
              <a:rPr lang="fr-CH" sz="1100" dirty="0">
                <a:latin typeface="Script cole" pitchFamily="2" charset="0"/>
              </a:rPr>
              <a:t>lors de ces jours, afin qu’il puisse  effectuer les exercices confortablement.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La r</a:t>
            </a:r>
            <a:r>
              <a:rPr lang="fr-CH" sz="1100" b="1" dirty="0">
                <a:latin typeface="Script cole" pitchFamily="2" charset="0"/>
              </a:rPr>
              <a:t>ythmique</a:t>
            </a:r>
            <a:r>
              <a:rPr lang="fr-CH" sz="1100" dirty="0">
                <a:latin typeface="Script cole" pitchFamily="2" charset="0"/>
              </a:rPr>
              <a:t> sera tous les </a:t>
            </a:r>
            <a:r>
              <a:rPr lang="fr-CH" sz="1100" b="1" dirty="0">
                <a:latin typeface="Script cole" pitchFamily="2" charset="0"/>
              </a:rPr>
              <a:t>_______________ de ________ à _________</a:t>
            </a:r>
            <a:r>
              <a:rPr lang="fr-CH" sz="1100" dirty="0">
                <a:latin typeface="Script cole" pitchFamily="2" charset="0"/>
              </a:rPr>
              <a:t>.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La </a:t>
            </a:r>
            <a:r>
              <a:rPr lang="fr-CH" sz="1100" b="1" dirty="0">
                <a:latin typeface="Script cole" pitchFamily="2" charset="0"/>
              </a:rPr>
              <a:t>gym</a:t>
            </a:r>
            <a:r>
              <a:rPr lang="fr-CH" sz="1100" dirty="0">
                <a:latin typeface="Script cole" pitchFamily="2" charset="0"/>
              </a:rPr>
              <a:t> tous les </a:t>
            </a:r>
            <a:r>
              <a:rPr lang="fr-CH" sz="1100" b="1" dirty="0">
                <a:latin typeface="Script cole" pitchFamily="2" charset="0"/>
              </a:rPr>
              <a:t>_________ de _________ à _________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endParaRPr lang="fr-CH" sz="1100" dirty="0">
              <a:latin typeface="Script cole" pitchFamily="2" charset="0"/>
            </a:endParaRPr>
          </a:p>
          <a:p>
            <a:r>
              <a:rPr lang="fr-CH" sz="1100" dirty="0">
                <a:latin typeface="Script cole" pitchFamily="2" charset="0"/>
              </a:rPr>
              <a:t>Les </a:t>
            </a:r>
            <a:r>
              <a:rPr lang="fr-CH" sz="1100" b="1" dirty="0">
                <a:latin typeface="Script cole" pitchFamily="2" charset="0"/>
              </a:rPr>
              <a:t>2P</a:t>
            </a:r>
            <a:r>
              <a:rPr lang="fr-CH" sz="1100" dirty="0">
                <a:latin typeface="Script cole" pitchFamily="2" charset="0"/>
              </a:rPr>
              <a:t> auront aussi des </a:t>
            </a:r>
            <a:r>
              <a:rPr lang="fr-CH" sz="1100" b="1" dirty="0">
                <a:latin typeface="Script cole" pitchFamily="2" charset="0"/>
              </a:rPr>
              <a:t>cours de piscine</a:t>
            </a:r>
            <a:r>
              <a:rPr lang="fr-CH" sz="1100" dirty="0">
                <a:latin typeface="Script cole" pitchFamily="2" charset="0"/>
              </a:rPr>
              <a:t>. Veuillez être attentif au </a:t>
            </a:r>
            <a:r>
              <a:rPr lang="fr-CH" sz="1100" b="1" dirty="0">
                <a:latin typeface="Script cole" pitchFamily="2" charset="0"/>
              </a:rPr>
              <a:t>calendrier de la piscine.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F558DAE-2DD2-1846-A11A-1665243294CA}"/>
              </a:ext>
            </a:extLst>
          </p:cNvPr>
          <p:cNvCxnSpPr/>
          <p:nvPr/>
        </p:nvCxnSpPr>
        <p:spPr>
          <a:xfrm>
            <a:off x="29980" y="7923814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ED37AE7-B833-264D-AC58-119C4135D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52" y="6306305"/>
            <a:ext cx="1001165" cy="7801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11AF77-1F03-C049-9F0F-3712716FC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544" y="4634605"/>
            <a:ext cx="909789" cy="7026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119892E-67BA-6D40-94A4-F964848BE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658" y="2551036"/>
            <a:ext cx="1003939" cy="6579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D47527E-9569-5840-8973-230764145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657" y="6636505"/>
            <a:ext cx="1003939" cy="6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33034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26ToyBlocks123" panose="02000500000000000000" pitchFamily="2" charset="77"/>
              </a:rPr>
              <a:t>MATÉRIEL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2412"/>
            <a:ext cx="511164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latin typeface="Script cole" pitchFamily="2" charset="0"/>
              </a:rPr>
              <a:t>Pour que chaque enfant puisse profiter du même matériel en classe, veuillez apporter la </a:t>
            </a:r>
            <a:r>
              <a:rPr lang="fr-CH" sz="1000" b="1" dirty="0">
                <a:latin typeface="Script cole" pitchFamily="2" charset="0"/>
              </a:rPr>
              <a:t>première semaine de la rentrée 00- CHF</a:t>
            </a:r>
            <a:r>
              <a:rPr lang="fr-CH" sz="1000" dirty="0">
                <a:latin typeface="Script cole" pitchFamily="2" charset="0"/>
              </a:rPr>
              <a:t> pour l’achat de petit matériel qui n’est pas mis à disposition dans les réquisitions scolaires. </a:t>
            </a:r>
          </a:p>
          <a:p>
            <a:endParaRPr lang="fr-CH" sz="1000" dirty="0">
              <a:latin typeface="Script cole" pitchFamily="2" charset="0"/>
            </a:endParaRPr>
          </a:p>
          <a:p>
            <a:endParaRPr lang="fr-CH" sz="1000" dirty="0">
              <a:latin typeface="Script cole" pitchFamily="2" charset="0"/>
            </a:endParaRPr>
          </a:p>
          <a:p>
            <a:endParaRPr lang="fr-CH" sz="1000" dirty="0">
              <a:latin typeface="Script cole" pitchFamily="2" charset="0"/>
            </a:endParaRPr>
          </a:p>
          <a:p>
            <a:endParaRPr lang="fr-CH" sz="1000" dirty="0">
              <a:latin typeface="Script cole" pitchFamily="2" charset="0"/>
            </a:endParaRPr>
          </a:p>
          <a:p>
            <a:r>
              <a:rPr lang="fr-CH" sz="1000" dirty="0">
                <a:latin typeface="Script cole" pitchFamily="2" charset="0"/>
              </a:rPr>
              <a:t>Plus de ces </a:t>
            </a:r>
            <a:r>
              <a:rPr lang="fr-CH" sz="1000" b="1" dirty="0">
                <a:latin typeface="Script cole" pitchFamily="2" charset="0"/>
              </a:rPr>
              <a:t>00.-CHF,</a:t>
            </a:r>
            <a:r>
              <a:rPr lang="fr-CH" sz="1000" dirty="0">
                <a:latin typeface="Script cole" pitchFamily="2" charset="0"/>
              </a:rPr>
              <a:t> voici la </a:t>
            </a:r>
            <a:r>
              <a:rPr lang="fr-CH" sz="1000" b="1" u="sng" dirty="0">
                <a:latin typeface="Script cole" pitchFamily="2" charset="0"/>
              </a:rPr>
              <a:t>liste des affaires </a:t>
            </a:r>
            <a:r>
              <a:rPr lang="fr-CH" sz="1000" dirty="0">
                <a:latin typeface="Script cole" pitchFamily="2" charset="0"/>
              </a:rPr>
              <a:t>que votre enfant devra avoir en classe:</a:t>
            </a:r>
          </a:p>
          <a:p>
            <a:endParaRPr lang="fr-CH" sz="1000" dirty="0">
              <a:latin typeface="Script cole" pitchFamily="2" charset="0"/>
            </a:endParaRPr>
          </a:p>
          <a:p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Un </a:t>
            </a:r>
            <a:r>
              <a:rPr lang="fr-CH" sz="1000" b="1" dirty="0">
                <a:latin typeface="Script cole" pitchFamily="2" charset="0"/>
              </a:rPr>
              <a:t>tablier</a:t>
            </a:r>
            <a:r>
              <a:rPr lang="fr-CH" sz="1000" dirty="0">
                <a:latin typeface="Script cole" pitchFamily="2" charset="0"/>
              </a:rPr>
              <a:t> pour la peinture;</a:t>
            </a:r>
          </a:p>
          <a:p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Un </a:t>
            </a:r>
            <a:r>
              <a:rPr lang="fr-CH" sz="1000" b="1" dirty="0">
                <a:latin typeface="Script cole" pitchFamily="2" charset="0"/>
              </a:rPr>
              <a:t>sac à dos </a:t>
            </a:r>
            <a:r>
              <a:rPr lang="fr-CH" sz="1000" dirty="0">
                <a:latin typeface="Script cole" pitchFamily="2" charset="0"/>
              </a:rPr>
              <a:t>pour tous les jours (de temps en temps votre enfant rapportera livre de la bibliothèque, cahiers, etc. Il est recommande un sac assez grand);</a:t>
            </a:r>
          </a:p>
          <a:p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Des </a:t>
            </a:r>
            <a:r>
              <a:rPr lang="fr-CH" sz="1000" b="1" dirty="0">
                <a:latin typeface="Script cole" pitchFamily="2" charset="0"/>
              </a:rPr>
              <a:t>pantoufles</a:t>
            </a:r>
            <a:r>
              <a:rPr lang="fr-CH" sz="1000" dirty="0">
                <a:latin typeface="Script cole" pitchFamily="2" charset="0"/>
              </a:rPr>
              <a:t> qui tiennent bien aux pieds;</a:t>
            </a:r>
          </a:p>
          <a:p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Des </a:t>
            </a:r>
            <a:r>
              <a:rPr lang="fr-CH" sz="1000" b="1" dirty="0">
                <a:latin typeface="Script cole" pitchFamily="2" charset="0"/>
              </a:rPr>
              <a:t>pantoufles de gym </a:t>
            </a:r>
            <a:r>
              <a:rPr lang="fr-CH" sz="1000" dirty="0">
                <a:latin typeface="Script cole" pitchFamily="2" charset="0"/>
              </a:rPr>
              <a:t>avec le prénom inscrit à l’intérieur;</a:t>
            </a:r>
          </a:p>
          <a:p>
            <a:pPr marL="171450" indent="-171450">
              <a:buFont typeface="Wingdings" pitchFamily="2" charset="2"/>
              <a:buChar char="ü"/>
            </a:pPr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6 </a:t>
            </a:r>
            <a:r>
              <a:rPr lang="fr-CH" sz="1000" b="1" dirty="0">
                <a:latin typeface="Script cole" pitchFamily="2" charset="0"/>
              </a:rPr>
              <a:t>bâtons de colles </a:t>
            </a:r>
            <a:r>
              <a:rPr lang="fr-CH" sz="1000" b="1" dirty="0" err="1">
                <a:latin typeface="Script cole" pitchFamily="2" charset="0"/>
              </a:rPr>
              <a:t>Pritt</a:t>
            </a:r>
            <a:r>
              <a:rPr lang="fr-CH" sz="1000" b="1" dirty="0">
                <a:latin typeface="Script cole" pitchFamily="2" charset="0"/>
              </a:rPr>
              <a:t> </a:t>
            </a:r>
            <a:r>
              <a:rPr lang="fr-CH" sz="1000" dirty="0">
                <a:latin typeface="Script cole" pitchFamily="2" charset="0"/>
              </a:rPr>
              <a:t>(veuillez respecter la marques les autres colles vont nettement moins bien);</a:t>
            </a:r>
          </a:p>
          <a:p>
            <a:pPr marL="171450" indent="-171450">
              <a:buFont typeface="Wingdings" pitchFamily="2" charset="2"/>
              <a:buChar char="ü"/>
            </a:pPr>
            <a:endParaRPr lang="fr-CH" sz="1000" dirty="0">
              <a:latin typeface="Script cole" pitchFamily="2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-CH" sz="1000" dirty="0">
                <a:latin typeface="Script cole" pitchFamily="2" charset="0"/>
              </a:rPr>
              <a:t>Des feutres couleurs (pas de crayons de couleurs).</a:t>
            </a:r>
          </a:p>
          <a:p>
            <a:pPr marL="171450" indent="-171450">
              <a:buFont typeface="Wingdings" pitchFamily="2" charset="2"/>
              <a:buChar char="ü"/>
            </a:pPr>
            <a:endParaRPr lang="fr-CH" sz="1100" dirty="0">
              <a:latin typeface="Script cole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F634291-7393-D54A-80D0-7FA23DB33ACA}"/>
              </a:ext>
            </a:extLst>
          </p:cNvPr>
          <p:cNvCxnSpPr/>
          <p:nvPr/>
        </p:nvCxnSpPr>
        <p:spPr>
          <a:xfrm>
            <a:off x="59961" y="4340425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84EEF178-8532-CE40-B936-CC7145F8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84" y="411257"/>
            <a:ext cx="681241" cy="779489"/>
          </a:xfrm>
          <a:prstGeom prst="rect">
            <a:avLst/>
          </a:prstGeom>
        </p:spPr>
      </p:pic>
      <p:pic>
        <p:nvPicPr>
          <p:cNvPr id="10" name="Image 9" descr="Sac--dos-Minnie--pois-blanc-340-61054.jpg">
            <a:extLst>
              <a:ext uri="{FF2B5EF4-FFF2-40B4-BE49-F238E27FC236}">
                <a16:creationId xmlns:a16="http://schemas.microsoft.com/office/drawing/2014/main" id="{85D42835-41FB-F84E-BAB7-8B4DE8BE3D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99" y="1602003"/>
            <a:ext cx="554900" cy="68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haussons-bebe-en-cuir-souple-petit-lion.jpg">
            <a:extLst>
              <a:ext uri="{FF2B5EF4-FFF2-40B4-BE49-F238E27FC236}">
                <a16:creationId xmlns:a16="http://schemas.microsoft.com/office/drawing/2014/main" id="{05C4EB00-E521-714B-A735-276562F02F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90" y="2448503"/>
            <a:ext cx="574675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9315989684254.jpg">
            <a:extLst>
              <a:ext uri="{FF2B5EF4-FFF2-40B4-BE49-F238E27FC236}">
                <a16:creationId xmlns:a16="http://schemas.microsoft.com/office/drawing/2014/main" id="{F01232D5-1E6A-F544-B4C8-1ADEBAF6599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04" y="2798087"/>
            <a:ext cx="509780" cy="53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apture%20d’écran%202016-06-08%20à%2013.43.40.png">
            <a:extLst>
              <a:ext uri="{FF2B5EF4-FFF2-40B4-BE49-F238E27FC236}">
                <a16:creationId xmlns:a16="http://schemas.microsoft.com/office/drawing/2014/main" id="{D5C75C6F-6221-ED43-B1D2-323523A8B4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73" y="3496674"/>
            <a:ext cx="897652" cy="49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maped-feutres-couleur-peps-lot-36.jpg">
            <a:extLst>
              <a:ext uri="{FF2B5EF4-FFF2-40B4-BE49-F238E27FC236}">
                <a16:creationId xmlns:a16="http://schemas.microsoft.com/office/drawing/2014/main" id="{836E1228-0572-D14F-A882-2C4D9E73844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6639"/>
          <a:stretch/>
        </p:blipFill>
        <p:spPr bwMode="auto">
          <a:xfrm>
            <a:off x="3476885" y="3613668"/>
            <a:ext cx="828760" cy="529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3718"/>
            <a:ext cx="5676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KateCelebration Medium" panose="02000603000000000000" pitchFamily="2" charset="0"/>
                <a:ea typeface="KateCelebration Medium" panose="02000603000000000000" pitchFamily="2" charset="0"/>
                <a:cs typeface="Kartika" panose="02020503030404060203" pitchFamily="18" charset="0"/>
              </a:rPr>
              <a:t>REGLES DE CLASSE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89A39C-3421-F542-AB16-1DDA49D98D83}"/>
              </a:ext>
            </a:extLst>
          </p:cNvPr>
          <p:cNvCxnSpPr/>
          <p:nvPr/>
        </p:nvCxnSpPr>
        <p:spPr>
          <a:xfrm>
            <a:off x="59961" y="5023718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1812FBE-20AA-0043-9D28-8884ADE3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82" y="80995"/>
            <a:ext cx="3826312" cy="4864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7E740C-59F7-9C46-ABFE-071F20CB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71" y="3487891"/>
            <a:ext cx="1575748" cy="14969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95EFA8-AB91-1A46-A591-E7A1162A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991" y="1810600"/>
            <a:ext cx="1615705" cy="12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712"/>
            <a:ext cx="56768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KateCelebration Medium" panose="02000603000000000000" pitchFamily="2" charset="0"/>
                <a:ea typeface="KateCelebration Medium" panose="02000603000000000000" pitchFamily="2" charset="0"/>
                <a:cs typeface="Kartika" panose="02020503030404060203" pitchFamily="18" charset="0"/>
              </a:rPr>
              <a:t>REGLES DE CLASSE 2</a:t>
            </a:r>
            <a:endParaRPr lang="en-US" sz="2500" b="1" dirty="0">
              <a:latin typeface="Huruf Miranti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9484"/>
            <a:ext cx="567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1100" dirty="0">
                <a:latin typeface="Script cole" pitchFamily="2" charset="0"/>
              </a:rPr>
              <a:t>Voici les </a:t>
            </a:r>
            <a:r>
              <a:rPr lang="fr-CH" sz="1100" b="1" dirty="0">
                <a:latin typeface="Script cole" pitchFamily="2" charset="0"/>
              </a:rPr>
              <a:t>règles de classe </a:t>
            </a:r>
            <a:r>
              <a:rPr lang="fr-CH" sz="1100" dirty="0">
                <a:latin typeface="Script cole" pitchFamily="2" charset="0"/>
              </a:rPr>
              <a:t>que votre enfant devra </a:t>
            </a:r>
            <a:r>
              <a:rPr lang="fr-CH" sz="1100" b="1" dirty="0">
                <a:latin typeface="Script cole" pitchFamily="2" charset="0"/>
              </a:rPr>
              <a:t>respecter</a:t>
            </a:r>
            <a:r>
              <a:rPr lang="fr-CH" sz="1100" dirty="0">
                <a:latin typeface="Script cole" pitchFamily="2" charset="0"/>
              </a:rPr>
              <a:t> tout au long de l’année scolaire.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D4B68F-17B1-9442-A922-FC18A414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2" y="656927"/>
            <a:ext cx="4279490" cy="500122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00673C0-3155-1E48-B3CE-2AA65BC9306A}"/>
              </a:ext>
            </a:extLst>
          </p:cNvPr>
          <p:cNvCxnSpPr/>
          <p:nvPr/>
        </p:nvCxnSpPr>
        <p:spPr>
          <a:xfrm>
            <a:off x="59961" y="5721157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87031"/>
            <a:ext cx="56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Huruf Miranti" panose="02000503000000020004" pitchFamily="2" charset="0"/>
              </a:rPr>
              <a:t>AUTRES INFORMATIONS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64517"/>
            <a:ext cx="567687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CH" sz="1100" b="1" dirty="0">
                <a:latin typeface="Script cole" pitchFamily="2" charset="0"/>
              </a:rPr>
              <a:t>ACCEUIL</a:t>
            </a:r>
            <a:r>
              <a:rPr lang="fr-CH" sz="1100" dirty="0">
                <a:latin typeface="Script cole" pitchFamily="2" charset="0"/>
              </a:rPr>
              <a:t>: Lorsque la sonnerie retentie, </a:t>
            </a:r>
            <a:r>
              <a:rPr lang="fr-CH" sz="1100" b="1" dirty="0">
                <a:latin typeface="Script cole" pitchFamily="2" charset="0"/>
              </a:rPr>
              <a:t>les élevés peuvent entrer dans le bâtiment sans l’accompagnement des parents</a:t>
            </a:r>
            <a:r>
              <a:rPr lang="fr-CH" sz="1100" dirty="0">
                <a:latin typeface="Script cole" pitchFamily="2" charset="0"/>
              </a:rPr>
              <a:t>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CH" sz="1100" b="1" dirty="0">
                <a:latin typeface="Script cole" pitchFamily="2" charset="0"/>
              </a:rPr>
              <a:t>ÉCOLE-MAISON</a:t>
            </a:r>
            <a:r>
              <a:rPr lang="fr-CH" sz="1100" dirty="0">
                <a:latin typeface="Script cole" pitchFamily="2" charset="0"/>
              </a:rPr>
              <a:t>: Les élevés ont un cahier qui permet une </a:t>
            </a:r>
            <a:r>
              <a:rPr lang="fr-CH" sz="1100" b="1" dirty="0">
                <a:latin typeface="Script cole" pitchFamily="2" charset="0"/>
              </a:rPr>
              <a:t>communication entre la famille et l’école</a:t>
            </a:r>
            <a:r>
              <a:rPr lang="fr-CH" sz="1100" dirty="0">
                <a:latin typeface="Script cole" pitchFamily="2" charset="0"/>
              </a:rPr>
              <a:t>. Vous y trouverez les </a:t>
            </a:r>
            <a:r>
              <a:rPr lang="fr-CH" sz="1100" b="1" u="sng" dirty="0">
                <a:latin typeface="Script cole" pitchFamily="2" charset="0"/>
              </a:rPr>
              <a:t>circulaires</a:t>
            </a:r>
            <a:r>
              <a:rPr lang="fr-CH" sz="1100" dirty="0">
                <a:latin typeface="Script cole" pitchFamily="2" charset="0"/>
              </a:rPr>
              <a:t>, des </a:t>
            </a:r>
            <a:r>
              <a:rPr lang="fr-CH" sz="1100" b="1" u="sng" dirty="0">
                <a:latin typeface="Script cole" pitchFamily="2" charset="0"/>
              </a:rPr>
              <a:t>commentaires</a:t>
            </a:r>
            <a:r>
              <a:rPr lang="fr-CH" sz="1100" dirty="0">
                <a:latin typeface="Script cole" pitchFamily="2" charset="0"/>
              </a:rPr>
              <a:t> et le </a:t>
            </a:r>
            <a:r>
              <a:rPr lang="fr-CH" sz="1100" b="1" u="sng" dirty="0">
                <a:latin typeface="Script cole" pitchFamily="2" charset="0"/>
              </a:rPr>
              <a:t>comportement</a:t>
            </a:r>
            <a:r>
              <a:rPr lang="fr-CH" sz="1100" dirty="0">
                <a:latin typeface="Script cole" pitchFamily="2" charset="0"/>
              </a:rPr>
              <a:t> de votre enfant chaque semaine. Le cahier </a:t>
            </a:r>
            <a:r>
              <a:rPr lang="fr-CH" sz="1100" b="1" u="sng" dirty="0">
                <a:latin typeface="Script cole" pitchFamily="2" charset="0"/>
              </a:rPr>
              <a:t>part le vendredi à la maison</a:t>
            </a:r>
            <a:r>
              <a:rPr lang="fr-CH" sz="1100" dirty="0">
                <a:latin typeface="Script cole" pitchFamily="2" charset="0"/>
              </a:rPr>
              <a:t> et doit </a:t>
            </a:r>
            <a:r>
              <a:rPr lang="fr-CH" sz="1100" b="1" u="sng" dirty="0">
                <a:latin typeface="Script cole" pitchFamily="2" charset="0"/>
              </a:rPr>
              <a:t>revenir lundi signé </a:t>
            </a:r>
            <a:r>
              <a:rPr lang="fr-CH" sz="1100" dirty="0">
                <a:latin typeface="Script cole" pitchFamily="2" charset="0"/>
              </a:rPr>
              <a:t>obligatoirement.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CH" sz="1100" b="1" dirty="0">
                <a:latin typeface="Script cole" pitchFamily="2" charset="0"/>
              </a:rPr>
              <a:t>COLLATION RÉCRÉ</a:t>
            </a:r>
            <a:r>
              <a:rPr lang="fr-CH" sz="1100" dirty="0">
                <a:latin typeface="Script cole" pitchFamily="2" charset="0"/>
              </a:rPr>
              <a:t>: Pour la recréation (20 min le matin), vous pouvez donner une collation à votre enfant. Merci de </a:t>
            </a:r>
            <a:r>
              <a:rPr lang="fr-CH" sz="1100" b="1" dirty="0">
                <a:latin typeface="Script cole" pitchFamily="2" charset="0"/>
              </a:rPr>
              <a:t>privilégier les fruits</a:t>
            </a:r>
            <a:r>
              <a:rPr lang="fr-CH" sz="1100" dirty="0">
                <a:latin typeface="Script cole" pitchFamily="2" charset="0"/>
              </a:rPr>
              <a:t>, </a:t>
            </a:r>
            <a:r>
              <a:rPr lang="fr-CH" sz="1100" b="1" dirty="0">
                <a:latin typeface="Script cole" pitchFamily="2" charset="0"/>
              </a:rPr>
              <a:t>pain</a:t>
            </a:r>
            <a:r>
              <a:rPr lang="fr-CH" sz="1100" dirty="0">
                <a:latin typeface="Script cole" pitchFamily="2" charset="0"/>
              </a:rPr>
              <a:t>, </a:t>
            </a:r>
            <a:r>
              <a:rPr lang="fr-CH" sz="1100" b="1" dirty="0">
                <a:latin typeface="Script cole" pitchFamily="2" charset="0"/>
              </a:rPr>
              <a:t>barres de céréales</a:t>
            </a:r>
            <a:r>
              <a:rPr lang="fr-CH" sz="1100" dirty="0">
                <a:latin typeface="Script cole" pitchFamily="2" charset="0"/>
              </a:rPr>
              <a:t>, etc. </a:t>
            </a:r>
            <a:r>
              <a:rPr lang="fr-CH" sz="1100" b="1" dirty="0">
                <a:latin typeface="Script cole" pitchFamily="2" charset="0"/>
              </a:rPr>
              <a:t>Evitez tout ce qui est chips, sucreries</a:t>
            </a:r>
            <a:r>
              <a:rPr lang="fr-CH" sz="1100" dirty="0">
                <a:latin typeface="Script cole" pitchFamily="2" charset="0"/>
              </a:rPr>
              <a:t>, etc.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CH" sz="1100" b="1" dirty="0">
                <a:latin typeface="Script cole" pitchFamily="2" charset="0"/>
              </a:rPr>
              <a:t>ENTRETIEN</a:t>
            </a:r>
            <a:r>
              <a:rPr lang="fr-CH" sz="1100" dirty="0">
                <a:latin typeface="Script cole" pitchFamily="2" charset="0"/>
              </a:rPr>
              <a:t>: Durant l’année, si vous avez des </a:t>
            </a:r>
            <a:r>
              <a:rPr lang="fr-CH" sz="1100" b="1" dirty="0">
                <a:latin typeface="Script cole" pitchFamily="2" charset="0"/>
              </a:rPr>
              <a:t>questions</a:t>
            </a:r>
            <a:r>
              <a:rPr lang="fr-CH" sz="1100" dirty="0">
                <a:latin typeface="Script cole" pitchFamily="2" charset="0"/>
              </a:rPr>
              <a:t> ou si vous </a:t>
            </a:r>
            <a:r>
              <a:rPr lang="fr-CH" sz="1100" b="1" dirty="0">
                <a:latin typeface="Script cole" pitchFamily="2" charset="0"/>
              </a:rPr>
              <a:t>désirez un entretien</a:t>
            </a:r>
            <a:r>
              <a:rPr lang="fr-CH" sz="1100" dirty="0">
                <a:latin typeface="Script cole" pitchFamily="2" charset="0"/>
              </a:rPr>
              <a:t>, je vous invite à </a:t>
            </a:r>
            <a:r>
              <a:rPr lang="fr-CH" sz="1100" b="1" dirty="0">
                <a:latin typeface="Script cole" pitchFamily="2" charset="0"/>
              </a:rPr>
              <a:t>prendre contact avec moi par le biais du cahier de communication.</a:t>
            </a:r>
            <a:r>
              <a:rPr lang="fr-CH" sz="1100" dirty="0">
                <a:latin typeface="Script cole" pitchFamily="2" charset="0"/>
              </a:rPr>
              <a:t> </a:t>
            </a:r>
          </a:p>
          <a:p>
            <a:pPr algn="just"/>
            <a:endParaRPr lang="fr-CH" sz="1100" dirty="0">
              <a:latin typeface="Script cole" pitchFamily="2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CH" sz="1100" b="1" dirty="0">
                <a:latin typeface="Script cole" pitchFamily="2" charset="0"/>
              </a:rPr>
              <a:t>ANNIVERSAIRE</a:t>
            </a:r>
            <a:r>
              <a:rPr lang="fr-CH" sz="1100" dirty="0">
                <a:latin typeface="Script cole" pitchFamily="2" charset="0"/>
              </a:rPr>
              <a:t>: Le jour de l’anniversaire de votre enfant vous pourrez apporter un </a:t>
            </a:r>
            <a:r>
              <a:rPr lang="fr-CH" sz="1100" b="1" dirty="0">
                <a:latin typeface="Script cole" pitchFamily="2" charset="0"/>
              </a:rPr>
              <a:t>gâteau</a:t>
            </a:r>
            <a:r>
              <a:rPr lang="fr-CH" sz="1100" dirty="0">
                <a:latin typeface="Script cole" pitchFamily="2" charset="0"/>
              </a:rPr>
              <a:t> avec des bougies pour qu’il puisse le fêter avec tous ses camarades de classe. Opter par un </a:t>
            </a:r>
            <a:r>
              <a:rPr lang="fr-CH" sz="1100" b="1" dirty="0">
                <a:latin typeface="Script cole" pitchFamily="2" charset="0"/>
              </a:rPr>
              <a:t>gâteau simple sans crème ou glace.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sz="16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5C83F2-B3B9-8847-8BC1-C7FEA486E995}"/>
              </a:ext>
            </a:extLst>
          </p:cNvPr>
          <p:cNvCxnSpPr/>
          <p:nvPr/>
        </p:nvCxnSpPr>
        <p:spPr>
          <a:xfrm>
            <a:off x="59961" y="6376633"/>
            <a:ext cx="5616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0EF623D-81A1-1944-865E-DE41DC43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75" y="194564"/>
            <a:ext cx="1166323" cy="11881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ADAB15-D669-214C-84C3-5BCC9FD28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24" y="4908715"/>
            <a:ext cx="768565" cy="14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1177</Words>
  <Application>Microsoft Macintosh PowerPoint</Application>
  <PresentationFormat>Affichage à l'écran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Betty</vt:lpstr>
      <vt:lpstr>AlphaRope</vt:lpstr>
      <vt:lpstr>Arial</vt:lpstr>
      <vt:lpstr>Calibri</vt:lpstr>
      <vt:lpstr>DJB TOOTSIEWOOTSIE</vt:lpstr>
      <vt:lpstr>Huruf Miranti</vt:lpstr>
      <vt:lpstr>K26ToyBlocks123</vt:lpstr>
      <vt:lpstr>Kartika</vt:lpstr>
      <vt:lpstr>KateCelebration Medium</vt:lpstr>
      <vt:lpstr>KG ABCs</vt:lpstr>
      <vt:lpstr>orange juice</vt:lpstr>
      <vt:lpstr>Paper Banner</vt:lpstr>
      <vt:lpstr>Script cole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DeLussey</dc:creator>
  <cp:lastModifiedBy>Utilisateur Microsoft Office</cp:lastModifiedBy>
  <cp:revision>29</cp:revision>
  <cp:lastPrinted>2018-06-08T11:29:17Z</cp:lastPrinted>
  <dcterms:created xsi:type="dcterms:W3CDTF">2014-08-17T14:00:12Z</dcterms:created>
  <dcterms:modified xsi:type="dcterms:W3CDTF">2018-06-08T11:35:21Z</dcterms:modified>
</cp:coreProperties>
</file>