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9" r:id="rId3"/>
    <p:sldId id="286" r:id="rId4"/>
    <p:sldId id="287" r:id="rId5"/>
    <p:sldId id="285" r:id="rId6"/>
    <p:sldId id="257" r:id="rId7"/>
    <p:sldId id="281" r:id="rId8"/>
    <p:sldId id="282" r:id="rId9"/>
    <p:sldId id="288" r:id="rId10"/>
    <p:sldId id="283" r:id="rId11"/>
    <p:sldId id="284" r:id="rId12"/>
    <p:sldId id="289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55" autoAdjust="0"/>
  </p:normalViewPr>
  <p:slideViewPr>
    <p:cSldViewPr>
      <p:cViewPr>
        <p:scale>
          <a:sx n="57" d="100"/>
          <a:sy n="57" d="100"/>
        </p:scale>
        <p:origin x="570" y="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2055C-F7C1-41B5-9DDE-96AFA07810D7}" type="datetimeFigureOut">
              <a:rPr lang="fr-FR" smtClean="0"/>
              <a:t>23/11/2015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B25AF-BBB9-411B-996C-E1336B8902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03664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AE2C44-1C68-45F4-928A-E28EF90B13BF}" type="datetimeFigureOut">
              <a:rPr lang="fr-FR" smtClean="0"/>
              <a:t>23/11/2015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066C57-2612-4AD3-905D-69039BBA0C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3682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66C57-2612-4AD3-905D-69039BBA0C5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6229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FB3426F5-3CDA-4D27-A4C8-67B3F64DA014}" type="datetimeFigureOut">
              <a:rPr lang="fr-FR" smtClean="0"/>
              <a:t>23/11/2015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DBAD8EB-CB48-4351-9C65-8E4A2A41DDF4}" type="slidenum">
              <a:rPr lang="fr-FR" smtClean="0"/>
              <a:t>‹N°›</a:t>
            </a:fld>
            <a:endParaRPr lang="fr-FR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t>23/11/2015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t>23/11/2015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t>23/11/2015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t>23/11/2015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t>23/11/2015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t>23/11/2015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t>‹N°›</a:t>
            </a:fld>
            <a:endParaRPr lang="fr-FR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t>23/11/2015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t>23/11/2015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t>23/11/2015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26F5-3CDA-4D27-A4C8-67B3F64DA014}" type="datetimeFigureOut">
              <a:rPr lang="fr-FR" smtClean="0"/>
              <a:t>23/11/2015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D8EB-CB48-4351-9C65-8E4A2A41DDF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FB3426F5-3CDA-4D27-A4C8-67B3F64DA014}" type="datetimeFigureOut">
              <a:rPr lang="fr-FR" smtClean="0"/>
              <a:t>23/11/2015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ADBAD8EB-CB48-4351-9C65-8E4A2A41DDF4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 rot="360000">
            <a:off x="3401129" y="2750494"/>
            <a:ext cx="4847038" cy="1599722"/>
          </a:xfrm>
        </p:spPr>
        <p:txBody>
          <a:bodyPr/>
          <a:lstStyle/>
          <a:p>
            <a:r>
              <a:rPr lang="fr-FR" sz="7500" dirty="0" smtClean="0">
                <a:latin typeface="Fontastique" pitchFamily="2" charset="0"/>
                <a:ea typeface="Fontastique" pitchFamily="2" charset="0"/>
              </a:rPr>
              <a:t>Géométrie</a:t>
            </a:r>
            <a:endParaRPr lang="fr-FR" sz="7500" dirty="0">
              <a:latin typeface="Fontastique" pitchFamily="2" charset="0"/>
              <a:ea typeface="Fontastique" pitchFamily="2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2800" dirty="0" smtClean="0">
                <a:latin typeface="Trebuchet MS" panose="020B0603020202020204" pitchFamily="34" charset="0"/>
              </a:rPr>
              <a:t>Symétrie axiale sur papier quadrillé</a:t>
            </a:r>
            <a:endParaRPr lang="fr-FR" sz="2800" dirty="0">
              <a:latin typeface="Trebuchet MS" panose="020B0603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 rot="20575078">
            <a:off x="818247" y="4156700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Trebuchet MS" panose="020B0603020202020204" pitchFamily="34" charset="0"/>
              </a:rPr>
              <a:t>CM</a:t>
            </a:r>
          </a:p>
          <a:p>
            <a:pPr algn="ctr"/>
            <a:endParaRPr lang="fr-FR" sz="1000" dirty="0">
              <a:latin typeface="Trebuchet MS" panose="020B0603020202020204" pitchFamily="34" charset="0"/>
            </a:endParaRPr>
          </a:p>
          <a:p>
            <a:pPr algn="ctr"/>
            <a:endParaRPr lang="fr-FR" sz="1000" dirty="0" smtClean="0">
              <a:latin typeface="Trebuchet MS" panose="020B0603020202020204" pitchFamily="34" charset="0"/>
            </a:endParaRPr>
          </a:p>
          <a:p>
            <a:pPr algn="ctr"/>
            <a:r>
              <a:rPr lang="fr-FR" sz="1000" dirty="0" smtClean="0">
                <a:latin typeface="Trebuchet MS" panose="020B0603020202020204" pitchFamily="34" charset="0"/>
              </a:rPr>
              <a:t>www.laclassedemallory.com</a:t>
            </a:r>
            <a:endParaRPr lang="fr-FR" sz="10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4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4885">
        <p:cut/>
      </p:transition>
    </mc:Choice>
    <mc:Fallback xmlns="">
      <p:transition advTm="4885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24697" y="286561"/>
            <a:ext cx="7704856" cy="1442674"/>
          </a:xfrm>
        </p:spPr>
        <p:txBody>
          <a:bodyPr/>
          <a:lstStyle/>
          <a:p>
            <a:r>
              <a:rPr lang="fr-FR" sz="3600" dirty="0" smtClean="0">
                <a:latin typeface="Annoying Kettle" panose="02000000000000000000" pitchFamily="2" charset="0"/>
              </a:rPr>
              <a:t>Tracer le sym</a:t>
            </a:r>
            <a:r>
              <a:rPr lang="fr-FR" sz="3600" dirty="0" smtClean="0">
                <a:latin typeface="Porky's" panose="00000700000000000000" pitchFamily="2" charset="0"/>
              </a:rPr>
              <a:t>é</a:t>
            </a:r>
            <a:r>
              <a:rPr lang="fr-FR" sz="3600" dirty="0" smtClean="0">
                <a:latin typeface="Annoying Kettle" panose="02000000000000000000" pitchFamily="2" charset="0"/>
              </a:rPr>
              <a:t>trique d’une figure sur papier </a:t>
            </a:r>
            <a:r>
              <a:rPr lang="fr-FR" sz="3600" dirty="0">
                <a:latin typeface="Annoying Kettle" panose="02000000000000000000" pitchFamily="2" charset="0"/>
              </a:rPr>
              <a:t>quadrill</a:t>
            </a:r>
            <a:r>
              <a:rPr lang="fr-FR" sz="3600" dirty="0">
                <a:latin typeface="Porky's" panose="00000700000000000000" pitchFamily="2" charset="0"/>
              </a:rPr>
              <a:t>é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4877" y="2060848"/>
            <a:ext cx="4464496" cy="4405128"/>
          </a:xfrm>
          <a:prstGeom prst="rect">
            <a:avLst/>
          </a:prstGeom>
        </p:spPr>
      </p:pic>
      <p:sp>
        <p:nvSpPr>
          <p:cNvPr id="12" name="Ellipse 11"/>
          <p:cNvSpPr/>
          <p:nvPr/>
        </p:nvSpPr>
        <p:spPr>
          <a:xfrm>
            <a:off x="3923928" y="4141186"/>
            <a:ext cx="216024" cy="24445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3078365" y="4141751"/>
            <a:ext cx="216024" cy="24445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3923928" y="4941168"/>
            <a:ext cx="216024" cy="24445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3078365" y="4990615"/>
            <a:ext cx="216024" cy="24445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3923928" y="5741150"/>
            <a:ext cx="216024" cy="24445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3099292" y="5758440"/>
            <a:ext cx="216024" cy="24445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82298">
            <a:off x="1941526" y="3972422"/>
            <a:ext cx="4677428" cy="3267531"/>
          </a:xfrm>
          <a:prstGeom prst="rect">
            <a:avLst/>
          </a:prstGeom>
        </p:spPr>
      </p:pic>
      <p:cxnSp>
        <p:nvCxnSpPr>
          <p:cNvPr id="8" name="Connecteur droit avec flèche 7"/>
          <p:cNvCxnSpPr/>
          <p:nvPr/>
        </p:nvCxnSpPr>
        <p:spPr>
          <a:xfrm flipV="1">
            <a:off x="4031940" y="4653136"/>
            <a:ext cx="1188132" cy="1227529"/>
          </a:xfrm>
          <a:prstGeom prst="straightConnector1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 rot="18743126">
            <a:off x="4110312" y="5162904"/>
            <a:ext cx="1519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3 carreaux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1732454"/>
      </p:ext>
    </p:extLst>
  </p:cSld>
  <p:clrMapOvr>
    <a:masterClrMapping/>
  </p:clrMapOvr>
  <p:transition spd="slow" advTm="28255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24697" y="286561"/>
            <a:ext cx="7704856" cy="1442674"/>
          </a:xfrm>
        </p:spPr>
        <p:txBody>
          <a:bodyPr/>
          <a:lstStyle/>
          <a:p>
            <a:r>
              <a:rPr lang="fr-FR" sz="3600" dirty="0" smtClean="0">
                <a:latin typeface="Annoying Kettle" panose="02000000000000000000" pitchFamily="2" charset="0"/>
              </a:rPr>
              <a:t>Tracer le sym</a:t>
            </a:r>
            <a:r>
              <a:rPr lang="fr-FR" sz="3600" dirty="0" smtClean="0">
                <a:latin typeface="Porky's" panose="00000700000000000000" pitchFamily="2" charset="0"/>
              </a:rPr>
              <a:t>é</a:t>
            </a:r>
            <a:r>
              <a:rPr lang="fr-FR" sz="3600" dirty="0" smtClean="0">
                <a:latin typeface="Annoying Kettle" panose="02000000000000000000" pitchFamily="2" charset="0"/>
              </a:rPr>
              <a:t>trique d’une figure sur papier </a:t>
            </a:r>
            <a:r>
              <a:rPr lang="fr-FR" sz="3600" dirty="0">
                <a:latin typeface="Annoying Kettle" panose="02000000000000000000" pitchFamily="2" charset="0"/>
              </a:rPr>
              <a:t>quadrill</a:t>
            </a:r>
            <a:r>
              <a:rPr lang="fr-FR" sz="3600" dirty="0">
                <a:latin typeface="Porky's" panose="00000700000000000000" pitchFamily="2" charset="0"/>
              </a:rPr>
              <a:t>é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792" y="1988840"/>
            <a:ext cx="4569281" cy="447575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60927">
            <a:off x="4036075" y="2102620"/>
            <a:ext cx="4677428" cy="3267531"/>
          </a:xfrm>
          <a:prstGeom prst="rect">
            <a:avLst/>
          </a:prstGeom>
        </p:spPr>
      </p:pic>
      <p:cxnSp>
        <p:nvCxnSpPr>
          <p:cNvPr id="18" name="Connecteur droit avec flèche 17"/>
          <p:cNvCxnSpPr/>
          <p:nvPr/>
        </p:nvCxnSpPr>
        <p:spPr>
          <a:xfrm flipV="1">
            <a:off x="5436096" y="3429000"/>
            <a:ext cx="1188132" cy="1227529"/>
          </a:xfrm>
          <a:prstGeom prst="straightConnector1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 rot="18743126">
            <a:off x="5119408" y="3728518"/>
            <a:ext cx="1519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3 carreaux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6574550" y="3305607"/>
            <a:ext cx="216024" cy="24445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3385541"/>
      </p:ext>
    </p:extLst>
  </p:cSld>
  <p:clrMapOvr>
    <a:masterClrMapping/>
  </p:clrMapOvr>
  <p:transition spd="slow" advTm="9948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35596" y="0"/>
            <a:ext cx="7704856" cy="1442674"/>
          </a:xfrm>
        </p:spPr>
        <p:txBody>
          <a:bodyPr/>
          <a:lstStyle/>
          <a:p>
            <a:r>
              <a:rPr lang="fr-FR" sz="3600" dirty="0" smtClean="0">
                <a:latin typeface="Cloudy With a Chance of Love" panose="02000000000000000000" pitchFamily="2" charset="0"/>
              </a:rPr>
              <a:t>Trace</a:t>
            </a:r>
            <a:endParaRPr lang="fr-FR" sz="3600" dirty="0">
              <a:latin typeface="Cloudy With a Chance of Love" panose="02000000000000000000" pitchFamily="2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187624" y="1450149"/>
            <a:ext cx="720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atin typeface="Calibri" panose="020F0502020204030204" pitchFamily="34" charset="0"/>
              </a:rPr>
              <a:t>Trace le symétrique de cette figure</a:t>
            </a:r>
          </a:p>
          <a:p>
            <a:endParaRPr lang="fr-FR" sz="3600" dirty="0">
              <a:latin typeface="Calibri" panose="020F0502020204030204" pitchFamily="34" charset="0"/>
            </a:endParaRPr>
          </a:p>
          <a:p>
            <a:endParaRPr lang="fr-FR" sz="3600" dirty="0" smtClean="0">
              <a:latin typeface="Calibri" panose="020F0502020204030204" pitchFamily="34" charset="0"/>
            </a:endParaRPr>
          </a:p>
          <a:p>
            <a:endParaRPr lang="fr-FR" sz="3600" dirty="0" smtClean="0">
              <a:latin typeface="Calibri" panose="020F0502020204030204" pitchFamily="34" charset="0"/>
            </a:endParaRPr>
          </a:p>
        </p:txBody>
      </p:sp>
      <p:pic>
        <p:nvPicPr>
          <p:cNvPr id="2052" name="Picture 4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276872"/>
            <a:ext cx="403244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73204583"/>
      </p:ext>
    </p:extLst>
  </p:cSld>
  <p:clrMapOvr>
    <a:masterClrMapping/>
  </p:clrMapOvr>
  <p:transition spd="slow" advTm="11887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24697" y="286561"/>
            <a:ext cx="7704856" cy="1442674"/>
          </a:xfrm>
        </p:spPr>
        <p:txBody>
          <a:bodyPr/>
          <a:lstStyle/>
          <a:p>
            <a:r>
              <a:rPr lang="fr-FR" sz="3600" dirty="0" smtClean="0">
                <a:latin typeface="Cloudy With a Chance of Love" panose="02000000000000000000" pitchFamily="2" charset="0"/>
              </a:rPr>
              <a:t>Objectif de la séance</a:t>
            </a:r>
            <a:endParaRPr lang="fr-FR" sz="3600" dirty="0">
              <a:latin typeface="Cloudy With a Chance of Love" panose="02000000000000000000" pitchFamily="2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187624" y="1729234"/>
            <a:ext cx="7200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atin typeface="Calibri" panose="020F0502020204030204" pitchFamily="34" charset="0"/>
              </a:rPr>
              <a:t>Aujourd’hui, nous allons travailler en </a:t>
            </a:r>
            <a:r>
              <a:rPr lang="fr-FR" sz="3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géométrie</a:t>
            </a:r>
            <a:r>
              <a:rPr lang="fr-FR" sz="3600" dirty="0" smtClean="0">
                <a:latin typeface="Calibri" panose="020F0502020204030204" pitchFamily="34" charset="0"/>
              </a:rPr>
              <a:t>.</a:t>
            </a:r>
          </a:p>
          <a:p>
            <a:r>
              <a:rPr lang="fr-FR" sz="3600" dirty="0" smtClean="0">
                <a:latin typeface="Calibri" panose="020F0502020204030204" pitchFamily="34" charset="0"/>
              </a:rPr>
              <a:t>Nous allons apprendre à </a:t>
            </a:r>
            <a:r>
              <a:rPr lang="fr-FR" sz="3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tracer le symétrique</a:t>
            </a:r>
            <a:r>
              <a:rPr lang="fr-FR" sz="3600" dirty="0" smtClean="0">
                <a:latin typeface="Calibri" panose="020F0502020204030204" pitchFamily="34" charset="0"/>
              </a:rPr>
              <a:t> d’une figure par </a:t>
            </a:r>
            <a:r>
              <a:rPr lang="fr-FR" sz="3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symétrie axiale</a:t>
            </a:r>
            <a:r>
              <a:rPr lang="fr-FR" sz="3600" dirty="0" smtClean="0">
                <a:latin typeface="Calibri" panose="020F0502020204030204" pitchFamily="34" charset="0"/>
              </a:rPr>
              <a:t>.</a:t>
            </a:r>
            <a:endParaRPr lang="fr-FR" sz="3600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0448563"/>
      </p:ext>
    </p:extLst>
  </p:cSld>
  <p:clrMapOvr>
    <a:masterClrMapping/>
  </p:clrMapOvr>
  <p:transition spd="slow" advTm="11887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187624" y="1729234"/>
            <a:ext cx="720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atin typeface="Calibri" panose="020F0502020204030204" pitchFamily="34" charset="0"/>
              </a:rPr>
              <a:t>Dans quelle matière allons-nous travailler?</a:t>
            </a:r>
          </a:p>
          <a:p>
            <a:r>
              <a:rPr lang="fr-FR" sz="3600" dirty="0" smtClean="0">
                <a:latin typeface="Calibri" panose="020F0502020204030204" pitchFamily="34" charset="0"/>
              </a:rPr>
              <a:t>Qu’allons-nous apprendre?</a:t>
            </a:r>
            <a:endParaRPr lang="fr-FR" sz="3600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7021579"/>
      </p:ext>
    </p:extLst>
  </p:cSld>
  <p:clrMapOvr>
    <a:masterClrMapping/>
  </p:clrMapOvr>
  <p:transition spd="slow" advTm="11887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35596" y="0"/>
            <a:ext cx="7704856" cy="1442674"/>
          </a:xfrm>
        </p:spPr>
        <p:txBody>
          <a:bodyPr/>
          <a:lstStyle/>
          <a:p>
            <a:r>
              <a:rPr lang="fr-FR" sz="3600" dirty="0" smtClean="0">
                <a:latin typeface="Cloudy With a Chance of Love" panose="02000000000000000000" pitchFamily="2" charset="0"/>
              </a:rPr>
              <a:t>Je dois savoir…</a:t>
            </a:r>
            <a:endParaRPr lang="fr-FR" sz="3600" dirty="0">
              <a:latin typeface="Cloudy With a Chance of Love" panose="02000000000000000000" pitchFamily="2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187624" y="1450149"/>
            <a:ext cx="7200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atin typeface="Calibri" panose="020F0502020204030204" pitchFamily="34" charset="0"/>
              </a:rPr>
              <a:t>Qu’est-ce qu’un axe de symétrie? Trace-les.</a:t>
            </a:r>
          </a:p>
          <a:p>
            <a:endParaRPr lang="fr-FR" sz="3600" dirty="0">
              <a:latin typeface="Calibri" panose="020F0502020204030204" pitchFamily="34" charset="0"/>
            </a:endParaRPr>
          </a:p>
          <a:p>
            <a:endParaRPr lang="fr-FR" sz="3600" dirty="0" smtClean="0">
              <a:latin typeface="Calibri" panose="020F0502020204030204" pitchFamily="34" charset="0"/>
            </a:endParaRPr>
          </a:p>
          <a:p>
            <a:endParaRPr lang="fr-FR" sz="3600" dirty="0" smtClean="0">
              <a:latin typeface="Calibri" panose="020F0502020204030204" pitchFamily="34" charset="0"/>
            </a:endParaRPr>
          </a:p>
          <a:p>
            <a:r>
              <a:rPr lang="fr-FR" sz="3600" dirty="0" smtClean="0">
                <a:latin typeface="Calibri" panose="020F0502020204030204" pitchFamily="34" charset="0"/>
              </a:rPr>
              <a:t>Quelles sont les particularités d’une figure et de son symétrique?</a:t>
            </a:r>
            <a:endParaRPr lang="fr-FR" sz="3600" dirty="0">
              <a:latin typeface="Calibri" panose="020F0502020204030204" pitchFamily="34" charset="0"/>
            </a:endParaRPr>
          </a:p>
        </p:txBody>
      </p:sp>
      <p:sp>
        <p:nvSpPr>
          <p:cNvPr id="6" name="Double flèche horizontale 5"/>
          <p:cNvSpPr/>
          <p:nvPr/>
        </p:nvSpPr>
        <p:spPr>
          <a:xfrm>
            <a:off x="4357698" y="2546378"/>
            <a:ext cx="2376264" cy="1295960"/>
          </a:xfrm>
          <a:prstGeom prst="left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vers le bas 6"/>
          <p:cNvSpPr/>
          <p:nvPr/>
        </p:nvSpPr>
        <p:spPr>
          <a:xfrm>
            <a:off x="2051444" y="2787328"/>
            <a:ext cx="1296144" cy="1295960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8"/>
          <p:cNvCxnSpPr/>
          <p:nvPr/>
        </p:nvCxnSpPr>
        <p:spPr>
          <a:xfrm>
            <a:off x="2699240" y="2546378"/>
            <a:ext cx="276" cy="18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5537857" y="2283088"/>
            <a:ext cx="276" cy="18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3923928" y="3201489"/>
            <a:ext cx="3537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1441374" y="5451587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Les figures sont identiques et superposables. Elles sont situées à égale distance de l’axe.</a:t>
            </a:r>
            <a:endParaRPr lang="fr-FR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506424"/>
      </p:ext>
    </p:extLst>
  </p:cSld>
  <p:clrMapOvr>
    <a:masterClrMapping/>
  </p:clrMapOvr>
  <p:transition spd="slow" advTm="11887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24697" y="286561"/>
            <a:ext cx="7704856" cy="1442674"/>
          </a:xfrm>
        </p:spPr>
        <p:txBody>
          <a:bodyPr/>
          <a:lstStyle/>
          <a:p>
            <a:r>
              <a:rPr lang="fr-FR" sz="3600" dirty="0" smtClean="0">
                <a:latin typeface="Annoying Kettle" panose="02000000000000000000" pitchFamily="2" charset="0"/>
              </a:rPr>
              <a:t>Tracer le sym</a:t>
            </a:r>
            <a:r>
              <a:rPr lang="fr-FR" sz="3600" dirty="0" smtClean="0">
                <a:latin typeface="Porky's" panose="00000700000000000000" pitchFamily="2" charset="0"/>
              </a:rPr>
              <a:t>é</a:t>
            </a:r>
            <a:r>
              <a:rPr lang="fr-FR" sz="3600" dirty="0" smtClean="0">
                <a:latin typeface="Annoying Kettle" panose="02000000000000000000" pitchFamily="2" charset="0"/>
              </a:rPr>
              <a:t>trique d’une figure sur papier </a:t>
            </a:r>
            <a:r>
              <a:rPr lang="fr-FR" sz="3600" dirty="0">
                <a:latin typeface="Annoying Kettle" panose="02000000000000000000" pitchFamily="2" charset="0"/>
              </a:rPr>
              <a:t>quadrill</a:t>
            </a:r>
            <a:r>
              <a:rPr lang="fr-FR" sz="3600" dirty="0">
                <a:latin typeface="Porky's" panose="00000700000000000000" pitchFamily="2" charset="0"/>
              </a:rPr>
              <a:t>é</a:t>
            </a:r>
          </a:p>
        </p:txBody>
      </p:sp>
      <p:pic>
        <p:nvPicPr>
          <p:cNvPr id="1026" name="Picture 2" descr="http://www.jerevise.fr/wp-content/uploads/2012/04/tracer-symetrie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579" y="1988428"/>
            <a:ext cx="6770836" cy="385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Ellipse 20"/>
          <p:cNvSpPr/>
          <p:nvPr/>
        </p:nvSpPr>
        <p:spPr>
          <a:xfrm>
            <a:off x="2195736" y="2636912"/>
            <a:ext cx="216024" cy="24445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1619672" y="3670925"/>
            <a:ext cx="216024" cy="24445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/>
          <p:cNvSpPr/>
          <p:nvPr/>
        </p:nvSpPr>
        <p:spPr>
          <a:xfrm>
            <a:off x="4283968" y="4221088"/>
            <a:ext cx="216024" cy="24445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/>
          <p:cNvSpPr/>
          <p:nvPr/>
        </p:nvSpPr>
        <p:spPr>
          <a:xfrm>
            <a:off x="3779912" y="4797152"/>
            <a:ext cx="216024" cy="24445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2194291"/>
      </p:ext>
    </p:extLst>
  </p:cSld>
  <p:clrMapOvr>
    <a:masterClrMapping/>
  </p:clrMapOvr>
  <p:transition spd="slow" advTm="11887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24697" y="286561"/>
            <a:ext cx="7704856" cy="1442674"/>
          </a:xfrm>
        </p:spPr>
        <p:txBody>
          <a:bodyPr/>
          <a:lstStyle/>
          <a:p>
            <a:r>
              <a:rPr lang="fr-FR" sz="3600" dirty="0" smtClean="0">
                <a:latin typeface="Annoying Kettle" panose="02000000000000000000" pitchFamily="2" charset="0"/>
              </a:rPr>
              <a:t>Tracer le sym</a:t>
            </a:r>
            <a:r>
              <a:rPr lang="fr-FR" sz="3600" dirty="0" smtClean="0">
                <a:latin typeface="Porky's" panose="00000700000000000000" pitchFamily="2" charset="0"/>
              </a:rPr>
              <a:t>é</a:t>
            </a:r>
            <a:r>
              <a:rPr lang="fr-FR" sz="3600" dirty="0" smtClean="0">
                <a:latin typeface="Annoying Kettle" panose="02000000000000000000" pitchFamily="2" charset="0"/>
              </a:rPr>
              <a:t>trique d’une figure sur papier </a:t>
            </a:r>
            <a:r>
              <a:rPr lang="fr-FR" sz="3600" dirty="0">
                <a:latin typeface="Annoying Kettle" panose="02000000000000000000" pitchFamily="2" charset="0"/>
              </a:rPr>
              <a:t>quadrill</a:t>
            </a:r>
            <a:r>
              <a:rPr lang="fr-FR" sz="3600" dirty="0">
                <a:latin typeface="Porky's" panose="00000700000000000000" pitchFamily="2" charset="0"/>
              </a:rPr>
              <a:t>é</a:t>
            </a: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664" y="2115020"/>
            <a:ext cx="6695323" cy="3762252"/>
          </a:xfrm>
          <a:prstGeom prst="rect">
            <a:avLst/>
          </a:prstGeom>
        </p:spPr>
      </p:pic>
      <p:cxnSp>
        <p:nvCxnSpPr>
          <p:cNvPr id="27" name="Connecteur droit avec flèche 26"/>
          <p:cNvCxnSpPr/>
          <p:nvPr/>
        </p:nvCxnSpPr>
        <p:spPr>
          <a:xfrm>
            <a:off x="2434779" y="2865950"/>
            <a:ext cx="2520280" cy="0"/>
          </a:xfrm>
          <a:prstGeom prst="straightConnector1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2987824" y="288475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5 carreaux</a:t>
            </a:r>
            <a:endParaRPr lang="fr-FR" b="1" dirty="0">
              <a:solidFill>
                <a:srgbClr val="0070C0"/>
              </a:solidFill>
            </a:endParaRPr>
          </a:p>
        </p:txBody>
      </p:sp>
      <p:cxnSp>
        <p:nvCxnSpPr>
          <p:cNvPr id="30" name="Connecteur droit avec flèche 29"/>
          <p:cNvCxnSpPr>
            <a:endCxn id="32" idx="2"/>
          </p:cNvCxnSpPr>
          <p:nvPr/>
        </p:nvCxnSpPr>
        <p:spPr>
          <a:xfrm>
            <a:off x="5004048" y="2852936"/>
            <a:ext cx="2484276" cy="31820"/>
          </a:xfrm>
          <a:prstGeom prst="straightConnector1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llipse 31"/>
          <p:cNvSpPr/>
          <p:nvPr/>
        </p:nvSpPr>
        <p:spPr>
          <a:xfrm>
            <a:off x="7488324" y="2762530"/>
            <a:ext cx="216024" cy="24445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5443164"/>
      </p:ext>
    </p:extLst>
  </p:cSld>
  <p:clrMapOvr>
    <a:masterClrMapping/>
  </p:clrMapOvr>
  <p:transition spd="slow" advTm="22593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24697" y="286561"/>
            <a:ext cx="7704856" cy="1442674"/>
          </a:xfrm>
        </p:spPr>
        <p:txBody>
          <a:bodyPr/>
          <a:lstStyle/>
          <a:p>
            <a:r>
              <a:rPr lang="fr-FR" sz="3600" dirty="0" smtClean="0">
                <a:latin typeface="Annoying Kettle" panose="02000000000000000000" pitchFamily="2" charset="0"/>
              </a:rPr>
              <a:t>Tracer le sym</a:t>
            </a:r>
            <a:r>
              <a:rPr lang="fr-FR" sz="3600" dirty="0" smtClean="0">
                <a:latin typeface="Porky's" panose="00000700000000000000" pitchFamily="2" charset="0"/>
              </a:rPr>
              <a:t>é</a:t>
            </a:r>
            <a:r>
              <a:rPr lang="fr-FR" sz="3600" dirty="0" smtClean="0">
                <a:latin typeface="Annoying Kettle" panose="02000000000000000000" pitchFamily="2" charset="0"/>
              </a:rPr>
              <a:t>trique d’une figure sur papier </a:t>
            </a:r>
            <a:r>
              <a:rPr lang="fr-FR" sz="3600" dirty="0">
                <a:latin typeface="Annoying Kettle" panose="02000000000000000000" pitchFamily="2" charset="0"/>
              </a:rPr>
              <a:t>quadrill</a:t>
            </a:r>
            <a:r>
              <a:rPr lang="fr-FR" sz="3600" dirty="0">
                <a:latin typeface="Porky's" panose="00000700000000000000" pitchFamily="2" charset="0"/>
              </a:rPr>
              <a:t>é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6617" y="2042587"/>
            <a:ext cx="6666829" cy="3676560"/>
          </a:xfrm>
          <a:prstGeom prst="rect">
            <a:avLst/>
          </a:prstGeom>
        </p:spPr>
      </p:pic>
      <p:cxnSp>
        <p:nvCxnSpPr>
          <p:cNvPr id="27" name="Connecteur droit avec flèche 26"/>
          <p:cNvCxnSpPr/>
          <p:nvPr/>
        </p:nvCxnSpPr>
        <p:spPr>
          <a:xfrm>
            <a:off x="4499992" y="4398576"/>
            <a:ext cx="392170" cy="0"/>
          </a:xfrm>
          <a:prstGeom prst="straightConnector1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>
            <a:off x="4892162" y="4398576"/>
            <a:ext cx="396044" cy="0"/>
          </a:xfrm>
          <a:prstGeom prst="straightConnector1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llipse 31"/>
          <p:cNvSpPr/>
          <p:nvPr/>
        </p:nvSpPr>
        <p:spPr>
          <a:xfrm>
            <a:off x="5345710" y="4275803"/>
            <a:ext cx="216024" cy="24445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/>
          <p:cNvSpPr txBox="1"/>
          <p:nvPr/>
        </p:nvSpPr>
        <p:spPr>
          <a:xfrm>
            <a:off x="3794040" y="4398029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1 carreau</a:t>
            </a:r>
            <a:endParaRPr lang="fr-FR" b="1" dirty="0">
              <a:solidFill>
                <a:srgbClr val="0070C0"/>
              </a:solidFill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1835696" y="3870860"/>
            <a:ext cx="3024335" cy="10007"/>
          </a:xfrm>
          <a:prstGeom prst="straightConnector1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2173930" y="3511535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6 carreaux</a:t>
            </a:r>
            <a:endParaRPr lang="fr-FR" b="1" dirty="0">
              <a:solidFill>
                <a:srgbClr val="0070C0"/>
              </a:solidFill>
            </a:endParaRPr>
          </a:p>
        </p:txBody>
      </p:sp>
      <p:cxnSp>
        <p:nvCxnSpPr>
          <p:cNvPr id="18" name="Connecteur droit avec flèche 17"/>
          <p:cNvCxnSpPr/>
          <p:nvPr/>
        </p:nvCxnSpPr>
        <p:spPr>
          <a:xfrm>
            <a:off x="4929024" y="3860853"/>
            <a:ext cx="3024335" cy="10007"/>
          </a:xfrm>
          <a:prstGeom prst="straightConnector1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lipse 19"/>
          <p:cNvSpPr/>
          <p:nvPr/>
        </p:nvSpPr>
        <p:spPr>
          <a:xfrm>
            <a:off x="7927969" y="3738627"/>
            <a:ext cx="216024" cy="24445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1" name="Connecteur droit avec flèche 20"/>
          <p:cNvCxnSpPr/>
          <p:nvPr/>
        </p:nvCxnSpPr>
        <p:spPr>
          <a:xfrm>
            <a:off x="3941554" y="4925197"/>
            <a:ext cx="918477" cy="0"/>
          </a:xfrm>
          <a:prstGeom prst="straightConnector1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3848903" y="493074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2 carreaux</a:t>
            </a:r>
            <a:endParaRPr lang="fr-FR" b="1" dirty="0">
              <a:solidFill>
                <a:srgbClr val="0070C0"/>
              </a:solidFill>
            </a:endParaRPr>
          </a:p>
        </p:txBody>
      </p:sp>
      <p:cxnSp>
        <p:nvCxnSpPr>
          <p:cNvPr id="25" name="Connecteur droit avec flèche 24"/>
          <p:cNvCxnSpPr/>
          <p:nvPr/>
        </p:nvCxnSpPr>
        <p:spPr>
          <a:xfrm>
            <a:off x="4951486" y="4925197"/>
            <a:ext cx="918477" cy="0"/>
          </a:xfrm>
          <a:prstGeom prst="straightConnector1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lipse 25"/>
          <p:cNvSpPr/>
          <p:nvPr/>
        </p:nvSpPr>
        <p:spPr>
          <a:xfrm>
            <a:off x="5869963" y="4789703"/>
            <a:ext cx="216024" cy="24445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7997120"/>
      </p:ext>
    </p:extLst>
  </p:cSld>
  <p:clrMapOvr>
    <a:masterClrMapping/>
  </p:clrMapOvr>
  <p:transition spd="slow" advTm="20851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2" grpId="0" animBg="1"/>
      <p:bldP spid="28" grpId="0"/>
      <p:bldP spid="17" grpId="0"/>
      <p:bldP spid="20" grpId="0" animBg="1"/>
      <p:bldP spid="23" grpId="0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24697" y="286561"/>
            <a:ext cx="7704856" cy="1442674"/>
          </a:xfrm>
        </p:spPr>
        <p:txBody>
          <a:bodyPr/>
          <a:lstStyle/>
          <a:p>
            <a:r>
              <a:rPr lang="fr-FR" sz="3600" dirty="0" smtClean="0">
                <a:latin typeface="Annoying Kettle" panose="02000000000000000000" pitchFamily="2" charset="0"/>
              </a:rPr>
              <a:t>Tracer le sym</a:t>
            </a:r>
            <a:r>
              <a:rPr lang="fr-FR" sz="3600" dirty="0" smtClean="0">
                <a:latin typeface="Porky's" panose="00000700000000000000" pitchFamily="2" charset="0"/>
              </a:rPr>
              <a:t>é</a:t>
            </a:r>
            <a:r>
              <a:rPr lang="fr-FR" sz="3600" dirty="0" smtClean="0">
                <a:latin typeface="Annoying Kettle" panose="02000000000000000000" pitchFamily="2" charset="0"/>
              </a:rPr>
              <a:t>trique d’une figure sur papier </a:t>
            </a:r>
            <a:r>
              <a:rPr lang="fr-FR" sz="3600" dirty="0">
                <a:latin typeface="Annoying Kettle" panose="02000000000000000000" pitchFamily="2" charset="0"/>
              </a:rPr>
              <a:t>quadrill</a:t>
            </a:r>
            <a:r>
              <a:rPr lang="fr-FR" sz="3600" dirty="0">
                <a:latin typeface="Porky's" panose="00000700000000000000" pitchFamily="2" charset="0"/>
              </a:rPr>
              <a:t>é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639" y="1988840"/>
            <a:ext cx="6895205" cy="3744416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 flipH="1">
            <a:off x="5364088" y="2780928"/>
            <a:ext cx="2160240" cy="1628603"/>
          </a:xfrm>
          <a:prstGeom prst="lin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7524328" y="2708920"/>
            <a:ext cx="576064" cy="1152128"/>
          </a:xfrm>
          <a:prstGeom prst="lin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5364088" y="4409531"/>
            <a:ext cx="576064" cy="531637"/>
          </a:xfrm>
          <a:prstGeom prst="lin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H="1">
            <a:off x="5940153" y="3861048"/>
            <a:ext cx="2160239" cy="1080120"/>
          </a:xfrm>
          <a:prstGeom prst="lin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710856820"/>
      </p:ext>
    </p:extLst>
  </p:cSld>
  <p:clrMapOvr>
    <a:masterClrMapping/>
  </p:clrMapOvr>
  <p:transition spd="slow" advTm="11079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35596" y="0"/>
            <a:ext cx="7704856" cy="1442674"/>
          </a:xfrm>
        </p:spPr>
        <p:txBody>
          <a:bodyPr/>
          <a:lstStyle/>
          <a:p>
            <a:r>
              <a:rPr lang="fr-FR" sz="3600" dirty="0" smtClean="0">
                <a:latin typeface="Cloudy With a Chance of Love" panose="02000000000000000000" pitchFamily="2" charset="0"/>
              </a:rPr>
              <a:t>Trace</a:t>
            </a:r>
            <a:endParaRPr lang="fr-FR" sz="3600" dirty="0">
              <a:latin typeface="Cloudy With a Chance of Love" panose="02000000000000000000" pitchFamily="2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187624" y="1450149"/>
            <a:ext cx="720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atin typeface="Calibri" panose="020F0502020204030204" pitchFamily="34" charset="0"/>
              </a:rPr>
              <a:t>Trace le symétrique de cette figure</a:t>
            </a:r>
          </a:p>
          <a:p>
            <a:endParaRPr lang="fr-FR" sz="3600" dirty="0">
              <a:latin typeface="Calibri" panose="020F0502020204030204" pitchFamily="34" charset="0"/>
            </a:endParaRPr>
          </a:p>
          <a:p>
            <a:endParaRPr lang="fr-FR" sz="3600" dirty="0" smtClean="0">
              <a:latin typeface="Calibri" panose="020F0502020204030204" pitchFamily="34" charset="0"/>
            </a:endParaRPr>
          </a:p>
          <a:p>
            <a:endParaRPr lang="fr-FR" sz="3600" dirty="0" smtClean="0">
              <a:latin typeface="Calibri" panose="020F0502020204030204" pitchFamily="34" charset="0"/>
            </a:endParaRPr>
          </a:p>
        </p:txBody>
      </p:sp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04864"/>
            <a:ext cx="5642511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77694167"/>
      </p:ext>
    </p:extLst>
  </p:cSld>
  <p:clrMapOvr>
    <a:masterClrMapping/>
  </p:clrMapOvr>
  <p:transition spd="slow" advTm="11887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6|4.8|1.7|1|0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|0.7|2.7|0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6|4.8|1.7|1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6|4.8|1.7|1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6|4.8|1.7|1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6|4.8|1.7|1|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9|1.5|8.2|3.5|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8|0.9|5.3|0.7|0.8|1.4|0.9|1.2|1.3|1.3|1.3|0.8|0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7|1.3|1.2|0.9|0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6|4.8|1.7|1|0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6|7.2|1.2|1|0.7|0.6|0.5|0.8|11|1.2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TC101790492[[fn=Album]]</Template>
  <TotalTime>616</TotalTime>
  <Words>156</Words>
  <Application>Microsoft Office PowerPoint</Application>
  <PresentationFormat>Affichage à l'écran (4:3)</PresentationFormat>
  <Paragraphs>37</Paragraphs>
  <Slides>12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3" baseType="lpstr">
      <vt:lpstr>Annoying Kettle</vt:lpstr>
      <vt:lpstr>Arial</vt:lpstr>
      <vt:lpstr>Bradley Hand ITC TT-Bold</vt:lpstr>
      <vt:lpstr>Calibri</vt:lpstr>
      <vt:lpstr>Cambria</vt:lpstr>
      <vt:lpstr>Cloudy With a Chance of Love</vt:lpstr>
      <vt:lpstr>Fontastique</vt:lpstr>
      <vt:lpstr>Porky's</vt:lpstr>
      <vt:lpstr>Rage Italic</vt:lpstr>
      <vt:lpstr>Trebuchet MS</vt:lpstr>
      <vt:lpstr>Sketchbook</vt:lpstr>
      <vt:lpstr>Géométrie</vt:lpstr>
      <vt:lpstr>Objectif de la séance</vt:lpstr>
      <vt:lpstr>Présentation PowerPoint</vt:lpstr>
      <vt:lpstr>Je dois savoir…</vt:lpstr>
      <vt:lpstr>Tracer le symétrique d’une figure sur papier quadrillé</vt:lpstr>
      <vt:lpstr>Tracer le symétrique d’une figure sur papier quadrillé</vt:lpstr>
      <vt:lpstr>Tracer le symétrique d’une figure sur papier quadrillé</vt:lpstr>
      <vt:lpstr>Tracer le symétrique d’une figure sur papier quadrillé</vt:lpstr>
      <vt:lpstr>Trace</vt:lpstr>
      <vt:lpstr>Tracer le symétrique d’une figure sur papier quadrillé</vt:lpstr>
      <vt:lpstr>Tracer le symétrique d’une figure sur papier quadrillé</vt:lpstr>
      <vt:lpstr>Trace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Vocabulaire</dc:title>
  <dc:creator>Mallory</dc:creator>
  <cp:lastModifiedBy>Monhard mallory</cp:lastModifiedBy>
  <cp:revision>40</cp:revision>
  <dcterms:created xsi:type="dcterms:W3CDTF">2014-04-03T15:57:20Z</dcterms:created>
  <dcterms:modified xsi:type="dcterms:W3CDTF">2015-11-23T05:36:24Z</dcterms:modified>
</cp:coreProperties>
</file>