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4" r:id="rId3"/>
    <p:sldId id="256" r:id="rId4"/>
    <p:sldId id="263" r:id="rId5"/>
    <p:sldId id="266" r:id="rId6"/>
    <p:sldId id="268" r:id="rId7"/>
    <p:sldId id="267" r:id="rId8"/>
  </p:sldIdLst>
  <p:sldSz cx="7345363" cy="10440988"/>
  <p:notesSz cx="6735763" cy="9866313"/>
  <p:defaultTextStyle>
    <a:defPPr>
      <a:defRPr lang="fr-FR"/>
    </a:defPPr>
    <a:lvl1pPr marL="0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3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3FF"/>
    <a:srgbClr val="F2E5FF"/>
    <a:srgbClr val="F3F0F6"/>
    <a:srgbClr val="604A7B"/>
    <a:srgbClr val="CDF9FF"/>
    <a:srgbClr val="CCFFFF"/>
    <a:srgbClr val="CCECFF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434" autoAdjust="0"/>
  </p:normalViewPr>
  <p:slideViewPr>
    <p:cSldViewPr>
      <p:cViewPr varScale="1">
        <p:scale>
          <a:sx n="47" d="100"/>
          <a:sy n="47" d="100"/>
        </p:scale>
        <p:origin x="2046" y="48"/>
      </p:cViewPr>
      <p:guideLst>
        <p:guide orient="horz" pos="3289"/>
        <p:guide pos="23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90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C6831-DC9E-452E-A929-C2B284279061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66925" y="739775"/>
            <a:ext cx="26019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D6634-DA6D-4104-99B8-F466701FFF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73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D6634-DA6D-4104-99B8-F466701FFF6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2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D6634-DA6D-4104-99B8-F466701FFF6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66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D6634-DA6D-4104-99B8-F466701FFF6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50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D6634-DA6D-4104-99B8-F466701FFF6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09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D6634-DA6D-4104-99B8-F466701FFF6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746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D6634-DA6D-4104-99B8-F466701FFF6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76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D6634-DA6D-4104-99B8-F466701FFF6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88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0902" y="3243476"/>
            <a:ext cx="6243559" cy="223804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1805" y="5916560"/>
            <a:ext cx="514175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7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41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6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994040" y="558304"/>
            <a:ext cx="1239531" cy="1187662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5452" y="558304"/>
            <a:ext cx="3596168" cy="118766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63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57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0233" y="6709302"/>
            <a:ext cx="6243559" cy="207369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0233" y="4425338"/>
            <a:ext cx="6243559" cy="228396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3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45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2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0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90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72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5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5451" y="3248308"/>
            <a:ext cx="2417849" cy="91866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15723" y="3248308"/>
            <a:ext cx="2417849" cy="91866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84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68" y="418123"/>
            <a:ext cx="6610827" cy="174016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69" y="2337138"/>
            <a:ext cx="3245478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7269" y="3311146"/>
            <a:ext cx="3245478" cy="601565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31343" y="2337138"/>
            <a:ext cx="3246752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31343" y="3311146"/>
            <a:ext cx="3246752" cy="601565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32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5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19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69" y="415707"/>
            <a:ext cx="2416574" cy="1769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1833" y="415707"/>
            <a:ext cx="4106262" cy="891109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7269" y="2184874"/>
            <a:ext cx="2416574" cy="7141927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47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9742" y="7308692"/>
            <a:ext cx="4407218" cy="86283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39742" y="932921"/>
            <a:ext cx="4407218" cy="6264593"/>
          </a:xfrm>
        </p:spPr>
        <p:txBody>
          <a:bodyPr/>
          <a:lstStyle>
            <a:lvl1pPr marL="0" indent="0">
              <a:buNone/>
              <a:defRPr sz="3600"/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39742" y="8171525"/>
            <a:ext cx="4407218" cy="1225365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47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7268" y="418123"/>
            <a:ext cx="6610827" cy="1740165"/>
          </a:xfrm>
          <a:prstGeom prst="rect">
            <a:avLst/>
          </a:prstGeom>
        </p:spPr>
        <p:txBody>
          <a:bodyPr vert="horz" lIns="101636" tIns="50818" rIns="101636" bIns="50818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68" y="2436232"/>
            <a:ext cx="6610827" cy="6890569"/>
          </a:xfrm>
          <a:prstGeom prst="rect">
            <a:avLst/>
          </a:prstGeom>
        </p:spPr>
        <p:txBody>
          <a:bodyPr vert="horz" lIns="101636" tIns="50818" rIns="101636" bIns="50818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7268" y="9677250"/>
            <a:ext cx="1713918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EECC-1494-4A94-92E8-2069CFE9F7B8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09666" y="9677250"/>
            <a:ext cx="2326032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64177" y="9677250"/>
            <a:ext cx="1713918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19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35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133" indent="-381133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789" indent="-317611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445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622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800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978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156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1334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511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78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356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533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711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889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067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245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422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1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2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rganigramme : Document 66"/>
          <p:cNvSpPr/>
          <p:nvPr/>
        </p:nvSpPr>
        <p:spPr>
          <a:xfrm>
            <a:off x="0" y="0"/>
            <a:ext cx="7345363" cy="765082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8" name="Larme 7"/>
          <p:cNvSpPr/>
          <p:nvPr/>
        </p:nvSpPr>
        <p:spPr>
          <a:xfrm>
            <a:off x="144289" y="801619"/>
            <a:ext cx="407252" cy="326293"/>
          </a:xfrm>
          <a:prstGeom prst="teardrop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777854" y="0"/>
            <a:ext cx="3776748" cy="718182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>
              <a:tabLst>
                <a:tab pos="3940175" algn="l"/>
              </a:tabLst>
            </a:pPr>
            <a:r>
              <a:rPr lang="fr-FR" sz="4000" b="1" dirty="0" err="1" smtClean="0">
                <a:ln w="635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  <a:cs typeface="Dekko" panose="00000500000000000000" pitchFamily="2" charset="0"/>
              </a:rPr>
              <a:t>Let’s</a:t>
            </a:r>
            <a:r>
              <a:rPr lang="fr-FR" sz="4000" b="1" dirty="0" smtClean="0">
                <a:ln w="635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  <a:cs typeface="Dekko" panose="00000500000000000000" pitchFamily="2" charset="0"/>
              </a:rPr>
              <a:t> go shopping</a:t>
            </a:r>
            <a:endParaRPr lang="fr-FR" sz="2800" b="1" dirty="0">
              <a:ln w="6350" cmpd="sng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ewy" panose="02000000000000000000" pitchFamily="2" charset="0"/>
              <a:ea typeface="Chewy" panose="02000000000000000000" pitchFamily="2" charset="0"/>
              <a:cs typeface="Dekko" panose="00000500000000000000" pitchFamily="2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44289" y="107926"/>
            <a:ext cx="1388151" cy="580648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2245" y="792492"/>
            <a:ext cx="4880636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600" dirty="0" smtClean="0">
                <a:latin typeface="Mrs Chocolat" pitchFamily="2" charset="0"/>
              </a:rPr>
              <a:t>La monnaie anglaise </a:t>
            </a:r>
            <a:endParaRPr lang="fr-FR" sz="1600" dirty="0">
              <a:latin typeface="Mrs Chocola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110" y="131492"/>
            <a:ext cx="1320258" cy="533516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 algn="ctr"/>
            <a:r>
              <a:rPr lang="fr-FR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Anglais 6</a:t>
            </a:r>
            <a:endParaRPr lang="fr-FR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5043" y="755998"/>
            <a:ext cx="407252" cy="3796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nacat" panose="00000400000000000000" pitchFamily="2" charset="0"/>
              </a:rPr>
              <a:t>1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59672" y="1189859"/>
            <a:ext cx="7028413" cy="3676155"/>
          </a:xfrm>
          <a:prstGeom prst="roundRect">
            <a:avLst>
              <a:gd name="adj" fmla="val 2193"/>
            </a:avLst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65" name="Rectangle à coins arrondis 64"/>
          <p:cNvSpPr/>
          <p:nvPr/>
        </p:nvSpPr>
        <p:spPr>
          <a:xfrm>
            <a:off x="6022558" y="269271"/>
            <a:ext cx="1149555" cy="410973"/>
          </a:xfrm>
          <a:prstGeom prst="roundRect">
            <a:avLst>
              <a:gd name="adj" fmla="val 3619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6267976" y="607518"/>
            <a:ext cx="658723" cy="348850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38531" y="278644"/>
            <a:ext cx="114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ineliner Script" pitchFamily="50" charset="0"/>
              </a:rPr>
              <a:t>Civilisation</a:t>
            </a:r>
            <a:endParaRPr lang="fr-FR" sz="1100" dirty="0">
              <a:ln w="12700">
                <a:solidFill>
                  <a:schemeClr val="bg1"/>
                </a:solidFill>
                <a:prstDash val="solid"/>
              </a:ln>
              <a:latin typeface="Fineliner Script" pitchFamily="50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267976" y="607518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 smtClean="0">
                <a:latin typeface="Fineliner Script" pitchFamily="50" charset="0"/>
              </a:rPr>
              <a:t>CM2</a:t>
            </a:r>
            <a:endParaRPr lang="fr-FR" sz="1800" b="1" dirty="0">
              <a:latin typeface="Fineliner Script" pitchFamily="50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/>
          <a:srcRect t="16013"/>
          <a:stretch/>
        </p:blipFill>
        <p:spPr>
          <a:xfrm>
            <a:off x="281820" y="2744182"/>
            <a:ext cx="4686300" cy="84797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/>
          <a:srcRect r="58794"/>
          <a:stretch/>
        </p:blipFill>
        <p:spPr>
          <a:xfrm>
            <a:off x="5293973" y="2789777"/>
            <a:ext cx="651530" cy="84772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13" y="3849388"/>
            <a:ext cx="1734676" cy="96457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005" y="3831560"/>
            <a:ext cx="1734676" cy="96457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6197" y="3831083"/>
            <a:ext cx="1734675" cy="95679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389" y="3849891"/>
            <a:ext cx="1734676" cy="964573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191259" y="2577684"/>
            <a:ext cx="2124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KG Primary Italics" panose="02000506000000020003" pitchFamily="2" charset="0"/>
              </a:rPr>
              <a:t>The coins :</a:t>
            </a:r>
            <a:endParaRPr lang="fr-FR" sz="1600" dirty="0">
              <a:latin typeface="KG Primary Italics" panose="02000506000000020003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03967" y="3513788"/>
            <a:ext cx="6270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KG Primary Italics" panose="02000506000000020003" pitchFamily="2" charset="0"/>
              </a:rPr>
              <a:t>The </a:t>
            </a:r>
            <a:r>
              <a:rPr lang="fr-FR" sz="1600" dirty="0" err="1" smtClean="0">
                <a:latin typeface="KG Primary Italics" panose="02000506000000020003" pitchFamily="2" charset="0"/>
              </a:rPr>
              <a:t>bank</a:t>
            </a:r>
            <a:r>
              <a:rPr lang="fr-FR" sz="1600" dirty="0" smtClean="0">
                <a:latin typeface="KG Primary Italics" panose="02000506000000020003" pitchFamily="2" charset="0"/>
              </a:rPr>
              <a:t> note : sur chaque billet figure le visage de la Reine Elizabeth II </a:t>
            </a:r>
            <a:endParaRPr lang="fr-FR" sz="1600" dirty="0">
              <a:latin typeface="KG Primary Italics" panose="02000506000000020003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16297" y="1247307"/>
            <a:ext cx="6955815" cy="14219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Au Royaume-Uni, on n’utilise pas l’Euro. Leur monnaie s’appelle la </a:t>
            </a:r>
            <a:r>
              <a:rPr lang="fr-FR" sz="1600" dirty="0">
                <a:latin typeface="KG Primary Italics" panose="02000506000000020003" pitchFamily="2" charset="0"/>
              </a:rPr>
              <a:t>L</a:t>
            </a:r>
            <a:r>
              <a:rPr lang="fr-FR" sz="1600" dirty="0" smtClean="0">
                <a:latin typeface="KG Primary Italics" panose="02000506000000020003" pitchFamily="2" charset="0"/>
              </a:rPr>
              <a:t>ivre Sterling dit Pound </a:t>
            </a:r>
            <a:r>
              <a:rPr lang="fr-FR" sz="1600" dirty="0">
                <a:latin typeface="KG Primary Italics" panose="02000506000000020003" pitchFamily="2" charset="0"/>
              </a:rPr>
              <a:t>S</a:t>
            </a:r>
            <a:r>
              <a:rPr lang="fr-FR" sz="1600" dirty="0" smtClean="0">
                <a:latin typeface="KG Primary Italics" panose="02000506000000020003" pitchFamily="2" charset="0"/>
              </a:rPr>
              <a:t>terling en anglais. Son signe est £ pour pound et p pour penny (pence au pluriel). C’est la monnaie en circulation la plus ancienne.</a:t>
            </a:r>
          </a:p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Aujourd’hui, en avril 2016, 1€ = 0,78814</a:t>
            </a:r>
            <a:r>
              <a:rPr lang="fr-FR" sz="1600" dirty="0">
                <a:latin typeface="KG Primary Italics" panose="02000506000000020003" pitchFamily="2" charset="0"/>
              </a:rPr>
              <a:t> GBP</a:t>
            </a:r>
          </a:p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On </a:t>
            </a:r>
            <a:r>
              <a:rPr lang="fr-FR" sz="1600" dirty="0">
                <a:latin typeface="KG Primary Italics" panose="02000506000000020003" pitchFamily="2" charset="0"/>
              </a:rPr>
              <a:t>place le signe avec les chiffres et la virgule est remplacée par un point</a:t>
            </a:r>
            <a:r>
              <a:rPr lang="fr-FR" sz="1600" dirty="0" smtClean="0">
                <a:latin typeface="KG Primary Italics" panose="02000506000000020003" pitchFamily="2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Ainsi 100 pence = 1 pound </a:t>
            </a:r>
            <a:r>
              <a:rPr lang="fr-FR" sz="1600" dirty="0" smtClean="0">
                <a:latin typeface="KG Primary Italics" panose="02000506000000020003" pitchFamily="2" charset="0"/>
                <a:sym typeface="Wingdings" panose="05000000000000000000" pitchFamily="2" charset="2"/>
              </a:rPr>
              <a:t> </a:t>
            </a:r>
            <a:r>
              <a:rPr lang="fr-FR" sz="1600" dirty="0" smtClean="0">
                <a:latin typeface="KG Primary Italics" panose="02000506000000020003" pitchFamily="2" charset="0"/>
              </a:rPr>
              <a:t>p 100 = £ 1</a:t>
            </a:r>
          </a:p>
        </p:txBody>
      </p:sp>
      <p:sp>
        <p:nvSpPr>
          <p:cNvPr id="37" name="Larme 36"/>
          <p:cNvSpPr/>
          <p:nvPr/>
        </p:nvSpPr>
        <p:spPr>
          <a:xfrm>
            <a:off x="144289" y="4965336"/>
            <a:ext cx="407252" cy="326293"/>
          </a:xfrm>
          <a:prstGeom prst="teardrop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592245" y="4956209"/>
            <a:ext cx="4880636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600" dirty="0" smtClean="0">
                <a:latin typeface="Mrs Chocolat" pitchFamily="2" charset="0"/>
              </a:rPr>
              <a:t>La monnaie américaine</a:t>
            </a:r>
            <a:endParaRPr lang="fr-FR" sz="1600" dirty="0">
              <a:latin typeface="Mrs Chocolat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75043" y="4919715"/>
            <a:ext cx="407252" cy="3796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nacat" panose="00000400000000000000" pitchFamily="2" charset="0"/>
              </a:rPr>
              <a:t>2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159672" y="5353575"/>
            <a:ext cx="7028413" cy="4966740"/>
          </a:xfrm>
          <a:prstGeom prst="roundRect">
            <a:avLst>
              <a:gd name="adj" fmla="val 2193"/>
            </a:avLst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353" y="7466848"/>
            <a:ext cx="2780916" cy="13740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7409" y="8908441"/>
            <a:ext cx="2811615" cy="13575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0422" y="7439995"/>
            <a:ext cx="2920610" cy="143391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353" y="8880155"/>
            <a:ext cx="2780916" cy="1365628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216297" y="5411024"/>
            <a:ext cx="6955815" cy="2086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Aux Etats-Unis, les américains utilisent le billet vert ou dollar. Mais il est également utilisé dans 21 autres pays : le Canada, l’Australie mais aussi Hong Kong, Singapour, </a:t>
            </a:r>
            <a:r>
              <a:rPr lang="fr-FR" sz="1600" dirty="0" err="1" smtClean="0">
                <a:latin typeface="KG Primary Italics" panose="02000506000000020003" pitchFamily="2" charset="0"/>
              </a:rPr>
              <a:t>Tawain</a:t>
            </a:r>
            <a:r>
              <a:rPr lang="fr-FR" sz="1600" dirty="0" smtClean="0">
                <a:latin typeface="KG Primary Italics" panose="02000506000000020003" pitchFamily="2" charset="0"/>
              </a:rPr>
              <a:t>… </a:t>
            </a:r>
          </a:p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Elle est la monnaie la plus utilisée pour les échanges économiques dans le monde et la 2</a:t>
            </a:r>
            <a:r>
              <a:rPr lang="fr-FR" sz="1600" baseline="30000" dirty="0" smtClean="0">
                <a:latin typeface="KG Primary Italics" panose="02000506000000020003" pitchFamily="2" charset="0"/>
              </a:rPr>
              <a:t>ème</a:t>
            </a:r>
            <a:r>
              <a:rPr lang="fr-FR" sz="1600" dirty="0" smtClean="0">
                <a:latin typeface="KG Primary Italics" panose="02000506000000020003" pitchFamily="2" charset="0"/>
              </a:rPr>
              <a:t> monnaie en circulation derrière l’Euro. Au 16 décembre 2015, </a:t>
            </a:r>
            <a:r>
              <a:rPr lang="fr-FR" sz="1600" dirty="0">
                <a:latin typeface="KG Primary Italics" panose="02000506000000020003" pitchFamily="2" charset="0"/>
              </a:rPr>
              <a:t>1 </a:t>
            </a:r>
            <a:r>
              <a:rPr lang="fr-FR" sz="1600" dirty="0" smtClean="0">
                <a:latin typeface="KG Primary Italics" panose="02000506000000020003" pitchFamily="2" charset="0"/>
              </a:rPr>
              <a:t>€</a:t>
            </a:r>
            <a:r>
              <a:rPr lang="fr-FR" sz="1600" dirty="0">
                <a:latin typeface="KG Primary Italics" panose="02000506000000020003" pitchFamily="2" charset="0"/>
              </a:rPr>
              <a:t> = 1,093 </a:t>
            </a:r>
            <a:r>
              <a:rPr lang="fr-FR" sz="1600" dirty="0" smtClean="0">
                <a:latin typeface="KG Primary Italics" panose="02000506000000020003" pitchFamily="2" charset="0"/>
              </a:rPr>
              <a:t>dollars</a:t>
            </a:r>
          </a:p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Son signe est $ et s’écrit avant les chiffres. Les pièces correspondent aux centimes :</a:t>
            </a:r>
          </a:p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1 penny ou cent = $ 0,01	          5 cents = a nickel = $ 0,05</a:t>
            </a:r>
            <a:r>
              <a:rPr lang="fr-FR" sz="1600" dirty="0">
                <a:latin typeface="KG Primary Italics" panose="02000506000000020003" pitchFamily="2" charset="0"/>
              </a:rPr>
              <a:t> </a:t>
            </a:r>
            <a:r>
              <a:rPr lang="fr-FR" sz="1600" dirty="0" smtClean="0">
                <a:latin typeface="KG Primary Italics" panose="02000506000000020003" pitchFamily="2" charset="0"/>
              </a:rPr>
              <a:t>        10 cents = a dime = $ 0,10 </a:t>
            </a:r>
          </a:p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25 cents = a quarter = $ 0,25        50 cents = </a:t>
            </a:r>
            <a:r>
              <a:rPr lang="fr-FR" sz="1600" dirty="0" err="1" smtClean="0">
                <a:latin typeface="KG Primary Italics" panose="02000506000000020003" pitchFamily="2" charset="0"/>
              </a:rPr>
              <a:t>half</a:t>
            </a:r>
            <a:r>
              <a:rPr lang="fr-FR" sz="1600" dirty="0">
                <a:latin typeface="KG Primary Italics" panose="02000506000000020003" pitchFamily="2" charset="0"/>
              </a:rPr>
              <a:t>-</a:t>
            </a:r>
            <a:r>
              <a:rPr lang="fr-FR" sz="1600" dirty="0" smtClean="0">
                <a:latin typeface="KG Primary Italics" panose="02000506000000020003" pitchFamily="2" charset="0"/>
              </a:rPr>
              <a:t>dollar = $ 0,50</a:t>
            </a:r>
          </a:p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Sur chaque billet vert est représenté un personnage célèbre de l’histoire des Etats-Unis. On en compte 7 : $1 - $2 - $5 - $10 - $20 - $50 - $100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040833" y="2677191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Short Stack" panose="02010500040000000007" pitchFamily="2" charset="0"/>
              </a:rPr>
              <a:t>o</a:t>
            </a:r>
            <a:r>
              <a:rPr lang="fr-FR" sz="1100" dirty="0" smtClean="0">
                <a:latin typeface="Short Stack" panose="02010500040000000007" pitchFamily="2" charset="0"/>
              </a:rPr>
              <a:t>ne pound   </a:t>
            </a:r>
            <a:r>
              <a:rPr lang="fr-FR" sz="1100" dirty="0" err="1" smtClean="0">
                <a:latin typeface="Short Stack" panose="02010500040000000007" pitchFamily="2" charset="0"/>
              </a:rPr>
              <a:t>two</a:t>
            </a:r>
            <a:r>
              <a:rPr lang="fr-FR" sz="1100" dirty="0" smtClean="0">
                <a:latin typeface="Short Stack" panose="02010500040000000007" pitchFamily="2" charset="0"/>
              </a:rPr>
              <a:t> pounds</a:t>
            </a:r>
            <a:endParaRPr lang="fr-FR" sz="1100" dirty="0">
              <a:latin typeface="Short Stack" panose="02010500040000000007" pitchFamily="2" charset="0"/>
            </a:endParaRPr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4"/>
          <a:srcRect l="45940"/>
          <a:stretch/>
        </p:blipFill>
        <p:spPr>
          <a:xfrm>
            <a:off x="6169271" y="2873971"/>
            <a:ext cx="854771" cy="8477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85" y="8957732"/>
            <a:ext cx="329157" cy="13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rganigramme : Document 66"/>
          <p:cNvSpPr/>
          <p:nvPr/>
        </p:nvSpPr>
        <p:spPr>
          <a:xfrm>
            <a:off x="0" y="0"/>
            <a:ext cx="7345363" cy="765082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854" y="0"/>
            <a:ext cx="3776748" cy="718182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>
              <a:tabLst>
                <a:tab pos="3940175" algn="l"/>
              </a:tabLst>
            </a:pPr>
            <a:r>
              <a:rPr lang="fr-FR" sz="4000" b="1" dirty="0" err="1" smtClean="0">
                <a:ln w="635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  <a:cs typeface="Dekko" panose="00000500000000000000" pitchFamily="2" charset="0"/>
              </a:rPr>
              <a:t>Let’s</a:t>
            </a:r>
            <a:r>
              <a:rPr lang="fr-FR" sz="4000" b="1" dirty="0" smtClean="0">
                <a:ln w="635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  <a:cs typeface="Dekko" panose="00000500000000000000" pitchFamily="2" charset="0"/>
              </a:rPr>
              <a:t> go shopping</a:t>
            </a:r>
            <a:endParaRPr lang="fr-FR" sz="2800" b="1" dirty="0">
              <a:ln w="6350" cmpd="sng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ewy" panose="02000000000000000000" pitchFamily="2" charset="0"/>
              <a:ea typeface="Chewy" panose="02000000000000000000" pitchFamily="2" charset="0"/>
              <a:cs typeface="Dekko" panose="00000500000000000000" pitchFamily="2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44289" y="244665"/>
            <a:ext cx="1388151" cy="580648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110" y="268231"/>
            <a:ext cx="1320258" cy="533516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 algn="ctr"/>
            <a:r>
              <a:rPr lang="fr-FR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Anglais 6</a:t>
            </a:r>
            <a:endParaRPr lang="fr-FR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65" name="Rectangle à coins arrondis 64"/>
          <p:cNvSpPr/>
          <p:nvPr/>
        </p:nvSpPr>
        <p:spPr>
          <a:xfrm>
            <a:off x="6022558" y="269271"/>
            <a:ext cx="1149555" cy="410973"/>
          </a:xfrm>
          <a:prstGeom prst="roundRect">
            <a:avLst>
              <a:gd name="adj" fmla="val 3619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6267976" y="607518"/>
            <a:ext cx="658723" cy="348850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38531" y="278644"/>
            <a:ext cx="114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ineliner Script" pitchFamily="50" charset="0"/>
              </a:rPr>
              <a:t>Civilisation</a:t>
            </a:r>
            <a:endParaRPr lang="fr-FR" sz="1100" dirty="0">
              <a:ln w="12700">
                <a:solidFill>
                  <a:schemeClr val="bg1"/>
                </a:solidFill>
                <a:prstDash val="solid"/>
              </a:ln>
              <a:latin typeface="Fineliner Script" pitchFamily="50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267976" y="607518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 smtClean="0">
                <a:latin typeface="Fineliner Script" pitchFamily="50" charset="0"/>
              </a:rPr>
              <a:t>CM2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132262"/>
            <a:ext cx="7010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 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Cherche qui sont les personnages figurant sur les billets américains</a:t>
            </a:r>
            <a:endParaRPr lang="fr-FR" sz="1800" b="1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0" y="3492302"/>
            <a:ext cx="72730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1) George Washington : ___________________________________________________________</a:t>
            </a:r>
          </a:p>
          <a:p>
            <a:pPr>
              <a:lnSpc>
                <a:spcPct val="200000"/>
              </a:lnSpc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2) Thomas Jefferson : </a:t>
            </a:r>
            <a:r>
              <a:rPr lang="fr-FR" sz="1100" dirty="0">
                <a:latin typeface="Short Stack" panose="02010500040000000007" pitchFamily="2" charset="0"/>
              </a:rPr>
              <a:t>___________________________________________________________</a:t>
            </a:r>
          </a:p>
          <a:p>
            <a:pPr>
              <a:lnSpc>
                <a:spcPct val="200000"/>
              </a:lnSpc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3) Abraham Lincoln : </a:t>
            </a:r>
            <a:r>
              <a:rPr lang="fr-FR" sz="1100" dirty="0">
                <a:latin typeface="Short Stack" panose="02010500040000000007" pitchFamily="2" charset="0"/>
              </a:rPr>
              <a:t>___________________________________________________________</a:t>
            </a:r>
          </a:p>
          <a:p>
            <a:pPr>
              <a:lnSpc>
                <a:spcPct val="200000"/>
              </a:lnSpc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4) Alexander Hamilton : __________________________________________________________</a:t>
            </a:r>
          </a:p>
          <a:p>
            <a:pPr>
              <a:lnSpc>
                <a:spcPct val="200000"/>
              </a:lnSpc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dirty="0">
                <a:latin typeface="Short Stack" panose="02010500040000000007" pitchFamily="2" charset="0"/>
              </a:rPr>
              <a:t>5</a:t>
            </a:r>
            <a:r>
              <a:rPr lang="fr-FR" sz="1100" dirty="0" smtClean="0">
                <a:latin typeface="Short Stack" panose="02010500040000000007" pitchFamily="2" charset="0"/>
              </a:rPr>
              <a:t>) </a:t>
            </a:r>
            <a:r>
              <a:rPr lang="fr-FR" sz="1100" dirty="0">
                <a:latin typeface="Short Stack" panose="02010500040000000007" pitchFamily="2" charset="0"/>
              </a:rPr>
              <a:t>Andrew </a:t>
            </a:r>
            <a:r>
              <a:rPr lang="fr-FR" sz="1100" dirty="0" smtClean="0">
                <a:latin typeface="Short Stack" panose="02010500040000000007" pitchFamily="2" charset="0"/>
              </a:rPr>
              <a:t>Jackson : </a:t>
            </a:r>
            <a:r>
              <a:rPr lang="fr-FR" sz="1100" dirty="0">
                <a:latin typeface="Short Stack" panose="02010500040000000007" pitchFamily="2" charset="0"/>
              </a:rPr>
              <a:t>___________________________________________________________</a:t>
            </a:r>
          </a:p>
          <a:p>
            <a:pPr>
              <a:lnSpc>
                <a:spcPct val="200000"/>
              </a:lnSpc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6) </a:t>
            </a:r>
            <a:r>
              <a:rPr lang="fr-FR" sz="1100" dirty="0" err="1" smtClean="0">
                <a:latin typeface="Short Stack" panose="02010500040000000007" pitchFamily="2" charset="0"/>
              </a:rPr>
              <a:t>Ulysses</a:t>
            </a:r>
            <a:r>
              <a:rPr lang="fr-FR" sz="1100" dirty="0" smtClean="0">
                <a:latin typeface="Short Stack" panose="02010500040000000007" pitchFamily="2" charset="0"/>
              </a:rPr>
              <a:t> S. Grant : </a:t>
            </a:r>
            <a:r>
              <a:rPr lang="fr-FR" sz="1100" dirty="0">
                <a:latin typeface="Short Stack" panose="02010500040000000007" pitchFamily="2" charset="0"/>
              </a:rPr>
              <a:t>___________________________________________________________</a:t>
            </a:r>
          </a:p>
          <a:p>
            <a:pPr>
              <a:lnSpc>
                <a:spcPct val="200000"/>
              </a:lnSpc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7) Benjamin Franklin : ___________________________________________________________</a:t>
            </a:r>
            <a:endParaRPr lang="fr-FR" sz="1100" dirty="0">
              <a:latin typeface="Short Stack" panose="02010500040000000007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828006"/>
            <a:ext cx="7010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 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Complète le tableau</a:t>
            </a:r>
            <a:endParaRPr lang="fr-FR" sz="2400" b="1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477175"/>
              </p:ext>
            </p:extLst>
          </p:nvPr>
        </p:nvGraphicFramePr>
        <p:xfrm>
          <a:off x="144288" y="1300067"/>
          <a:ext cx="7011005" cy="1832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777"/>
                <a:gridCol w="1206480"/>
                <a:gridCol w="559244"/>
                <a:gridCol w="1512168"/>
                <a:gridCol w="792088"/>
                <a:gridCol w="1843248"/>
              </a:tblGrid>
              <a:tr h="491181">
                <a:tc>
                  <a:txBody>
                    <a:bodyPr/>
                    <a:lstStyle/>
                    <a:p>
                      <a:endParaRPr lang="fr-FR" sz="1200" dirty="0">
                        <a:latin typeface="Short Stack" panose="02010500040000000007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Short Stack" panose="02010500040000000007" pitchFamily="2" charset="0"/>
                        </a:rPr>
                        <a:t>Nom </a:t>
                      </a: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Short Stack" panose="02010500040000000007" pitchFamily="2" charset="0"/>
                        </a:rPr>
                        <a:t>Sig</a:t>
                      </a:r>
                      <a:r>
                        <a:rPr lang="fr-FR" sz="1050" baseline="0" dirty="0" smtClean="0">
                          <a:latin typeface="Short Stack" panose="02010500040000000007" pitchFamily="2" charset="0"/>
                        </a:rPr>
                        <a:t>ne </a:t>
                      </a: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Short Stack" panose="02010500040000000007" pitchFamily="2" charset="0"/>
                        </a:rPr>
                        <a:t>Que voit-on</a:t>
                      </a:r>
                      <a:r>
                        <a:rPr lang="fr-FR" sz="1050" baseline="0" dirty="0" smtClean="0">
                          <a:latin typeface="Short Stack" panose="02010500040000000007" pitchFamily="2" charset="0"/>
                        </a:rPr>
                        <a:t> sur les billets ?</a:t>
                      </a: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Short Stack" panose="02010500040000000007" pitchFamily="2" charset="0"/>
                        </a:rPr>
                        <a:t>Nb de billets</a:t>
                      </a: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Short Stack" panose="02010500040000000007" pitchFamily="2" charset="0"/>
                        </a:rPr>
                        <a:t>Taux de change par rapport à l’Euro</a:t>
                      </a: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</a:tr>
              <a:tr h="709483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Short Stack" panose="02010500040000000007" pitchFamily="2" charset="0"/>
                        </a:rPr>
                        <a:t>Monnaie du Royaume- Uni</a:t>
                      </a:r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Short Stack" panose="02010500040000000007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latin typeface="Short Stack" panose="02010500040000000007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Short Stack" panose="02010500040000000007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Short Stack" panose="02010500040000000007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Short Stack" panose="02010500040000000007" pitchFamily="2" charset="0"/>
                      </a:endParaRPr>
                    </a:p>
                  </a:txBody>
                  <a:tcPr/>
                </a:tc>
              </a:tr>
              <a:tr h="631531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Short Stack" panose="02010500040000000007" pitchFamily="2" charset="0"/>
                        </a:rPr>
                        <a:t>Monnaie américaine</a:t>
                      </a:r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>
                        <a:latin typeface="Short Stack" panose="02010500040000000007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Short Stack" panose="02010500040000000007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Short Stack" panose="02010500040000000007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Short Stack" panose="02010500040000000007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Short Stack" panose="02010500040000000007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Larme 44"/>
          <p:cNvSpPr/>
          <p:nvPr/>
        </p:nvSpPr>
        <p:spPr>
          <a:xfrm>
            <a:off x="144289" y="6078031"/>
            <a:ext cx="407252" cy="326293"/>
          </a:xfrm>
          <a:prstGeom prst="teardrop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92245" y="6068904"/>
            <a:ext cx="4880636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600" dirty="0" smtClean="0">
                <a:latin typeface="Mrs Chocolat" pitchFamily="2" charset="0"/>
              </a:rPr>
              <a:t>Des vides-greniers qui permettent de recycler</a:t>
            </a:r>
            <a:endParaRPr lang="fr-FR" sz="1600" dirty="0">
              <a:latin typeface="Mrs Chocolat" pitchFamily="2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75043" y="6032410"/>
            <a:ext cx="407252" cy="3796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nacat" panose="00000400000000000000" pitchFamily="2" charset="0"/>
              </a:rPr>
              <a:t>3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159672" y="6466272"/>
            <a:ext cx="7028413" cy="1922574"/>
          </a:xfrm>
          <a:prstGeom prst="roundRect">
            <a:avLst>
              <a:gd name="adj" fmla="val 863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216297" y="6523719"/>
            <a:ext cx="695581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Dans les pays anglophones, on vend ce dont on ne se sert plus dans des ventes de charité (souvent dans des églises) ou dans des vide-greniers.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KG Primary Italics" panose="02000506000000020003" pitchFamily="2" charset="0"/>
              </a:rPr>
              <a:t>En Grande-Bretagne, on va se garer dans des parkings réservés ce jour-là, et on ouvre le coffre de sa voiture qui devient un étalage pour présenter ce que l’on a à vendre d’où le nom de « car boot sale » (vente dans le coffre de la voiture). On met aussi des étalages devant sa voiture.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KG Primary Italics" panose="02000506000000020003" pitchFamily="2" charset="0"/>
              </a:rPr>
              <a:t>Aux Etats-Unis, on étale tout ce que l’on a à vendre dans son jardin, ce sont des « yard sales » (vente de jardin) ou des « garage sales » parce qu’on vide son garage.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-1" y="8793018"/>
            <a:ext cx="7345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1) Dans les pays anglophones, où vend-on ce dont on ne sert plus ? </a:t>
            </a:r>
            <a:r>
              <a:rPr lang="fr-FR" sz="1100" dirty="0" smtClean="0">
                <a:latin typeface="Short Stack" panose="02010500040000000007" pitchFamily="2" charset="0"/>
              </a:rPr>
              <a:t>_____________________________________________________________________________</a:t>
            </a:r>
            <a:endParaRPr lang="fr-FR" sz="1100" dirty="0" smtClean="0">
              <a:latin typeface="Short Stack" panose="02010500040000000007" pitchFamily="2" charset="0"/>
            </a:endParaRPr>
          </a:p>
          <a:p>
            <a:pPr>
              <a:lnSpc>
                <a:spcPct val="200000"/>
              </a:lnSpc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2) Dans quel pays, le lieu pour les vide-greniers sont :</a:t>
            </a:r>
          </a:p>
          <a:p>
            <a:pPr>
              <a:lnSpc>
                <a:spcPct val="200000"/>
              </a:lnSpc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* La voiture ? ________________________	           * le jardin ? </a:t>
            </a:r>
            <a:r>
              <a:rPr lang="fr-FR" sz="1100" dirty="0" smtClean="0">
                <a:latin typeface="Short Stack" panose="02010500040000000007" pitchFamily="2" charset="0"/>
              </a:rPr>
              <a:t>_______________________</a:t>
            </a:r>
            <a:endParaRPr lang="fr-FR" sz="1100" dirty="0">
              <a:latin typeface="Short Stack" panose="02010500040000000007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73" y="8460854"/>
            <a:ext cx="7010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 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Réponds aux questions</a:t>
            </a:r>
            <a:endParaRPr lang="fr-FR" sz="1800" b="1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7873">
            <a:off x="5061443" y="784791"/>
            <a:ext cx="822876" cy="457563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4"/>
          <a:srcRect t="14696"/>
          <a:stretch/>
        </p:blipFill>
        <p:spPr>
          <a:xfrm rot="21039298">
            <a:off x="3531593" y="783383"/>
            <a:ext cx="1096681" cy="46222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32" y="8957732"/>
            <a:ext cx="329157" cy="13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rganigramme : Document 66"/>
          <p:cNvSpPr/>
          <p:nvPr/>
        </p:nvSpPr>
        <p:spPr>
          <a:xfrm>
            <a:off x="0" y="0"/>
            <a:ext cx="7345363" cy="765082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8" name="Larme 7"/>
          <p:cNvSpPr/>
          <p:nvPr/>
        </p:nvSpPr>
        <p:spPr>
          <a:xfrm>
            <a:off x="144289" y="886374"/>
            <a:ext cx="407252" cy="326293"/>
          </a:xfrm>
          <a:prstGeom prst="teardrop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777854" y="0"/>
            <a:ext cx="3776748" cy="718182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>
              <a:tabLst>
                <a:tab pos="3940175" algn="l"/>
              </a:tabLst>
            </a:pPr>
            <a:r>
              <a:rPr lang="fr-FR" sz="4000" b="1" dirty="0" err="1" smtClean="0">
                <a:ln w="635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  <a:cs typeface="Dekko" panose="00000500000000000000" pitchFamily="2" charset="0"/>
              </a:rPr>
              <a:t>Let’s</a:t>
            </a:r>
            <a:r>
              <a:rPr lang="fr-FR" sz="4000" b="1" dirty="0" smtClean="0">
                <a:ln w="635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  <a:cs typeface="Dekko" panose="00000500000000000000" pitchFamily="2" charset="0"/>
              </a:rPr>
              <a:t> go shopping</a:t>
            </a:r>
            <a:endParaRPr lang="fr-FR" sz="2800" b="1" dirty="0">
              <a:ln w="6350" cmpd="sng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ewy" panose="02000000000000000000" pitchFamily="2" charset="0"/>
              <a:ea typeface="Chewy" panose="02000000000000000000" pitchFamily="2" charset="0"/>
              <a:cs typeface="Dekko" panose="00000500000000000000" pitchFamily="2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44289" y="244665"/>
            <a:ext cx="1388151" cy="580648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2245" y="877247"/>
            <a:ext cx="2656342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600" dirty="0" smtClean="0">
                <a:latin typeface="Mrs Chocolat" pitchFamily="2" charset="0"/>
              </a:rPr>
              <a:t>Ecoute ce dialogue</a:t>
            </a:r>
            <a:endParaRPr lang="fr-FR" sz="1600" dirty="0">
              <a:latin typeface="Mrs Chocola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110" y="268231"/>
            <a:ext cx="1320258" cy="533516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 algn="ctr"/>
            <a:r>
              <a:rPr lang="fr-FR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Anglais 6</a:t>
            </a:r>
            <a:endParaRPr lang="fr-FR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5043" y="840753"/>
            <a:ext cx="407252" cy="3488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nacat" panose="00000400000000000000" pitchFamily="2" charset="0"/>
              </a:rPr>
              <a:t>4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59672" y="1274613"/>
            <a:ext cx="5745257" cy="4786873"/>
          </a:xfrm>
          <a:prstGeom prst="roundRect">
            <a:avLst>
              <a:gd name="adj" fmla="val 219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65" name="Rectangle à coins arrondis 64"/>
          <p:cNvSpPr/>
          <p:nvPr/>
        </p:nvSpPr>
        <p:spPr>
          <a:xfrm>
            <a:off x="6022558" y="269271"/>
            <a:ext cx="1149555" cy="410973"/>
          </a:xfrm>
          <a:prstGeom prst="roundRect">
            <a:avLst>
              <a:gd name="adj" fmla="val 3619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6267976" y="607518"/>
            <a:ext cx="658723" cy="348850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38531" y="278644"/>
            <a:ext cx="114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ineliner Script" pitchFamily="50" charset="0"/>
              </a:rPr>
              <a:t>Vocabulaire</a:t>
            </a:r>
            <a:endParaRPr lang="fr-FR" sz="1100" dirty="0">
              <a:ln w="12700">
                <a:solidFill>
                  <a:schemeClr val="bg1"/>
                </a:solidFill>
                <a:prstDash val="solid"/>
              </a:ln>
              <a:latin typeface="Fineliner Script" pitchFamily="50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267976" y="607518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 smtClean="0">
                <a:latin typeface="Fineliner Script" pitchFamily="50" charset="0"/>
              </a:rPr>
              <a:t>CM2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7423125"/>
            <a:ext cx="4686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 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Relie ce qu’on achète chez les commerçants </a:t>
            </a:r>
            <a:endParaRPr lang="fr-FR" sz="1800" b="1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024609" y="3662398"/>
            <a:ext cx="792088" cy="2616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35692" y="3662740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Short Stack" panose="02010500040000000007" pitchFamily="2" charset="0"/>
              </a:rPr>
              <a:t>refrain</a:t>
            </a:r>
            <a:endParaRPr lang="fr-FR" sz="1100" dirty="0">
              <a:latin typeface="Short Stack" panose="02010500040000000007" pitchFamily="2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44288" y="7856914"/>
            <a:ext cx="7043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The </a:t>
            </a:r>
            <a:r>
              <a:rPr lang="fr-FR" sz="1100" dirty="0" err="1" smtClean="0">
                <a:latin typeface="Short Stack" panose="02010500040000000007" pitchFamily="2" charset="0"/>
              </a:rPr>
              <a:t>baker’s</a:t>
            </a:r>
            <a:r>
              <a:rPr lang="fr-FR" sz="1100" dirty="0" smtClean="0">
                <a:latin typeface="Short Stack" panose="02010500040000000007" pitchFamily="2" charset="0"/>
              </a:rPr>
              <a:t>	*	*	magazines, </a:t>
            </a:r>
            <a:r>
              <a:rPr lang="fr-FR" sz="1100" dirty="0" err="1" smtClean="0">
                <a:latin typeface="Short Stack" panose="02010500040000000007" pitchFamily="2" charset="0"/>
              </a:rPr>
              <a:t>newspaper</a:t>
            </a:r>
            <a:r>
              <a:rPr lang="fr-FR" sz="1100" dirty="0" smtClean="0">
                <a:latin typeface="Short Stack" panose="02010500040000000007" pitchFamily="2" charset="0"/>
              </a:rPr>
              <a:t>	</a:t>
            </a:r>
          </a:p>
          <a:p>
            <a:pPr>
              <a:lnSpc>
                <a:spcPct val="150000"/>
              </a:lnSpc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The </a:t>
            </a:r>
            <a:r>
              <a:rPr lang="fr-FR" sz="1100" dirty="0" err="1" smtClean="0">
                <a:latin typeface="Short Stack" panose="02010500040000000007" pitchFamily="2" charset="0"/>
              </a:rPr>
              <a:t>butcher’s</a:t>
            </a:r>
            <a:r>
              <a:rPr lang="fr-FR" sz="1100" dirty="0" smtClean="0">
                <a:latin typeface="Short Stack" panose="02010500040000000007" pitchFamily="2" charset="0"/>
              </a:rPr>
              <a:t>	*	*	</a:t>
            </a:r>
            <a:r>
              <a:rPr lang="fr-FR" sz="1100" dirty="0" err="1" smtClean="0">
                <a:latin typeface="Short Stack" panose="02010500040000000007" pitchFamily="2" charset="0"/>
              </a:rPr>
              <a:t>meat</a:t>
            </a:r>
            <a:r>
              <a:rPr lang="fr-FR" sz="1100" dirty="0" smtClean="0">
                <a:latin typeface="Short Stack" panose="02010500040000000007" pitchFamily="2" charset="0"/>
              </a:rPr>
              <a:t>, </a:t>
            </a:r>
            <a:r>
              <a:rPr lang="fr-FR" sz="1100" dirty="0" err="1" smtClean="0">
                <a:latin typeface="Short Stack" panose="02010500040000000007" pitchFamily="2" charset="0"/>
              </a:rPr>
              <a:t>sausages</a:t>
            </a:r>
            <a:r>
              <a:rPr lang="fr-FR" sz="1100" dirty="0" smtClean="0">
                <a:latin typeface="Short Stack" panose="02010500040000000007" pitchFamily="2" charset="0"/>
              </a:rPr>
              <a:t>	</a:t>
            </a:r>
          </a:p>
          <a:p>
            <a:pPr>
              <a:lnSpc>
                <a:spcPct val="150000"/>
              </a:lnSpc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The </a:t>
            </a:r>
            <a:r>
              <a:rPr lang="fr-FR" sz="1100" dirty="0" err="1" smtClean="0">
                <a:latin typeface="Short Stack" panose="02010500040000000007" pitchFamily="2" charset="0"/>
              </a:rPr>
              <a:t>grocer’s</a:t>
            </a:r>
            <a:r>
              <a:rPr lang="fr-FR" sz="1100" dirty="0" smtClean="0">
                <a:latin typeface="Short Stack" panose="02010500040000000007" pitchFamily="2" charset="0"/>
              </a:rPr>
              <a:t>	*	*	fruits, </a:t>
            </a:r>
            <a:r>
              <a:rPr lang="fr-FR" sz="1100" dirty="0" err="1" smtClean="0">
                <a:latin typeface="Short Stack" panose="02010500040000000007" pitchFamily="2" charset="0"/>
              </a:rPr>
              <a:t>vegetables</a:t>
            </a:r>
            <a:r>
              <a:rPr lang="fr-FR" sz="1100" dirty="0" smtClean="0">
                <a:latin typeface="Short Stack" panose="02010500040000000007" pitchFamily="2" charset="0"/>
              </a:rPr>
              <a:t>	</a:t>
            </a:r>
          </a:p>
          <a:p>
            <a:pPr>
              <a:lnSpc>
                <a:spcPct val="150000"/>
              </a:lnSpc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The </a:t>
            </a:r>
            <a:r>
              <a:rPr lang="fr-FR" sz="1100" dirty="0" err="1" smtClean="0">
                <a:latin typeface="Short Stack" panose="02010500040000000007" pitchFamily="2" charset="0"/>
              </a:rPr>
              <a:t>newsagent’s</a:t>
            </a:r>
            <a:r>
              <a:rPr lang="fr-FR" sz="1100" dirty="0" smtClean="0">
                <a:latin typeface="Short Stack" panose="02010500040000000007" pitchFamily="2" charset="0"/>
              </a:rPr>
              <a:t>	*	*	</a:t>
            </a:r>
            <a:r>
              <a:rPr lang="fr-FR" sz="1100" dirty="0" err="1" smtClean="0">
                <a:latin typeface="Short Stack" panose="02010500040000000007" pitchFamily="2" charset="0"/>
              </a:rPr>
              <a:t>bread</a:t>
            </a:r>
            <a:r>
              <a:rPr lang="fr-FR" sz="1100" dirty="0" smtClean="0">
                <a:latin typeface="Short Stack" panose="02010500040000000007" pitchFamily="2" charset="0"/>
              </a:rPr>
              <a:t>, </a:t>
            </a:r>
            <a:r>
              <a:rPr lang="fr-FR" sz="1100" dirty="0" err="1" smtClean="0">
                <a:latin typeface="Short Stack" panose="02010500040000000007" pitchFamily="2" charset="0"/>
              </a:rPr>
              <a:t>apple</a:t>
            </a:r>
            <a:r>
              <a:rPr lang="fr-FR" sz="1100" dirty="0" smtClean="0">
                <a:latin typeface="Short Stack" panose="02010500040000000007" pitchFamily="2" charset="0"/>
              </a:rPr>
              <a:t> pie		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5" y="1336374"/>
            <a:ext cx="5573268" cy="464362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224" y="1035602"/>
            <a:ext cx="1111963" cy="99977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531" y="2185596"/>
            <a:ext cx="1125034" cy="108909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6742" y="3387794"/>
            <a:ext cx="1108446" cy="121747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895" y="4695199"/>
            <a:ext cx="1114292" cy="136628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0" y="6093111"/>
            <a:ext cx="7010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 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Ecris le prix indiqué par chaque commerçant dans les étiquettes </a:t>
            </a:r>
            <a:endParaRPr lang="fr-FR" sz="2400" b="1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88505" y="6683668"/>
            <a:ext cx="151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Short Stack" panose="02010500040000000007" pitchFamily="2" charset="0"/>
              </a:rPr>
              <a:t>3 pounds 60</a:t>
            </a:r>
          </a:p>
          <a:p>
            <a:pPr algn="ctr"/>
            <a:r>
              <a:rPr lang="fr-FR" sz="1200" dirty="0" smtClean="0">
                <a:latin typeface="Short Stack" panose="02010500040000000007" pitchFamily="2" charset="0"/>
              </a:rPr>
              <a:t>3.60 £</a:t>
            </a:r>
            <a:endParaRPr lang="fr-FR" sz="1200" dirty="0">
              <a:latin typeface="Short Stack" panose="02010500040000000007" pitchFamily="2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583662" y="6677694"/>
            <a:ext cx="151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Short Stack" panose="02010500040000000007" pitchFamily="2" charset="0"/>
              </a:rPr>
              <a:t>2 pounds 50</a:t>
            </a:r>
          </a:p>
          <a:p>
            <a:pPr algn="ctr"/>
            <a:r>
              <a:rPr lang="fr-FR" sz="1200" dirty="0" smtClean="0">
                <a:latin typeface="Short Stack" panose="02010500040000000007" pitchFamily="2" charset="0"/>
              </a:rPr>
              <a:t>2.50 £</a:t>
            </a:r>
            <a:endParaRPr lang="fr-FR" sz="1200" dirty="0">
              <a:latin typeface="Short Stack" panose="02010500040000000007" pitchFamily="2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88304" y="6662395"/>
            <a:ext cx="151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Short Stack" panose="02010500040000000007" pitchFamily="2" charset="0"/>
              </a:rPr>
              <a:t>3 pounds and 7 pounds</a:t>
            </a:r>
          </a:p>
          <a:p>
            <a:pPr algn="ctr"/>
            <a:r>
              <a:rPr lang="fr-FR" sz="1200" dirty="0" smtClean="0">
                <a:latin typeface="Short Stack" panose="02010500040000000007" pitchFamily="2" charset="0"/>
              </a:rPr>
              <a:t>3 £ - 7 £</a:t>
            </a:r>
            <a:endParaRPr lang="fr-FR" sz="1200" dirty="0">
              <a:latin typeface="Short Stack" panose="02010500040000000007" pitchFamily="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816697" y="6677694"/>
            <a:ext cx="151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Short Stack" panose="02010500040000000007" pitchFamily="2" charset="0"/>
              </a:rPr>
              <a:t>70 pence</a:t>
            </a:r>
          </a:p>
          <a:p>
            <a:pPr algn="ctr"/>
            <a:r>
              <a:rPr lang="fr-FR" sz="1200" dirty="0" smtClean="0">
                <a:latin typeface="Short Stack" panose="02010500040000000007" pitchFamily="2" charset="0"/>
              </a:rPr>
              <a:t>0,70 £</a:t>
            </a:r>
            <a:endParaRPr lang="fr-FR" sz="1200" dirty="0">
              <a:latin typeface="Short Stack" panose="02010500040000000007" pitchFamily="2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23941" y="6662395"/>
            <a:ext cx="1476532" cy="646331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2088505" y="6652270"/>
            <a:ext cx="1476532" cy="523386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3858480" y="6652270"/>
            <a:ext cx="1476532" cy="523386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5607852" y="6646075"/>
            <a:ext cx="1476532" cy="523386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994" y="9150789"/>
            <a:ext cx="1504169" cy="93789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8866" y="9281482"/>
            <a:ext cx="1132387" cy="86682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8531" y="7906206"/>
            <a:ext cx="1097040" cy="109704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0553" y="9270783"/>
            <a:ext cx="2376264" cy="70207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59672" y="9949942"/>
            <a:ext cx="1193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KG Primary Italics" panose="02000506000000020003" pitchFamily="2" charset="0"/>
              </a:rPr>
              <a:t>a magazine</a:t>
            </a:r>
            <a:endParaRPr lang="fr-FR" sz="3200" dirty="0">
              <a:latin typeface="KG Primary Italics" panose="02000506000000020003" pitchFamily="2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908917" y="9868459"/>
            <a:ext cx="1193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KG Primary Italics" panose="02000506000000020003" pitchFamily="2" charset="0"/>
              </a:rPr>
              <a:t>s</a:t>
            </a:r>
            <a:r>
              <a:rPr lang="fr-FR" sz="1600" dirty="0" err="1" smtClean="0">
                <a:latin typeface="KG Primary Italics" panose="02000506000000020003" pitchFamily="2" charset="0"/>
              </a:rPr>
              <a:t>ome</a:t>
            </a:r>
            <a:r>
              <a:rPr lang="fr-FR" sz="1600" dirty="0" smtClean="0">
                <a:latin typeface="KG Primary Italics" panose="02000506000000020003" pitchFamily="2" charset="0"/>
              </a:rPr>
              <a:t> </a:t>
            </a:r>
            <a:r>
              <a:rPr lang="fr-FR" sz="1600" dirty="0" err="1" smtClean="0">
                <a:latin typeface="KG Primary Italics" panose="02000506000000020003" pitchFamily="2" charset="0"/>
              </a:rPr>
              <a:t>bread</a:t>
            </a:r>
            <a:endParaRPr lang="fr-FR" sz="3200" dirty="0">
              <a:latin typeface="KG Primary Italics" panose="02000506000000020003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016776" y="9890501"/>
            <a:ext cx="1193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KG Primary Italics" panose="02000506000000020003" pitchFamily="2" charset="0"/>
              </a:rPr>
              <a:t>s</a:t>
            </a:r>
            <a:r>
              <a:rPr lang="fr-FR" sz="1600" dirty="0" err="1" smtClean="0">
                <a:latin typeface="KG Primary Italics" panose="02000506000000020003" pitchFamily="2" charset="0"/>
              </a:rPr>
              <a:t>ome</a:t>
            </a:r>
            <a:r>
              <a:rPr lang="fr-FR" sz="1600" dirty="0" smtClean="0">
                <a:latin typeface="KG Primary Italics" panose="02000506000000020003" pitchFamily="2" charset="0"/>
              </a:rPr>
              <a:t> </a:t>
            </a:r>
            <a:r>
              <a:rPr lang="fr-FR" sz="1600" dirty="0" err="1" smtClean="0">
                <a:latin typeface="KG Primary Italics" panose="02000506000000020003" pitchFamily="2" charset="0"/>
              </a:rPr>
              <a:t>meat</a:t>
            </a:r>
            <a:endParaRPr lang="fr-FR" sz="3200" dirty="0">
              <a:latin typeface="KG Primary Italics" panose="02000506000000020003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967116" y="7667946"/>
            <a:ext cx="1193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latin typeface="KG Primary Italics" panose="02000506000000020003" pitchFamily="2" charset="0"/>
              </a:rPr>
              <a:t>vegetables</a:t>
            </a:r>
            <a:endParaRPr lang="fr-FR" dirty="0">
              <a:latin typeface="KG Primary Italics" panose="02000506000000020003" pitchFamily="2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5904929" y="7653957"/>
            <a:ext cx="1304911" cy="1349289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5292424" y="9206203"/>
            <a:ext cx="1718475" cy="109322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2447770" y="9146041"/>
            <a:ext cx="2449047" cy="113770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144288" y="9108926"/>
            <a:ext cx="1980658" cy="1205273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9157" y="726611"/>
            <a:ext cx="642086" cy="525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32" y="8957732"/>
            <a:ext cx="329157" cy="13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87664" y="2558295"/>
            <a:ext cx="7080058" cy="752787"/>
          </a:xfrm>
          <a:prstGeom prst="roundRect">
            <a:avLst>
              <a:gd name="adj" fmla="val 863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67" name="Organigramme : Document 66"/>
          <p:cNvSpPr/>
          <p:nvPr/>
        </p:nvSpPr>
        <p:spPr>
          <a:xfrm>
            <a:off x="0" y="0"/>
            <a:ext cx="7345363" cy="765082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854" y="0"/>
            <a:ext cx="3776748" cy="718182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>
              <a:tabLst>
                <a:tab pos="3940175" algn="l"/>
              </a:tabLst>
            </a:pPr>
            <a:r>
              <a:rPr lang="fr-FR" sz="4000" b="1" dirty="0" err="1" smtClean="0">
                <a:ln w="635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  <a:cs typeface="Dekko" panose="00000500000000000000" pitchFamily="2" charset="0"/>
              </a:rPr>
              <a:t>Let’s</a:t>
            </a:r>
            <a:r>
              <a:rPr lang="fr-FR" sz="4000" b="1" dirty="0" smtClean="0">
                <a:ln w="635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  <a:cs typeface="Dekko" panose="00000500000000000000" pitchFamily="2" charset="0"/>
              </a:rPr>
              <a:t> go shopping</a:t>
            </a:r>
            <a:endParaRPr lang="fr-FR" sz="2800" b="1" dirty="0">
              <a:ln w="6350" cmpd="sng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ewy" panose="02000000000000000000" pitchFamily="2" charset="0"/>
              <a:ea typeface="Chewy" panose="02000000000000000000" pitchFamily="2" charset="0"/>
              <a:cs typeface="Dekko" panose="00000500000000000000" pitchFamily="2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44289" y="244665"/>
            <a:ext cx="1388151" cy="580648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110" y="268231"/>
            <a:ext cx="1320258" cy="533516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 algn="ctr"/>
            <a:r>
              <a:rPr lang="fr-FR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Anglais 6</a:t>
            </a:r>
            <a:endParaRPr lang="fr-FR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65" name="Rectangle à coins arrondis 64"/>
          <p:cNvSpPr/>
          <p:nvPr/>
        </p:nvSpPr>
        <p:spPr>
          <a:xfrm>
            <a:off x="6022558" y="269271"/>
            <a:ext cx="1149555" cy="410973"/>
          </a:xfrm>
          <a:prstGeom prst="roundRect">
            <a:avLst>
              <a:gd name="adj" fmla="val 3619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6267976" y="607518"/>
            <a:ext cx="658723" cy="348850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38531" y="278644"/>
            <a:ext cx="114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ineliner Script" pitchFamily="50" charset="0"/>
              </a:rPr>
              <a:t>Vocabulaire</a:t>
            </a:r>
            <a:endParaRPr lang="fr-FR" sz="1100" dirty="0">
              <a:ln w="12700">
                <a:solidFill>
                  <a:schemeClr val="bg1"/>
                </a:solidFill>
                <a:prstDash val="solid"/>
              </a:ln>
              <a:latin typeface="Fineliner Script" pitchFamily="50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267976" y="607518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 smtClean="0">
                <a:latin typeface="Fineliner Script" pitchFamily="50" charset="0"/>
              </a:rPr>
              <a:t>CM2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9252942"/>
            <a:ext cx="6267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 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Retrouve les nombres et écris-les en lettres et  en chiffres</a:t>
            </a:r>
            <a:endParaRPr lang="fr-FR" sz="1800" b="1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319" y="3723422"/>
            <a:ext cx="73420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AutoNum type="arabicParenR"/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dirty="0" err="1" smtClean="0">
                <a:latin typeface="Short Stack" panose="02010500040000000007" pitchFamily="2" charset="0"/>
              </a:rPr>
              <a:t>Where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can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you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buy</a:t>
            </a:r>
            <a:r>
              <a:rPr lang="fr-FR" sz="1100" dirty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shirts</a:t>
            </a:r>
            <a:r>
              <a:rPr lang="fr-FR" sz="1100" dirty="0" smtClean="0">
                <a:latin typeface="Short Stack" panose="02010500040000000007" pitchFamily="2" charset="0"/>
              </a:rPr>
              <a:t> and </a:t>
            </a:r>
            <a:r>
              <a:rPr lang="fr-FR" sz="1100" dirty="0" err="1" smtClean="0">
                <a:latin typeface="Short Stack" panose="02010500040000000007" pitchFamily="2" charset="0"/>
              </a:rPr>
              <a:t>trousers</a:t>
            </a:r>
            <a:r>
              <a:rPr lang="fr-FR" sz="1100" dirty="0" smtClean="0">
                <a:latin typeface="Short Stack" panose="02010500040000000007" pitchFamily="2" charset="0"/>
              </a:rPr>
              <a:t> ? _________________________________________</a:t>
            </a:r>
          </a:p>
          <a:p>
            <a:pPr marL="228600" indent="-228600">
              <a:lnSpc>
                <a:spcPct val="200000"/>
              </a:lnSpc>
              <a:buAutoNum type="arabicParenR"/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dirty="0" err="1" smtClean="0">
                <a:latin typeface="Short Stack" panose="02010500040000000007" pitchFamily="2" charset="0"/>
              </a:rPr>
              <a:t>Where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can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you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buy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shoes</a:t>
            </a:r>
            <a:r>
              <a:rPr lang="fr-FR" sz="1100" dirty="0" smtClean="0">
                <a:latin typeface="Short Stack" panose="02010500040000000007" pitchFamily="2" charset="0"/>
              </a:rPr>
              <a:t> ? _____________________________________________________</a:t>
            </a:r>
          </a:p>
          <a:p>
            <a:pPr marL="228600" indent="-228600">
              <a:lnSpc>
                <a:spcPct val="200000"/>
              </a:lnSpc>
              <a:buAutoNum type="arabicParenR"/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dirty="0" err="1" smtClean="0">
                <a:latin typeface="Short Stack" panose="02010500040000000007" pitchFamily="2" charset="0"/>
              </a:rPr>
              <a:t>Where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can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you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buy</a:t>
            </a:r>
            <a:r>
              <a:rPr lang="fr-FR" sz="1100" dirty="0" smtClean="0">
                <a:latin typeface="Short Stack" panose="02010500040000000007" pitchFamily="2" charset="0"/>
              </a:rPr>
              <a:t> hand </a:t>
            </a:r>
            <a:r>
              <a:rPr lang="fr-FR" sz="1100" dirty="0" err="1" smtClean="0">
                <a:latin typeface="Short Stack" panose="02010500040000000007" pitchFamily="2" charset="0"/>
              </a:rPr>
              <a:t>cream</a:t>
            </a:r>
            <a:r>
              <a:rPr lang="fr-FR" sz="1100" dirty="0" smtClean="0">
                <a:latin typeface="Short Stack" panose="02010500040000000007" pitchFamily="2" charset="0"/>
              </a:rPr>
              <a:t> ? ________________________________________________</a:t>
            </a:r>
          </a:p>
          <a:p>
            <a:pPr marL="228600" indent="-228600">
              <a:lnSpc>
                <a:spcPct val="200000"/>
              </a:lnSpc>
              <a:buAutoNum type="arabicParenR"/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dirty="0" err="1">
                <a:latin typeface="Short Stack" panose="02010500040000000007" pitchFamily="2" charset="0"/>
              </a:rPr>
              <a:t>Where</a:t>
            </a:r>
            <a:r>
              <a:rPr lang="fr-FR" sz="1100" dirty="0">
                <a:latin typeface="Short Stack" panose="02010500040000000007" pitchFamily="2" charset="0"/>
              </a:rPr>
              <a:t> </a:t>
            </a:r>
            <a:r>
              <a:rPr lang="fr-FR" sz="1100" dirty="0" err="1">
                <a:latin typeface="Short Stack" panose="02010500040000000007" pitchFamily="2" charset="0"/>
              </a:rPr>
              <a:t>can</a:t>
            </a:r>
            <a:r>
              <a:rPr lang="fr-FR" sz="1100" dirty="0">
                <a:latin typeface="Short Stack" panose="02010500040000000007" pitchFamily="2" charset="0"/>
              </a:rPr>
              <a:t> </a:t>
            </a:r>
            <a:r>
              <a:rPr lang="fr-FR" sz="1100" dirty="0" err="1">
                <a:latin typeface="Short Stack" panose="02010500040000000007" pitchFamily="2" charset="0"/>
              </a:rPr>
              <a:t>you</a:t>
            </a:r>
            <a:r>
              <a:rPr lang="fr-FR" sz="1100" dirty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buy</a:t>
            </a:r>
            <a:r>
              <a:rPr lang="fr-FR" sz="1100" dirty="0" smtClean="0">
                <a:latin typeface="Short Stack" panose="02010500040000000007" pitchFamily="2" charset="0"/>
              </a:rPr>
              <a:t> glue and </a:t>
            </a:r>
            <a:r>
              <a:rPr lang="fr-FR" sz="1100" dirty="0" err="1" smtClean="0">
                <a:latin typeface="Short Stack" panose="02010500040000000007" pitchFamily="2" charset="0"/>
              </a:rPr>
              <a:t>copybook</a:t>
            </a:r>
            <a:r>
              <a:rPr lang="fr-FR" sz="1100" dirty="0" smtClean="0">
                <a:latin typeface="Short Stack" panose="02010500040000000007" pitchFamily="2" charset="0"/>
              </a:rPr>
              <a:t> ? __________________________________________</a:t>
            </a:r>
          </a:p>
          <a:p>
            <a:pPr marL="228600" indent="-228600">
              <a:lnSpc>
                <a:spcPct val="200000"/>
              </a:lnSpc>
              <a:buAutoNum type="arabicParenR"/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dirty="0" err="1">
                <a:latin typeface="Short Stack" panose="02010500040000000007" pitchFamily="2" charset="0"/>
              </a:rPr>
              <a:t>Where</a:t>
            </a:r>
            <a:r>
              <a:rPr lang="fr-FR" sz="1100" dirty="0">
                <a:latin typeface="Short Stack" panose="02010500040000000007" pitchFamily="2" charset="0"/>
              </a:rPr>
              <a:t> </a:t>
            </a:r>
            <a:r>
              <a:rPr lang="fr-FR" sz="1100" dirty="0" err="1">
                <a:latin typeface="Short Stack" panose="02010500040000000007" pitchFamily="2" charset="0"/>
              </a:rPr>
              <a:t>can</a:t>
            </a:r>
            <a:r>
              <a:rPr lang="fr-FR" sz="1100" dirty="0">
                <a:latin typeface="Short Stack" panose="02010500040000000007" pitchFamily="2" charset="0"/>
              </a:rPr>
              <a:t> </a:t>
            </a:r>
            <a:r>
              <a:rPr lang="fr-FR" sz="1100" dirty="0" err="1">
                <a:latin typeface="Short Stack" panose="02010500040000000007" pitchFamily="2" charset="0"/>
              </a:rPr>
              <a:t>you</a:t>
            </a:r>
            <a:r>
              <a:rPr lang="fr-FR" sz="1100" dirty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buy</a:t>
            </a:r>
            <a:r>
              <a:rPr lang="fr-FR" sz="1100" dirty="0" smtClean="0">
                <a:latin typeface="Short Stack" panose="02010500040000000007" pitchFamily="2" charset="0"/>
              </a:rPr>
              <a:t> books ? _____________________________________________________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7207963"/>
            <a:ext cx="7010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 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Réponds aux questions</a:t>
            </a:r>
            <a:endParaRPr lang="fr-FR" sz="2400" b="1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97" y="1217737"/>
            <a:ext cx="1085850" cy="12573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351" y="1231301"/>
            <a:ext cx="1085850" cy="12573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0" y="755998"/>
            <a:ext cx="6267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 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Observe les images et réponds aux questions comme dans l’exemple</a:t>
            </a:r>
            <a:endParaRPr lang="fr-FR" sz="1800" b="1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-8292" y="3430835"/>
            <a:ext cx="73350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619250" algn="l"/>
                <a:tab pos="3048000" algn="l"/>
                <a:tab pos="3409950" algn="l"/>
              </a:tabLst>
            </a:pPr>
            <a:r>
              <a:rPr lang="fr-FR" sz="1100" u="sng" dirty="0" smtClean="0">
                <a:latin typeface="Short Stack" panose="02010500040000000007" pitchFamily="2" charset="0"/>
              </a:rPr>
              <a:t>Exemple</a:t>
            </a:r>
            <a:r>
              <a:rPr lang="fr-FR" sz="1100" dirty="0" smtClean="0">
                <a:latin typeface="Short Stack" panose="02010500040000000007" pitchFamily="2" charset="0"/>
              </a:rPr>
              <a:t> :        </a:t>
            </a:r>
            <a:r>
              <a:rPr lang="fr-FR" sz="1100" dirty="0" err="1" smtClean="0">
                <a:latin typeface="Short Stack" panose="02010500040000000007" pitchFamily="2" charset="0"/>
              </a:rPr>
              <a:t>Where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can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you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buy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fish</a:t>
            </a:r>
            <a:r>
              <a:rPr lang="fr-FR" sz="1100" dirty="0" smtClean="0">
                <a:latin typeface="Short Stack" panose="02010500040000000007" pitchFamily="2" charset="0"/>
              </a:rPr>
              <a:t> ?  </a:t>
            </a:r>
            <a:r>
              <a:rPr lang="fr-FR" sz="1400" dirty="0" smtClean="0">
                <a:latin typeface="SimpleRonde" panose="02000503000000000000" pitchFamily="2" charset="0"/>
              </a:rPr>
              <a:t>I </a:t>
            </a:r>
            <a:r>
              <a:rPr lang="fr-FR" sz="1400" dirty="0" err="1" smtClean="0">
                <a:latin typeface="SimpleRonde" panose="02000503000000000000" pitchFamily="2" charset="0"/>
              </a:rPr>
              <a:t>can</a:t>
            </a:r>
            <a:r>
              <a:rPr lang="fr-FR" sz="1400" dirty="0" smtClean="0">
                <a:latin typeface="SimpleRonde" panose="02000503000000000000" pitchFamily="2" charset="0"/>
              </a:rPr>
              <a:t> </a:t>
            </a:r>
            <a:r>
              <a:rPr lang="fr-FR" sz="1400" dirty="0" err="1" smtClean="0">
                <a:latin typeface="SimpleRonde" panose="02000503000000000000" pitchFamily="2" charset="0"/>
              </a:rPr>
              <a:t>buy</a:t>
            </a:r>
            <a:r>
              <a:rPr lang="fr-FR" sz="1400" dirty="0" smtClean="0">
                <a:latin typeface="SimpleRonde" panose="02000503000000000000" pitchFamily="2" charset="0"/>
              </a:rPr>
              <a:t> </a:t>
            </a:r>
            <a:r>
              <a:rPr lang="fr-FR" sz="1400" dirty="0" err="1" smtClean="0">
                <a:latin typeface="SimpleRonde" panose="02000503000000000000" pitchFamily="2" charset="0"/>
              </a:rPr>
              <a:t>fish</a:t>
            </a:r>
            <a:r>
              <a:rPr lang="fr-FR" sz="1400" dirty="0" smtClean="0">
                <a:latin typeface="SimpleRonde" panose="02000503000000000000" pitchFamily="2" charset="0"/>
              </a:rPr>
              <a:t> at the </a:t>
            </a:r>
            <a:r>
              <a:rPr lang="fr-FR" sz="1400" dirty="0" err="1" smtClean="0">
                <a:latin typeface="SimpleRonde" panose="02000503000000000000" pitchFamily="2" charset="0"/>
              </a:rPr>
              <a:t>fishmonger’s</a:t>
            </a:r>
            <a:r>
              <a:rPr lang="fr-FR" sz="1400" dirty="0" smtClean="0">
                <a:latin typeface="SimpleRonde" panose="02000503000000000000" pitchFamily="2" charset="0"/>
              </a:rPr>
              <a:t>.  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5"/>
          <a:srcRect b="17026"/>
          <a:stretch/>
        </p:blipFill>
        <p:spPr>
          <a:xfrm>
            <a:off x="2736577" y="1166261"/>
            <a:ext cx="4431145" cy="1293635"/>
          </a:xfrm>
          <a:prstGeom prst="rect">
            <a:avLst/>
          </a:prstGeom>
        </p:spPr>
      </p:pic>
      <p:sp>
        <p:nvSpPr>
          <p:cNvPr id="19" name="Larme 18"/>
          <p:cNvSpPr/>
          <p:nvPr/>
        </p:nvSpPr>
        <p:spPr>
          <a:xfrm>
            <a:off x="72281" y="5637405"/>
            <a:ext cx="407252" cy="326293"/>
          </a:xfrm>
          <a:prstGeom prst="teardrop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20237" y="5628278"/>
            <a:ext cx="4880636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600" dirty="0" smtClean="0">
                <a:latin typeface="Mrs Chocolat" pitchFamily="2" charset="0"/>
              </a:rPr>
              <a:t>Les nombres jusqu’à 100</a:t>
            </a:r>
            <a:endParaRPr lang="fr-FR" sz="1600" dirty="0">
              <a:latin typeface="Mrs Chocolat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3035" y="5591784"/>
            <a:ext cx="407252" cy="3796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nacat" panose="00000400000000000000" pitchFamily="2" charset="0"/>
              </a:rPr>
              <a:t>5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87664" y="5978942"/>
            <a:ext cx="7028413" cy="1257776"/>
          </a:xfrm>
          <a:prstGeom prst="roundRect">
            <a:avLst>
              <a:gd name="adj" fmla="val 863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44289" y="6036389"/>
            <a:ext cx="6955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one, </a:t>
            </a:r>
            <a:r>
              <a:rPr lang="fr-FR" sz="1600" dirty="0" err="1" smtClean="0">
                <a:latin typeface="KG Primary Italics" panose="02000506000000020003" pitchFamily="2" charset="0"/>
              </a:rPr>
              <a:t>two</a:t>
            </a:r>
            <a:r>
              <a:rPr lang="fr-FR" sz="1600" dirty="0" smtClean="0">
                <a:latin typeface="KG Primary Italics" panose="02000506000000020003" pitchFamily="2" charset="0"/>
              </a:rPr>
              <a:t>, </a:t>
            </a:r>
            <a:r>
              <a:rPr lang="fr-FR" sz="1600" dirty="0" err="1" smtClean="0">
                <a:latin typeface="KG Primary Italics" panose="02000506000000020003" pitchFamily="2" charset="0"/>
              </a:rPr>
              <a:t>three</a:t>
            </a:r>
            <a:r>
              <a:rPr lang="fr-FR" sz="1600" dirty="0" smtClean="0">
                <a:latin typeface="KG Primary Italics" panose="02000506000000020003" pitchFamily="2" charset="0"/>
              </a:rPr>
              <a:t>, four, five, six, </a:t>
            </a:r>
            <a:r>
              <a:rPr lang="fr-FR" sz="1600" dirty="0" err="1" smtClean="0">
                <a:latin typeface="KG Primary Italics" panose="02000506000000020003" pitchFamily="2" charset="0"/>
              </a:rPr>
              <a:t>seven</a:t>
            </a:r>
            <a:r>
              <a:rPr lang="fr-FR" sz="1600" dirty="0" smtClean="0">
                <a:latin typeface="KG Primary Italics" panose="02000506000000020003" pitchFamily="2" charset="0"/>
              </a:rPr>
              <a:t>, </a:t>
            </a:r>
            <a:r>
              <a:rPr lang="fr-FR" sz="1600" dirty="0" err="1" smtClean="0">
                <a:latin typeface="KG Primary Italics" panose="02000506000000020003" pitchFamily="2" charset="0"/>
              </a:rPr>
              <a:t>eight</a:t>
            </a:r>
            <a:r>
              <a:rPr lang="fr-FR" sz="1600" dirty="0" smtClean="0">
                <a:latin typeface="KG Primary Italics" panose="02000506000000020003" pitchFamily="2" charset="0"/>
              </a:rPr>
              <a:t>, </a:t>
            </a:r>
            <a:r>
              <a:rPr lang="fr-FR" sz="1600" dirty="0" err="1" smtClean="0">
                <a:latin typeface="KG Primary Italics" panose="02000506000000020003" pitchFamily="2" charset="0"/>
              </a:rPr>
              <a:t>nine</a:t>
            </a:r>
            <a:r>
              <a:rPr lang="fr-FR" sz="1600" dirty="0" smtClean="0">
                <a:latin typeface="KG Primary Italics" panose="02000506000000020003" pitchFamily="2" charset="0"/>
              </a:rPr>
              <a:t>, </a:t>
            </a:r>
            <a:r>
              <a:rPr lang="fr-FR" sz="1600" dirty="0" err="1" smtClean="0">
                <a:latin typeface="KG Primary Italics" panose="02000506000000020003" pitchFamily="2" charset="0"/>
              </a:rPr>
              <a:t>ten</a:t>
            </a:r>
            <a:endParaRPr lang="fr-FR" sz="1600" dirty="0" smtClean="0">
              <a:latin typeface="KG Primary Italics" panose="02000506000000020003" pitchFamily="2" charset="0"/>
            </a:endParaRPr>
          </a:p>
          <a:p>
            <a:pPr>
              <a:lnSpc>
                <a:spcPct val="90000"/>
              </a:lnSpc>
            </a:pPr>
            <a:r>
              <a:rPr lang="fr-FR" sz="1600" dirty="0" err="1">
                <a:latin typeface="KG Primary Italics" panose="02000506000000020003" pitchFamily="2" charset="0"/>
              </a:rPr>
              <a:t>e</a:t>
            </a:r>
            <a:r>
              <a:rPr lang="fr-FR" sz="1600" dirty="0" err="1" smtClean="0">
                <a:latin typeface="KG Primary Italics" panose="02000506000000020003" pitchFamily="2" charset="0"/>
              </a:rPr>
              <a:t>leven</a:t>
            </a:r>
            <a:r>
              <a:rPr lang="fr-FR" sz="1600" dirty="0" smtClean="0">
                <a:latin typeface="KG Primary Italics" panose="02000506000000020003" pitchFamily="2" charset="0"/>
              </a:rPr>
              <a:t>, </a:t>
            </a:r>
            <a:r>
              <a:rPr lang="fr-FR" sz="1600" dirty="0" err="1" smtClean="0">
                <a:latin typeface="KG Primary Italics" panose="02000506000000020003" pitchFamily="2" charset="0"/>
              </a:rPr>
              <a:t>twelve</a:t>
            </a:r>
            <a:r>
              <a:rPr lang="fr-FR" sz="1600" dirty="0" smtClean="0">
                <a:latin typeface="KG Primary Italics" panose="02000506000000020003" pitchFamily="2" charset="0"/>
              </a:rPr>
              <a:t>, </a:t>
            </a:r>
            <a:r>
              <a:rPr lang="fr-FR" sz="1600" dirty="0" err="1" smtClean="0">
                <a:latin typeface="KG Primary Italics" panose="02000506000000020003" pitchFamily="2" charset="0"/>
              </a:rPr>
              <a:t>thirteen</a:t>
            </a:r>
            <a:r>
              <a:rPr lang="fr-FR" sz="1600" dirty="0" smtClean="0">
                <a:latin typeface="KG Primary Italics" panose="02000506000000020003" pitchFamily="2" charset="0"/>
              </a:rPr>
              <a:t>, </a:t>
            </a:r>
            <a:r>
              <a:rPr lang="fr-FR" sz="1600" dirty="0" err="1" smtClean="0">
                <a:latin typeface="KG Primary Italics" panose="02000506000000020003" pitchFamily="2" charset="0"/>
              </a:rPr>
              <a:t>fourteen</a:t>
            </a:r>
            <a:r>
              <a:rPr lang="fr-FR" sz="1600" dirty="0" smtClean="0">
                <a:latin typeface="KG Primary Italics" panose="02000506000000020003" pitchFamily="2" charset="0"/>
              </a:rPr>
              <a:t>, </a:t>
            </a:r>
            <a:r>
              <a:rPr lang="fr-FR" sz="1600" dirty="0" err="1" smtClean="0">
                <a:latin typeface="KG Primary Italics" panose="02000506000000020003" pitchFamily="2" charset="0"/>
              </a:rPr>
              <a:t>fifteen</a:t>
            </a:r>
            <a:r>
              <a:rPr lang="fr-FR" sz="1600" dirty="0" smtClean="0">
                <a:latin typeface="KG Primary Italics" panose="02000506000000020003" pitchFamily="2" charset="0"/>
              </a:rPr>
              <a:t>, </a:t>
            </a:r>
            <a:r>
              <a:rPr lang="fr-FR" sz="1600" dirty="0" err="1" smtClean="0">
                <a:latin typeface="KG Primary Italics" panose="02000506000000020003" pitchFamily="2" charset="0"/>
              </a:rPr>
              <a:t>sixteen</a:t>
            </a:r>
            <a:r>
              <a:rPr lang="fr-FR" sz="1600" dirty="0" smtClean="0">
                <a:latin typeface="KG Primary Italics" panose="02000506000000020003" pitchFamily="2" charset="0"/>
              </a:rPr>
              <a:t>, </a:t>
            </a:r>
            <a:r>
              <a:rPr lang="fr-FR" sz="1600" dirty="0" err="1" smtClean="0">
                <a:latin typeface="KG Primary Italics" panose="02000506000000020003" pitchFamily="2" charset="0"/>
              </a:rPr>
              <a:t>seventeen</a:t>
            </a:r>
            <a:r>
              <a:rPr lang="fr-FR" sz="1600" dirty="0" smtClean="0">
                <a:latin typeface="KG Primary Italics" panose="02000506000000020003" pitchFamily="2" charset="0"/>
              </a:rPr>
              <a:t>, </a:t>
            </a:r>
            <a:r>
              <a:rPr lang="fr-FR" sz="1600" dirty="0" err="1" smtClean="0">
                <a:latin typeface="KG Primary Italics" panose="02000506000000020003" pitchFamily="2" charset="0"/>
              </a:rPr>
              <a:t>eigthteen</a:t>
            </a:r>
            <a:r>
              <a:rPr lang="fr-FR" sz="1600" dirty="0" smtClean="0">
                <a:latin typeface="KG Primary Italics" panose="02000506000000020003" pitchFamily="2" charset="0"/>
              </a:rPr>
              <a:t>, </a:t>
            </a:r>
            <a:r>
              <a:rPr lang="fr-FR" sz="1600" dirty="0" err="1" smtClean="0">
                <a:latin typeface="KG Primary Italics" panose="02000506000000020003" pitchFamily="2" charset="0"/>
              </a:rPr>
              <a:t>nineteen</a:t>
            </a:r>
            <a:endParaRPr lang="fr-FR" sz="1600" dirty="0" smtClean="0">
              <a:latin typeface="KG Primary Italics" panose="02000506000000020003" pitchFamily="2" charset="0"/>
            </a:endParaRPr>
          </a:p>
          <a:p>
            <a:pPr>
              <a:lnSpc>
                <a:spcPct val="90000"/>
              </a:lnSpc>
            </a:pPr>
            <a:r>
              <a:rPr lang="fr-FR" sz="1600" dirty="0" err="1" smtClean="0">
                <a:latin typeface="KG Primary Italics" panose="02000506000000020003" pitchFamily="2" charset="0"/>
              </a:rPr>
              <a:t>twenty</a:t>
            </a:r>
            <a:r>
              <a:rPr lang="fr-FR" sz="1600" dirty="0" smtClean="0">
                <a:latin typeface="KG Primary Italics" panose="02000506000000020003" pitchFamily="2" charset="0"/>
              </a:rPr>
              <a:t>, </a:t>
            </a:r>
            <a:r>
              <a:rPr lang="fr-FR" sz="1600" dirty="0" err="1" smtClean="0">
                <a:latin typeface="KG Primary Italics" panose="02000506000000020003" pitchFamily="2" charset="0"/>
              </a:rPr>
              <a:t>twenty</a:t>
            </a:r>
            <a:r>
              <a:rPr lang="fr-FR" sz="1600" dirty="0" smtClean="0">
                <a:latin typeface="KG Primary Italics" panose="02000506000000020003" pitchFamily="2" charset="0"/>
              </a:rPr>
              <a:t>-one, </a:t>
            </a:r>
            <a:r>
              <a:rPr lang="fr-FR" sz="1600" dirty="0" err="1" smtClean="0">
                <a:latin typeface="KG Primary Italics" panose="02000506000000020003" pitchFamily="2" charset="0"/>
              </a:rPr>
              <a:t>twenty-two</a:t>
            </a:r>
            <a:r>
              <a:rPr lang="fr-FR" sz="1600" dirty="0" smtClean="0">
                <a:latin typeface="KG Primary Italics" panose="02000506000000020003" pitchFamily="2" charset="0"/>
              </a:rPr>
              <a:t>….</a:t>
            </a:r>
          </a:p>
          <a:p>
            <a:pPr>
              <a:lnSpc>
                <a:spcPct val="90000"/>
              </a:lnSpc>
            </a:pPr>
            <a:r>
              <a:rPr lang="fr-FR" sz="1600" dirty="0" err="1">
                <a:latin typeface="KG Primary Italics" panose="02000506000000020003" pitchFamily="2" charset="0"/>
              </a:rPr>
              <a:t>t</a:t>
            </a:r>
            <a:r>
              <a:rPr lang="fr-FR" sz="1600" dirty="0" err="1" smtClean="0">
                <a:latin typeface="KG Primary Italics" panose="02000506000000020003" pitchFamily="2" charset="0"/>
              </a:rPr>
              <a:t>hirthy</a:t>
            </a:r>
            <a:r>
              <a:rPr lang="fr-FR" sz="1600" dirty="0" smtClean="0">
                <a:latin typeface="KG Primary Italics" panose="02000506000000020003" pitchFamily="2" charset="0"/>
              </a:rPr>
              <a:t> 	</a:t>
            </a:r>
            <a:r>
              <a:rPr lang="fr-FR" sz="1600" dirty="0" err="1" smtClean="0">
                <a:latin typeface="KG Primary Italics" panose="02000506000000020003" pitchFamily="2" charset="0"/>
              </a:rPr>
              <a:t>forty</a:t>
            </a:r>
            <a:r>
              <a:rPr lang="fr-FR" sz="1600" dirty="0" smtClean="0">
                <a:latin typeface="KG Primary Italics" panose="02000506000000020003" pitchFamily="2" charset="0"/>
              </a:rPr>
              <a:t>	</a:t>
            </a:r>
            <a:r>
              <a:rPr lang="fr-FR" sz="1600" dirty="0" err="1" smtClean="0">
                <a:latin typeface="KG Primary Italics" panose="02000506000000020003" pitchFamily="2" charset="0"/>
              </a:rPr>
              <a:t>fifty</a:t>
            </a:r>
            <a:r>
              <a:rPr lang="fr-FR" sz="1600" dirty="0" smtClean="0">
                <a:latin typeface="KG Primary Italics" panose="02000506000000020003" pitchFamily="2" charset="0"/>
              </a:rPr>
              <a:t>	</a:t>
            </a:r>
            <a:r>
              <a:rPr lang="fr-FR" sz="1600" dirty="0" err="1" smtClean="0">
                <a:latin typeface="KG Primary Italics" panose="02000506000000020003" pitchFamily="2" charset="0"/>
              </a:rPr>
              <a:t>sixty</a:t>
            </a:r>
            <a:r>
              <a:rPr lang="fr-FR" sz="1600" dirty="0">
                <a:latin typeface="KG Primary Italics" panose="02000506000000020003" pitchFamily="2" charset="0"/>
              </a:rPr>
              <a:t>	</a:t>
            </a:r>
            <a:r>
              <a:rPr lang="fr-FR" sz="1600" dirty="0" err="1" smtClean="0">
                <a:latin typeface="KG Primary Italics" panose="02000506000000020003" pitchFamily="2" charset="0"/>
              </a:rPr>
              <a:t>seventy</a:t>
            </a:r>
            <a:r>
              <a:rPr lang="fr-FR" sz="1600" dirty="0" smtClean="0">
                <a:latin typeface="KG Primary Italics" panose="02000506000000020003" pitchFamily="2" charset="0"/>
              </a:rPr>
              <a:t> 	</a:t>
            </a:r>
            <a:r>
              <a:rPr lang="fr-FR" sz="1600" dirty="0" err="1" smtClean="0">
                <a:latin typeface="KG Primary Italics" panose="02000506000000020003" pitchFamily="2" charset="0"/>
              </a:rPr>
              <a:t>eighty</a:t>
            </a:r>
            <a:r>
              <a:rPr lang="fr-FR" sz="1600" dirty="0" smtClean="0">
                <a:latin typeface="KG Primary Italics" panose="02000506000000020003" pitchFamily="2" charset="0"/>
              </a:rPr>
              <a:t>	</a:t>
            </a:r>
            <a:r>
              <a:rPr lang="fr-FR" sz="1600" dirty="0" err="1" smtClean="0">
                <a:latin typeface="KG Primary Italics" panose="02000506000000020003" pitchFamily="2" charset="0"/>
              </a:rPr>
              <a:t>ninety</a:t>
            </a:r>
            <a:endParaRPr lang="fr-FR" sz="1600" dirty="0" smtClean="0">
              <a:latin typeface="KG Primary Italics" panose="02000506000000020003" pitchFamily="2" charset="0"/>
            </a:endParaRPr>
          </a:p>
          <a:p>
            <a:pPr>
              <a:lnSpc>
                <a:spcPct val="90000"/>
              </a:lnSpc>
            </a:pPr>
            <a:r>
              <a:rPr lang="fr-FR" sz="1600" dirty="0">
                <a:latin typeface="KG Primary Italics" panose="02000506000000020003" pitchFamily="2" charset="0"/>
              </a:rPr>
              <a:t>o</a:t>
            </a:r>
            <a:r>
              <a:rPr lang="fr-FR" sz="1600" dirty="0" smtClean="0">
                <a:latin typeface="KG Primary Italics" panose="02000506000000020003" pitchFamily="2" charset="0"/>
              </a:rPr>
              <a:t>ne </a:t>
            </a:r>
            <a:r>
              <a:rPr lang="fr-FR" sz="1600" dirty="0" err="1" smtClean="0">
                <a:latin typeface="KG Primary Italics" panose="02000506000000020003" pitchFamily="2" charset="0"/>
              </a:rPr>
              <a:t>hundred</a:t>
            </a:r>
            <a:endParaRPr lang="fr-FR" sz="1600" dirty="0" smtClean="0">
              <a:latin typeface="KG Primary Italics" panose="02000506000000020003" pitchFamily="2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-8292" y="7510229"/>
            <a:ext cx="73420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1) Comment écris-tu ?  	12 </a:t>
            </a:r>
            <a:r>
              <a:rPr lang="fr-FR" sz="1100" dirty="0">
                <a:latin typeface="Short Stack" panose="02010500040000000007" pitchFamily="2" charset="0"/>
              </a:rPr>
              <a:t>:</a:t>
            </a:r>
            <a:r>
              <a:rPr lang="fr-FR" sz="1100" dirty="0" smtClean="0">
                <a:latin typeface="Short Stack" panose="02010500040000000007" pitchFamily="2" charset="0"/>
              </a:rPr>
              <a:t> _______________	15 : _______________</a:t>
            </a: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>
                <a:latin typeface="Short Stack" panose="02010500040000000007" pitchFamily="2" charset="0"/>
              </a:rPr>
              <a:t>	</a:t>
            </a:r>
            <a:r>
              <a:rPr lang="fr-FR" sz="1100" dirty="0" smtClean="0">
                <a:latin typeface="Short Stack" panose="02010500040000000007" pitchFamily="2" charset="0"/>
              </a:rPr>
              <a:t>20 </a:t>
            </a:r>
            <a:r>
              <a:rPr lang="fr-FR" sz="1100" dirty="0">
                <a:latin typeface="Short Stack" panose="02010500040000000007" pitchFamily="2" charset="0"/>
              </a:rPr>
              <a:t>: </a:t>
            </a:r>
            <a:r>
              <a:rPr lang="fr-FR" sz="1100" dirty="0" smtClean="0">
                <a:latin typeface="Short Stack" panose="02010500040000000007" pitchFamily="2" charset="0"/>
              </a:rPr>
              <a:t>_______________	28 : _______________________</a:t>
            </a: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>
                <a:latin typeface="Short Stack" panose="02010500040000000007" pitchFamily="2" charset="0"/>
              </a:rPr>
              <a:t>	30 : </a:t>
            </a:r>
            <a:r>
              <a:rPr lang="fr-FR" sz="1100" dirty="0" smtClean="0">
                <a:latin typeface="Short Stack" panose="02010500040000000007" pitchFamily="2" charset="0"/>
              </a:rPr>
              <a:t>_______________	110 : _______________________</a:t>
            </a: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2) Comment sont formés les nombres de 11 à 19 ? ____________________________________</a:t>
            </a: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3) Comment sont formés les dizaines ? (20, 30, 40…) ?  _______________________________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-8292" y="9635629"/>
            <a:ext cx="7342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1) </a:t>
            </a:r>
            <a:r>
              <a:rPr lang="fr-FR" sz="1100" dirty="0" err="1" smtClean="0">
                <a:latin typeface="Short Stack" panose="02010500040000000007" pitchFamily="2" charset="0"/>
              </a:rPr>
              <a:t>eight</a:t>
            </a:r>
            <a:r>
              <a:rPr lang="fr-FR" sz="1100" dirty="0" smtClean="0">
                <a:latin typeface="Short Stack" panose="02010500040000000007" pitchFamily="2" charset="0"/>
              </a:rPr>
              <a:t>/</a:t>
            </a:r>
            <a:r>
              <a:rPr lang="fr-FR" sz="1100" dirty="0" err="1" smtClean="0">
                <a:latin typeface="Short Stack" panose="02010500040000000007" pitchFamily="2" charset="0"/>
              </a:rPr>
              <a:t>hundred</a:t>
            </a:r>
            <a:r>
              <a:rPr lang="fr-FR" sz="1100" dirty="0" smtClean="0">
                <a:latin typeface="Short Stack" panose="02010500040000000007" pitchFamily="2" charset="0"/>
              </a:rPr>
              <a:t>/</a:t>
            </a:r>
            <a:r>
              <a:rPr lang="fr-FR" sz="1100" dirty="0" err="1" smtClean="0">
                <a:latin typeface="Short Stack" panose="02010500040000000007" pitchFamily="2" charset="0"/>
              </a:rPr>
              <a:t>sixty</a:t>
            </a:r>
            <a:r>
              <a:rPr lang="fr-FR" sz="1100" dirty="0" smtClean="0">
                <a:latin typeface="Short Stack" panose="02010500040000000007" pitchFamily="2" charset="0"/>
              </a:rPr>
              <a:t>/one/and : _________________________________________ : _________</a:t>
            </a: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2) </a:t>
            </a:r>
            <a:r>
              <a:rPr lang="fr-FR" sz="1100" dirty="0" err="1" smtClean="0">
                <a:latin typeface="Short Stack" panose="02010500040000000007" pitchFamily="2" charset="0"/>
              </a:rPr>
              <a:t>thirty</a:t>
            </a:r>
            <a:r>
              <a:rPr lang="fr-FR" sz="1100" dirty="0" smtClean="0">
                <a:latin typeface="Short Stack" panose="02010500040000000007" pitchFamily="2" charset="0"/>
              </a:rPr>
              <a:t>/</a:t>
            </a:r>
            <a:r>
              <a:rPr lang="fr-FR" sz="1100" dirty="0" err="1" smtClean="0">
                <a:latin typeface="Short Stack" panose="02010500040000000007" pitchFamily="2" charset="0"/>
              </a:rPr>
              <a:t>hundred</a:t>
            </a:r>
            <a:r>
              <a:rPr lang="fr-FR" sz="1100" dirty="0" smtClean="0">
                <a:latin typeface="Short Stack" panose="02010500040000000007" pitchFamily="2" charset="0"/>
              </a:rPr>
              <a:t>/five/one/and </a:t>
            </a:r>
            <a:r>
              <a:rPr lang="fr-FR" sz="1100" dirty="0">
                <a:latin typeface="Short Stack" panose="02010500040000000007" pitchFamily="2" charset="0"/>
              </a:rPr>
              <a:t>: _________________________________________ : </a:t>
            </a:r>
            <a:r>
              <a:rPr lang="fr-FR" sz="1100" dirty="0" smtClean="0">
                <a:latin typeface="Short Stack" panose="02010500040000000007" pitchFamily="2" charset="0"/>
              </a:rPr>
              <a:t>_________</a:t>
            </a:r>
            <a:endParaRPr lang="fr-FR" sz="1100" dirty="0">
              <a:latin typeface="Short Stack" panose="02010500040000000007" pitchFamily="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44289" y="2587471"/>
            <a:ext cx="706074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tabLst>
                <a:tab pos="1619250" algn="l"/>
                <a:tab pos="3048000" algn="l"/>
                <a:tab pos="3409950" algn="l"/>
              </a:tabLst>
            </a:pPr>
            <a:r>
              <a:rPr lang="fr-FR" sz="1600" dirty="0" smtClean="0">
                <a:latin typeface="KG Primary Italics" panose="02000506000000020003" pitchFamily="2" charset="0"/>
              </a:rPr>
              <a:t>Pour dire boutique ou magasin : </a:t>
            </a:r>
          </a:p>
          <a:p>
            <a:pPr>
              <a:lnSpc>
                <a:spcPct val="80000"/>
              </a:lnSpc>
              <a:tabLst>
                <a:tab pos="1619250" algn="l"/>
                <a:tab pos="3048000" algn="l"/>
                <a:tab pos="3409950" algn="l"/>
              </a:tabLst>
            </a:pPr>
            <a:r>
              <a:rPr lang="fr-FR" sz="1600" u="sng" dirty="0" smtClean="0">
                <a:latin typeface="KG Primary Italics" panose="02000506000000020003" pitchFamily="2" charset="0"/>
              </a:rPr>
              <a:t>« shop »</a:t>
            </a:r>
            <a:r>
              <a:rPr lang="fr-FR" sz="1600" dirty="0" smtClean="0">
                <a:latin typeface="KG Primary Italics" panose="02000506000000020003" pitchFamily="2" charset="0"/>
              </a:rPr>
              <a:t> est le mot britannique ; « </a:t>
            </a:r>
            <a:r>
              <a:rPr lang="fr-FR" sz="1600" u="sng" dirty="0" smtClean="0">
                <a:latin typeface="KG Primary Italics" panose="02000506000000020003" pitchFamily="2" charset="0"/>
              </a:rPr>
              <a:t>store »</a:t>
            </a:r>
            <a:r>
              <a:rPr lang="fr-FR" sz="1600" dirty="0" smtClean="0">
                <a:latin typeface="KG Primary Italics" panose="02000506000000020003" pitchFamily="2" charset="0"/>
              </a:rPr>
              <a:t> est le mot américain. On contracte souvent le nom du magasin en anglais : « The </a:t>
            </a:r>
            <a:r>
              <a:rPr lang="fr-FR" sz="1600" dirty="0" err="1" smtClean="0">
                <a:latin typeface="KG Primary Italics" panose="02000506000000020003" pitchFamily="2" charset="0"/>
              </a:rPr>
              <a:t>butcher’s</a:t>
            </a:r>
            <a:r>
              <a:rPr lang="fr-FR" sz="1600" dirty="0" smtClean="0">
                <a:latin typeface="KG Primary Italics" panose="02000506000000020003" pitchFamily="2" charset="0"/>
              </a:rPr>
              <a:t> shop » se dit « the </a:t>
            </a:r>
            <a:r>
              <a:rPr lang="fr-FR" sz="1600" dirty="0" err="1" smtClean="0">
                <a:latin typeface="KG Primary Italics" panose="02000506000000020003" pitchFamily="2" charset="0"/>
              </a:rPr>
              <a:t>butcher’s</a:t>
            </a:r>
            <a:r>
              <a:rPr lang="fr-FR" sz="1600" dirty="0" smtClean="0">
                <a:latin typeface="KG Primary Italics" panose="02000506000000020003" pitchFamily="2" charset="0"/>
              </a:rPr>
              <a:t> »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32" y="7380734"/>
            <a:ext cx="329157" cy="13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rganigramme : Document 66"/>
          <p:cNvSpPr/>
          <p:nvPr/>
        </p:nvSpPr>
        <p:spPr>
          <a:xfrm>
            <a:off x="0" y="0"/>
            <a:ext cx="7345363" cy="765082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854" y="0"/>
            <a:ext cx="3776748" cy="718182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>
              <a:tabLst>
                <a:tab pos="3940175" algn="l"/>
              </a:tabLst>
            </a:pPr>
            <a:r>
              <a:rPr lang="fr-FR" sz="4000" b="1" dirty="0" err="1" smtClean="0">
                <a:ln w="635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  <a:cs typeface="Dekko" panose="00000500000000000000" pitchFamily="2" charset="0"/>
              </a:rPr>
              <a:t>Let’s</a:t>
            </a:r>
            <a:r>
              <a:rPr lang="fr-FR" sz="4000" b="1" dirty="0" smtClean="0">
                <a:ln w="635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  <a:cs typeface="Dekko" panose="00000500000000000000" pitchFamily="2" charset="0"/>
              </a:rPr>
              <a:t> go shopping</a:t>
            </a:r>
            <a:endParaRPr lang="fr-FR" sz="2800" b="1" dirty="0">
              <a:ln w="6350" cmpd="sng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ewy" panose="02000000000000000000" pitchFamily="2" charset="0"/>
              <a:ea typeface="Chewy" panose="02000000000000000000" pitchFamily="2" charset="0"/>
              <a:cs typeface="Dekko" panose="00000500000000000000" pitchFamily="2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44289" y="244665"/>
            <a:ext cx="1388151" cy="580648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110" y="268231"/>
            <a:ext cx="1320258" cy="533516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 algn="ctr"/>
            <a:r>
              <a:rPr lang="fr-FR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Anglais 6</a:t>
            </a:r>
            <a:endParaRPr lang="fr-FR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65" name="Rectangle à coins arrondis 64"/>
          <p:cNvSpPr/>
          <p:nvPr/>
        </p:nvSpPr>
        <p:spPr>
          <a:xfrm>
            <a:off x="6022558" y="269271"/>
            <a:ext cx="1149555" cy="410973"/>
          </a:xfrm>
          <a:prstGeom prst="roundRect">
            <a:avLst>
              <a:gd name="adj" fmla="val 3619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6267976" y="607518"/>
            <a:ext cx="658723" cy="348850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38531" y="278644"/>
            <a:ext cx="114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ineliner Script" pitchFamily="50" charset="0"/>
              </a:rPr>
              <a:t>Grammaire</a:t>
            </a:r>
            <a:endParaRPr lang="fr-FR" sz="1100" dirty="0">
              <a:ln w="12700">
                <a:solidFill>
                  <a:schemeClr val="bg1"/>
                </a:solidFill>
                <a:prstDash val="solid"/>
              </a:ln>
              <a:latin typeface="Fineliner Script" pitchFamily="50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267976" y="607518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 smtClean="0">
                <a:latin typeface="Fineliner Script" pitchFamily="50" charset="0"/>
              </a:rPr>
              <a:t>CM2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5076478"/>
            <a:ext cx="3096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 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Observe le dessin ci-contre :</a:t>
            </a:r>
            <a:endParaRPr lang="fr-FR" sz="1800" b="1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3276278"/>
            <a:ext cx="7333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 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Ecoute la chanson « how </a:t>
            </a:r>
            <a:r>
              <a:rPr lang="fr-FR" sz="1800" b="1" dirty="0" err="1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much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b="1" dirty="0" err="1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b="1" dirty="0" err="1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 » et écris-la ci-dessus. Il y a un mot par trait.</a:t>
            </a:r>
            <a:endParaRPr lang="fr-FR" sz="2400" b="1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arme 18"/>
          <p:cNvSpPr/>
          <p:nvPr/>
        </p:nvSpPr>
        <p:spPr>
          <a:xfrm>
            <a:off x="72281" y="945635"/>
            <a:ext cx="407252" cy="326293"/>
          </a:xfrm>
          <a:prstGeom prst="teardrop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20237" y="936508"/>
            <a:ext cx="4880636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600" dirty="0" smtClean="0">
                <a:latin typeface="Mrs Chocolat" pitchFamily="2" charset="0"/>
              </a:rPr>
              <a:t>Combien ça coûte ?</a:t>
            </a:r>
            <a:endParaRPr lang="fr-FR" sz="1600" dirty="0">
              <a:latin typeface="Mrs Chocolat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3035" y="900014"/>
            <a:ext cx="407252" cy="3796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nacat" panose="00000400000000000000" pitchFamily="2" charset="0"/>
              </a:rPr>
              <a:t>5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87664" y="1332062"/>
            <a:ext cx="7028413" cy="1828810"/>
          </a:xfrm>
          <a:prstGeom prst="roundRect">
            <a:avLst>
              <a:gd name="adj" fmla="val 863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44289" y="1389509"/>
            <a:ext cx="6955815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Pour demander un prix on dit :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fr-FR" sz="1600" dirty="0" smtClean="0">
                <a:latin typeface="KG Primary Italics" panose="02000506000000020003" pitchFamily="2" charset="0"/>
              </a:rPr>
              <a:t>How </a:t>
            </a:r>
            <a:r>
              <a:rPr lang="fr-FR" sz="1600" dirty="0" err="1" smtClean="0">
                <a:latin typeface="KG Primary Italics" panose="02000506000000020003" pitchFamily="2" charset="0"/>
              </a:rPr>
              <a:t>much</a:t>
            </a:r>
            <a:r>
              <a:rPr lang="fr-FR" sz="1600" dirty="0" smtClean="0">
                <a:latin typeface="KG Primary Italics" panose="02000506000000020003" pitchFamily="2" charset="0"/>
              </a:rPr>
              <a:t> </a:t>
            </a:r>
            <a:r>
              <a:rPr lang="fr-FR" sz="1600" dirty="0" err="1" smtClean="0">
                <a:latin typeface="KG Primary Italics" panose="02000506000000020003" pitchFamily="2" charset="0"/>
              </a:rPr>
              <a:t>is</a:t>
            </a:r>
            <a:r>
              <a:rPr lang="fr-FR" sz="1600" dirty="0" smtClean="0">
                <a:latin typeface="KG Primary Italics" panose="02000506000000020003" pitchFamily="2" charset="0"/>
              </a:rPr>
              <a:t> </a:t>
            </a:r>
            <a:r>
              <a:rPr lang="fr-FR" sz="1600" dirty="0" err="1" smtClean="0">
                <a:latin typeface="KG Primary Italics" panose="02000506000000020003" pitchFamily="2" charset="0"/>
              </a:rPr>
              <a:t>it</a:t>
            </a:r>
            <a:r>
              <a:rPr lang="fr-FR" sz="1600" dirty="0" smtClean="0">
                <a:latin typeface="KG Primary Italics" panose="02000506000000020003" pitchFamily="2" charset="0"/>
              </a:rPr>
              <a:t> ? (singulier) / How </a:t>
            </a:r>
            <a:r>
              <a:rPr lang="fr-FR" sz="1600" dirty="0" err="1" smtClean="0">
                <a:latin typeface="KG Primary Italics" panose="02000506000000020003" pitchFamily="2" charset="0"/>
              </a:rPr>
              <a:t>much</a:t>
            </a:r>
            <a:r>
              <a:rPr lang="fr-FR" sz="1600" dirty="0" smtClean="0">
                <a:latin typeface="KG Primary Italics" panose="02000506000000020003" pitchFamily="2" charset="0"/>
              </a:rPr>
              <a:t> are </a:t>
            </a:r>
            <a:r>
              <a:rPr lang="fr-FR" sz="1600" dirty="0" err="1" smtClean="0">
                <a:latin typeface="KG Primary Italics" panose="02000506000000020003" pitchFamily="2" charset="0"/>
              </a:rPr>
              <a:t>they</a:t>
            </a:r>
            <a:r>
              <a:rPr lang="fr-FR" sz="1600" dirty="0" smtClean="0">
                <a:latin typeface="KG Primary Italics" panose="02000506000000020003" pitchFamily="2" charset="0"/>
              </a:rPr>
              <a:t> (pluriel)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fr-FR" sz="1600" dirty="0" smtClean="0">
                <a:latin typeface="KG Primary Italics" panose="02000506000000020003" pitchFamily="2" charset="0"/>
              </a:rPr>
              <a:t>How </a:t>
            </a:r>
            <a:r>
              <a:rPr lang="fr-FR" sz="1600" dirty="0" err="1" smtClean="0">
                <a:latin typeface="KG Primary Italics" panose="02000506000000020003" pitchFamily="2" charset="0"/>
              </a:rPr>
              <a:t>much</a:t>
            </a:r>
            <a:r>
              <a:rPr lang="fr-FR" sz="1600" dirty="0" smtClean="0">
                <a:latin typeface="KG Primary Italics" panose="02000506000000020003" pitchFamily="2" charset="0"/>
              </a:rPr>
              <a:t> </a:t>
            </a:r>
            <a:r>
              <a:rPr lang="fr-FR" sz="1600" dirty="0" err="1" smtClean="0">
                <a:latin typeface="KG Primary Italics" panose="02000506000000020003" pitchFamily="2" charset="0"/>
              </a:rPr>
              <a:t>does</a:t>
            </a:r>
            <a:r>
              <a:rPr lang="fr-FR" sz="1600" dirty="0" smtClean="0">
                <a:latin typeface="KG Primary Italics" panose="02000506000000020003" pitchFamily="2" charset="0"/>
              </a:rPr>
              <a:t> </a:t>
            </a:r>
            <a:r>
              <a:rPr lang="fr-FR" sz="1600" dirty="0" err="1" smtClean="0">
                <a:latin typeface="KG Primary Italics" panose="02000506000000020003" pitchFamily="2" charset="0"/>
              </a:rPr>
              <a:t>it</a:t>
            </a:r>
            <a:r>
              <a:rPr lang="fr-FR" sz="1600" dirty="0" smtClean="0">
                <a:latin typeface="KG Primary Italics" panose="02000506000000020003" pitchFamily="2" charset="0"/>
              </a:rPr>
              <a:t> </a:t>
            </a:r>
            <a:r>
              <a:rPr lang="fr-FR" sz="1600" dirty="0" err="1" smtClean="0">
                <a:latin typeface="KG Primary Italics" panose="02000506000000020003" pitchFamily="2" charset="0"/>
              </a:rPr>
              <a:t>cost</a:t>
            </a:r>
            <a:r>
              <a:rPr lang="fr-FR" sz="1600" dirty="0" smtClean="0">
                <a:latin typeface="KG Primary Italics" panose="02000506000000020003" pitchFamily="2" charset="0"/>
              </a:rPr>
              <a:t> ? </a:t>
            </a:r>
            <a:endParaRPr lang="fr-FR" sz="1600" dirty="0">
              <a:latin typeface="KG Primary Italics" panose="02000506000000020003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Pour répondre / pour donner un prix, on dit :  </a:t>
            </a:r>
            <a:r>
              <a:rPr lang="fr-FR" sz="1600" dirty="0" err="1" smtClean="0">
                <a:latin typeface="KG Primary Italics" panose="02000506000000020003" pitchFamily="2" charset="0"/>
              </a:rPr>
              <a:t>It’s</a:t>
            </a:r>
            <a:r>
              <a:rPr lang="fr-FR" sz="1600" dirty="0" smtClean="0">
                <a:latin typeface="KG Primary Italics" panose="02000506000000020003" pitchFamily="2" charset="0"/>
              </a:rPr>
              <a:t> (</a:t>
            </a:r>
            <a:r>
              <a:rPr lang="fr-FR" sz="1600" dirty="0" err="1" smtClean="0">
                <a:latin typeface="KG Primary Italics" panose="02000506000000020003" pitchFamily="2" charset="0"/>
              </a:rPr>
              <a:t>they’re</a:t>
            </a:r>
            <a:r>
              <a:rPr lang="fr-FR" sz="1600" dirty="0" smtClean="0">
                <a:latin typeface="KG Primary Italics" panose="02000506000000020003" pitchFamily="2" charset="0"/>
              </a:rPr>
              <a:t>) 5 pounds and 10 p.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Pour dire que c’est :	</a:t>
            </a:r>
          </a:p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* (trop) cher : </a:t>
            </a:r>
            <a:r>
              <a:rPr lang="fr-FR" sz="1600" dirty="0" err="1" smtClean="0">
                <a:latin typeface="KG Primary Italics" panose="02000506000000020003" pitchFamily="2" charset="0"/>
              </a:rPr>
              <a:t>It’s</a:t>
            </a:r>
            <a:r>
              <a:rPr lang="fr-FR" sz="1600" dirty="0" smtClean="0">
                <a:latin typeface="KG Primary Italics" panose="02000506000000020003" pitchFamily="2" charset="0"/>
              </a:rPr>
              <a:t> (</a:t>
            </a:r>
            <a:r>
              <a:rPr lang="fr-FR" sz="1600" dirty="0" err="1" smtClean="0">
                <a:latin typeface="KG Primary Italics" panose="02000506000000020003" pitchFamily="2" charset="0"/>
              </a:rPr>
              <a:t>too</a:t>
            </a:r>
            <a:r>
              <a:rPr lang="fr-FR" sz="1600" dirty="0" smtClean="0">
                <a:latin typeface="KG Primary Italics" panose="02000506000000020003" pitchFamily="2" charset="0"/>
              </a:rPr>
              <a:t>) </a:t>
            </a:r>
            <a:r>
              <a:rPr lang="fr-FR" sz="1600" dirty="0" err="1" smtClean="0">
                <a:latin typeface="KG Primary Italics" panose="02000506000000020003" pitchFamily="2" charset="0"/>
              </a:rPr>
              <a:t>expensive</a:t>
            </a:r>
            <a:r>
              <a:rPr lang="fr-FR" sz="1600" dirty="0" smtClean="0">
                <a:latin typeface="KG Primary Italics" panose="02000506000000020003" pitchFamily="2" charset="0"/>
              </a:rPr>
              <a:t>	* pas cher : </a:t>
            </a:r>
            <a:r>
              <a:rPr lang="fr-FR" sz="1600" dirty="0" err="1">
                <a:latin typeface="KG Primary Italics" panose="02000506000000020003" pitchFamily="2" charset="0"/>
              </a:rPr>
              <a:t>I</a:t>
            </a:r>
            <a:r>
              <a:rPr lang="fr-FR" sz="1600" dirty="0" err="1" smtClean="0">
                <a:latin typeface="KG Primary Italics" panose="02000506000000020003" pitchFamily="2" charset="0"/>
              </a:rPr>
              <a:t>t’s</a:t>
            </a:r>
            <a:r>
              <a:rPr lang="fr-FR" sz="1600" dirty="0" smtClean="0">
                <a:latin typeface="KG Primary Italics" panose="02000506000000020003" pitchFamily="2" charset="0"/>
              </a:rPr>
              <a:t> cheap	* gratuit : </a:t>
            </a:r>
            <a:r>
              <a:rPr lang="fr-FR" sz="1600" dirty="0" err="1">
                <a:latin typeface="KG Primary Italics" panose="02000506000000020003" pitchFamily="2" charset="0"/>
              </a:rPr>
              <a:t>I</a:t>
            </a:r>
            <a:r>
              <a:rPr lang="fr-FR" sz="1600" dirty="0" err="1" smtClean="0">
                <a:latin typeface="KG Primary Italics" panose="02000506000000020003" pitchFamily="2" charset="0"/>
              </a:rPr>
              <a:t>t’s</a:t>
            </a:r>
            <a:r>
              <a:rPr lang="fr-FR" sz="1600" dirty="0" smtClean="0">
                <a:latin typeface="KG Primary Italics" panose="02000506000000020003" pitchFamily="2" charset="0"/>
              </a:rPr>
              <a:t> free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7664" y="3658994"/>
            <a:ext cx="7257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________   __________  ____  _____ ? </a:t>
            </a:r>
            <a:r>
              <a:rPr lang="fr-FR" sz="1100" dirty="0">
                <a:latin typeface="Short Stack" panose="02010500040000000007" pitchFamily="2" charset="0"/>
              </a:rPr>
              <a:t>________   __________  ____  _____ ?</a:t>
            </a: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____  ____   __________-_______  ____________  ______  __________-______  ____</a:t>
            </a: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>
                <a:latin typeface="Short Stack" panose="02010500040000000007" pitchFamily="2" charset="0"/>
              </a:rPr>
              <a:t>________   __________  ____  _____ ? ________   __________  ____  _____ ?</a:t>
            </a: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>
                <a:latin typeface="Short Stack" panose="02010500040000000007" pitchFamily="2" charset="0"/>
              </a:rPr>
              <a:t>____  ____   </a:t>
            </a:r>
            <a:r>
              <a:rPr lang="fr-FR" sz="1100" dirty="0" smtClean="0">
                <a:latin typeface="Short Stack" panose="02010500040000000007" pitchFamily="2" charset="0"/>
              </a:rPr>
              <a:t>____________  </a:t>
            </a:r>
            <a:r>
              <a:rPr lang="fr-FR" sz="1100" dirty="0">
                <a:latin typeface="Short Stack" panose="02010500040000000007" pitchFamily="2" charset="0"/>
              </a:rPr>
              <a:t>____________  ______  </a:t>
            </a:r>
            <a:r>
              <a:rPr lang="fr-FR" sz="1100" dirty="0" smtClean="0">
                <a:latin typeface="Short Stack" panose="02010500040000000007" pitchFamily="2" charset="0"/>
              </a:rPr>
              <a:t>____________-______  ________</a:t>
            </a:r>
            <a:endParaRPr lang="fr-FR" sz="1100" dirty="0">
              <a:latin typeface="Short Stack" panose="02010500040000000007" pitchFamily="2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1555" y="5511428"/>
            <a:ext cx="367843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u="sng" dirty="0" smtClean="0">
                <a:latin typeface="Short Stack" panose="02010500040000000007" pitchFamily="2" charset="0"/>
              </a:rPr>
              <a:t>Réponds aux questions</a:t>
            </a:r>
            <a:r>
              <a:rPr lang="fr-FR" sz="1100" dirty="0" smtClean="0">
                <a:latin typeface="Short Stack" panose="02010500040000000007" pitchFamily="2" charset="0"/>
              </a:rPr>
              <a:t> :</a:t>
            </a: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1) How </a:t>
            </a:r>
            <a:r>
              <a:rPr lang="fr-FR" sz="1100" dirty="0" err="1" smtClean="0">
                <a:latin typeface="Short Stack" panose="02010500040000000007" pitchFamily="2" charset="0"/>
              </a:rPr>
              <a:t>much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is</a:t>
            </a:r>
            <a:r>
              <a:rPr lang="fr-FR" sz="1100" dirty="0" smtClean="0">
                <a:latin typeface="Short Stack" panose="02010500040000000007" pitchFamily="2" charset="0"/>
              </a:rPr>
              <a:t> the </a:t>
            </a:r>
            <a:r>
              <a:rPr lang="fr-FR" sz="1100" dirty="0" err="1" smtClean="0">
                <a:latin typeface="Short Stack" panose="02010500040000000007" pitchFamily="2" charset="0"/>
              </a:rPr>
              <a:t>monkey</a:t>
            </a:r>
            <a:r>
              <a:rPr lang="fr-FR" sz="1100" dirty="0" smtClean="0">
                <a:latin typeface="Short Stack" panose="02010500040000000007" pitchFamily="2" charset="0"/>
              </a:rPr>
              <a:t> ? _____________</a:t>
            </a: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2) How </a:t>
            </a:r>
            <a:r>
              <a:rPr lang="fr-FR" sz="1100" dirty="0" err="1" smtClean="0">
                <a:latin typeface="Short Stack" panose="02010500040000000007" pitchFamily="2" charset="0"/>
              </a:rPr>
              <a:t>much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is</a:t>
            </a:r>
            <a:r>
              <a:rPr lang="fr-FR" sz="1100" dirty="0" smtClean="0">
                <a:latin typeface="Short Stack" panose="02010500040000000007" pitchFamily="2" charset="0"/>
              </a:rPr>
              <a:t> jacket ? _________________</a:t>
            </a: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3) </a:t>
            </a:r>
            <a:r>
              <a:rPr lang="fr-FR" sz="1100" dirty="0">
                <a:latin typeface="Short Stack" panose="02010500040000000007" pitchFamily="2" charset="0"/>
              </a:rPr>
              <a:t>How </a:t>
            </a:r>
            <a:r>
              <a:rPr lang="fr-FR" sz="1100" dirty="0" err="1">
                <a:latin typeface="Short Stack" panose="02010500040000000007" pitchFamily="2" charset="0"/>
              </a:rPr>
              <a:t>much</a:t>
            </a:r>
            <a:r>
              <a:rPr lang="fr-FR" sz="1100" dirty="0">
                <a:latin typeface="Short Stack" panose="02010500040000000007" pitchFamily="2" charset="0"/>
              </a:rPr>
              <a:t> </a:t>
            </a:r>
            <a:r>
              <a:rPr lang="fr-FR" sz="1100" dirty="0" err="1">
                <a:latin typeface="Short Stack" panose="02010500040000000007" pitchFamily="2" charset="0"/>
              </a:rPr>
              <a:t>is</a:t>
            </a:r>
            <a:r>
              <a:rPr lang="fr-FR" sz="1100" dirty="0">
                <a:latin typeface="Short Stack" panose="02010500040000000007" pitchFamily="2" charset="0"/>
              </a:rPr>
              <a:t> the </a:t>
            </a:r>
            <a:r>
              <a:rPr lang="fr-FR" sz="1100" dirty="0" err="1" smtClean="0">
                <a:latin typeface="Short Stack" panose="02010500040000000007" pitchFamily="2" charset="0"/>
              </a:rPr>
              <a:t>doll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dress</a:t>
            </a:r>
            <a:r>
              <a:rPr lang="fr-FR" sz="1100" dirty="0" smtClean="0">
                <a:latin typeface="Short Stack" panose="02010500040000000007" pitchFamily="2" charset="0"/>
              </a:rPr>
              <a:t> ? __________</a:t>
            </a:r>
            <a:endParaRPr lang="fr-FR" sz="1100" dirty="0">
              <a:latin typeface="Short Stack" panose="02010500040000000007" pitchFamily="2" charset="0"/>
            </a:endParaRP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u="sng" dirty="0" smtClean="0">
                <a:latin typeface="Short Stack" panose="02010500040000000007" pitchFamily="2" charset="0"/>
              </a:rPr>
              <a:t>Trouve les questions</a:t>
            </a:r>
            <a:r>
              <a:rPr lang="fr-FR" sz="1100" dirty="0" smtClean="0">
                <a:latin typeface="Short Stack" panose="02010500040000000007" pitchFamily="2" charset="0"/>
              </a:rPr>
              <a:t> :</a:t>
            </a: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4) ___________________________ ? </a:t>
            </a:r>
            <a:r>
              <a:rPr lang="fr-FR" sz="1100" dirty="0" err="1" smtClean="0">
                <a:latin typeface="Short Stack" panose="02010500040000000007" pitchFamily="2" charset="0"/>
              </a:rPr>
              <a:t>It’s</a:t>
            </a:r>
            <a:r>
              <a:rPr lang="fr-FR" sz="1100" dirty="0" smtClean="0">
                <a:latin typeface="Short Stack" panose="02010500040000000007" pitchFamily="2" charset="0"/>
              </a:rPr>
              <a:t> £ 8</a:t>
            </a: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5) ___________________________ ? </a:t>
            </a:r>
            <a:r>
              <a:rPr lang="fr-FR" sz="1100" dirty="0" err="1" smtClean="0">
                <a:latin typeface="Short Stack" panose="02010500040000000007" pitchFamily="2" charset="0"/>
              </a:rPr>
              <a:t>It’s</a:t>
            </a:r>
            <a:r>
              <a:rPr lang="fr-FR" sz="1100" dirty="0" smtClean="0">
                <a:latin typeface="Short Stack" panose="02010500040000000007" pitchFamily="2" charset="0"/>
              </a:rPr>
              <a:t> £ 6</a:t>
            </a:r>
            <a:endParaRPr lang="fr-FR" sz="1100" dirty="0">
              <a:latin typeface="Short Stack" panose="02010500040000000007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6082"/>
          <a:stretch/>
        </p:blipFill>
        <p:spPr>
          <a:xfrm rot="16200000">
            <a:off x="4262511" y="4781034"/>
            <a:ext cx="2457533" cy="3582570"/>
          </a:xfrm>
          <a:prstGeom prst="roundRect">
            <a:avLst>
              <a:gd name="adj" fmla="val 1124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Rectangle 30"/>
          <p:cNvSpPr/>
          <p:nvPr/>
        </p:nvSpPr>
        <p:spPr>
          <a:xfrm>
            <a:off x="-15869" y="8571274"/>
            <a:ext cx="3096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 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Ecris les prix en lettres</a:t>
            </a:r>
            <a:endParaRPr lang="fr-FR" sz="1800" b="1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1554" y="8886512"/>
            <a:ext cx="3795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AutoNum type="arabicPeriod"/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£ 6.00 : ___________________________</a:t>
            </a:r>
          </a:p>
          <a:p>
            <a:pPr marL="228600" indent="-228600">
              <a:lnSpc>
                <a:spcPct val="200000"/>
              </a:lnSpc>
              <a:buAutoNum type="arabicPeriod"/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£ 10.50 : ____________________________</a:t>
            </a:r>
          </a:p>
          <a:p>
            <a:pPr marL="228600" indent="-228600">
              <a:lnSpc>
                <a:spcPct val="200000"/>
              </a:lnSpc>
              <a:buAutoNum type="arabicPeriod"/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$ 65.10 : ___________________________</a:t>
            </a:r>
          </a:p>
          <a:p>
            <a:pPr marL="228600" indent="-228600">
              <a:lnSpc>
                <a:spcPct val="200000"/>
              </a:lnSpc>
              <a:buAutoNum type="arabicPeriod"/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$ 100 : ___________________________</a:t>
            </a:r>
            <a:endParaRPr lang="fr-FR" sz="1100" dirty="0">
              <a:latin typeface="Short Stack" panose="02010500040000000007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766" y="1414791"/>
            <a:ext cx="975556" cy="775917"/>
          </a:xfrm>
          <a:prstGeom prst="roundRect">
            <a:avLst>
              <a:gd name="adj" fmla="val 105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9992" y="7956798"/>
            <a:ext cx="3594856" cy="232608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0" y="7813414"/>
            <a:ext cx="35286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 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Lis le dialogue ci-contre dans ta tête puis avec un camarade.</a:t>
            </a:r>
            <a:endParaRPr lang="fr-FR" sz="1800" b="1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5009" y="3710753"/>
            <a:ext cx="621862" cy="509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173" y="8240412"/>
            <a:ext cx="602762" cy="493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32" y="9022530"/>
            <a:ext cx="329157" cy="13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rganigramme : Document 66"/>
          <p:cNvSpPr/>
          <p:nvPr/>
        </p:nvSpPr>
        <p:spPr>
          <a:xfrm>
            <a:off x="0" y="0"/>
            <a:ext cx="7345363" cy="765082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854" y="0"/>
            <a:ext cx="3776748" cy="718182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>
              <a:tabLst>
                <a:tab pos="3940175" algn="l"/>
              </a:tabLst>
            </a:pPr>
            <a:r>
              <a:rPr lang="fr-FR" sz="4000" b="1" dirty="0" err="1" smtClean="0">
                <a:ln w="635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  <a:cs typeface="Dekko" panose="00000500000000000000" pitchFamily="2" charset="0"/>
              </a:rPr>
              <a:t>Let’s</a:t>
            </a:r>
            <a:r>
              <a:rPr lang="fr-FR" sz="4000" b="1" dirty="0" smtClean="0">
                <a:ln w="635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  <a:cs typeface="Dekko" panose="00000500000000000000" pitchFamily="2" charset="0"/>
              </a:rPr>
              <a:t> go shopping</a:t>
            </a:r>
            <a:endParaRPr lang="fr-FR" sz="2800" b="1" dirty="0">
              <a:ln w="6350" cmpd="sng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ewy" panose="02000000000000000000" pitchFamily="2" charset="0"/>
              <a:ea typeface="Chewy" panose="02000000000000000000" pitchFamily="2" charset="0"/>
              <a:cs typeface="Dekko" panose="00000500000000000000" pitchFamily="2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44289" y="244665"/>
            <a:ext cx="1388151" cy="580648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110" y="268231"/>
            <a:ext cx="1320258" cy="533516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 algn="ctr"/>
            <a:r>
              <a:rPr lang="fr-FR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Anglais 6</a:t>
            </a:r>
            <a:endParaRPr lang="fr-FR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65" name="Rectangle à coins arrondis 64"/>
          <p:cNvSpPr/>
          <p:nvPr/>
        </p:nvSpPr>
        <p:spPr>
          <a:xfrm>
            <a:off x="6022558" y="269271"/>
            <a:ext cx="1149555" cy="410973"/>
          </a:xfrm>
          <a:prstGeom prst="roundRect">
            <a:avLst>
              <a:gd name="adj" fmla="val 3619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6267976" y="607518"/>
            <a:ext cx="658723" cy="348850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38531" y="278644"/>
            <a:ext cx="114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ineliner Script" pitchFamily="50" charset="0"/>
              </a:rPr>
              <a:t>Grammaire</a:t>
            </a:r>
            <a:endParaRPr lang="fr-FR" sz="1100" dirty="0">
              <a:ln w="12700">
                <a:solidFill>
                  <a:schemeClr val="bg1"/>
                </a:solidFill>
                <a:prstDash val="solid"/>
              </a:ln>
              <a:latin typeface="Fineliner Script" pitchFamily="50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267976" y="607518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 smtClean="0">
                <a:latin typeface="Fineliner Script" pitchFamily="50" charset="0"/>
              </a:rPr>
              <a:t>CM2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77402" y="2700214"/>
            <a:ext cx="4262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 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Entoure les objets de la chanson</a:t>
            </a:r>
            <a:endParaRPr lang="fr-FR" sz="1800" b="1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96617" y="936508"/>
            <a:ext cx="42433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 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Recopie les prix de la chanson en lettres puis écris-les en chiffres :</a:t>
            </a:r>
            <a:endParaRPr lang="fr-FR" sz="2400" b="1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arme 18"/>
          <p:cNvSpPr/>
          <p:nvPr/>
        </p:nvSpPr>
        <p:spPr>
          <a:xfrm>
            <a:off x="144289" y="945635"/>
            <a:ext cx="407252" cy="326293"/>
          </a:xfrm>
          <a:prstGeom prst="teardrop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04329" y="936508"/>
            <a:ext cx="2396223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600" dirty="0" smtClean="0">
                <a:latin typeface="Mrs Chocolat" pitchFamily="2" charset="0"/>
              </a:rPr>
              <a:t>Ecoute la chanson</a:t>
            </a:r>
            <a:endParaRPr lang="fr-FR" sz="1600" dirty="0">
              <a:latin typeface="Mrs Chocolat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75043" y="900014"/>
            <a:ext cx="407252" cy="3796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nacat" panose="00000400000000000000" pitchFamily="2" charset="0"/>
              </a:rPr>
              <a:t>5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144289" y="1332061"/>
            <a:ext cx="2808312" cy="5976665"/>
          </a:xfrm>
          <a:prstGeom prst="roundRect">
            <a:avLst>
              <a:gd name="adj" fmla="val 6307"/>
            </a:avLst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3091219" y="1592218"/>
            <a:ext cx="4248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AutoNum type="arabicParenR"/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________________________________ : _________</a:t>
            </a:r>
          </a:p>
          <a:p>
            <a:pPr marL="228600" indent="-228600">
              <a:lnSpc>
                <a:spcPct val="200000"/>
              </a:lnSpc>
              <a:buFontTx/>
              <a:buAutoNum type="arabicParenR"/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>
                <a:latin typeface="Short Stack" panose="02010500040000000007" pitchFamily="2" charset="0"/>
              </a:rPr>
              <a:t>________________________________ : </a:t>
            </a:r>
            <a:r>
              <a:rPr lang="fr-FR" sz="1100" dirty="0" smtClean="0">
                <a:latin typeface="Short Stack" panose="02010500040000000007" pitchFamily="2" charset="0"/>
              </a:rPr>
              <a:t>_________</a:t>
            </a:r>
          </a:p>
          <a:p>
            <a:pPr marL="228600" indent="-228600">
              <a:lnSpc>
                <a:spcPct val="200000"/>
              </a:lnSpc>
              <a:buFontTx/>
              <a:buAutoNum type="arabicParenR"/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>
                <a:latin typeface="Short Stack" panose="02010500040000000007" pitchFamily="2" charset="0"/>
              </a:rPr>
              <a:t>________________________________ : </a:t>
            </a:r>
            <a:r>
              <a:rPr lang="fr-FR" sz="1100" dirty="0" smtClean="0">
                <a:latin typeface="Short Stack" panose="02010500040000000007" pitchFamily="2" charset="0"/>
              </a:rPr>
              <a:t>_________</a:t>
            </a:r>
            <a:endParaRPr lang="fr-FR" sz="1100" dirty="0">
              <a:latin typeface="Short Stack" panose="02010500040000000007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4321" r="3760" b="2449"/>
          <a:stretch/>
        </p:blipFill>
        <p:spPr>
          <a:xfrm>
            <a:off x="180156" y="1414573"/>
            <a:ext cx="2736304" cy="5750137"/>
          </a:xfrm>
          <a:prstGeom prst="roundRect">
            <a:avLst>
              <a:gd name="adj" fmla="val 518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21" y="3703992"/>
            <a:ext cx="710261" cy="82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41" y="3823948"/>
            <a:ext cx="644713" cy="7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47938" y="3280176"/>
            <a:ext cx="887356" cy="69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7682" y="3295781"/>
            <a:ext cx="252413" cy="6667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5766" y="3268932"/>
            <a:ext cx="497071" cy="51377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3798" y="3038861"/>
            <a:ext cx="237484" cy="136722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87403">
            <a:off x="5897724" y="3893399"/>
            <a:ext cx="211320" cy="604524"/>
          </a:xfrm>
          <a:prstGeom prst="rect">
            <a:avLst/>
          </a:prstGeom>
        </p:spPr>
      </p:pic>
      <p:sp>
        <p:nvSpPr>
          <p:cNvPr id="36" name="Rectangle à coins arrondis 35"/>
          <p:cNvSpPr/>
          <p:nvPr/>
        </p:nvSpPr>
        <p:spPr>
          <a:xfrm>
            <a:off x="3167257" y="4716438"/>
            <a:ext cx="3961808" cy="1063876"/>
          </a:xfrm>
          <a:prstGeom prst="roundRect">
            <a:avLst>
              <a:gd name="adj" fmla="val 863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3187718" y="4754122"/>
            <a:ext cx="3920885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800" dirty="0" smtClean="0">
                <a:latin typeface="KG Primary Italics" panose="02000506000000020003" pitchFamily="2" charset="0"/>
              </a:rPr>
              <a:t>Les verbes :</a:t>
            </a:r>
          </a:p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* acheter : to </a:t>
            </a:r>
            <a:r>
              <a:rPr lang="fr-FR" sz="1600" dirty="0" err="1" smtClean="0">
                <a:latin typeface="KG Primary Italics" panose="02000506000000020003" pitchFamily="2" charset="0"/>
              </a:rPr>
              <a:t>buy</a:t>
            </a:r>
            <a:r>
              <a:rPr lang="fr-FR" sz="1600" dirty="0" smtClean="0">
                <a:latin typeface="KG Primary Italics" panose="02000506000000020003" pitchFamily="2" charset="0"/>
              </a:rPr>
              <a:t>	* vendre : to </a:t>
            </a:r>
            <a:r>
              <a:rPr lang="fr-FR" sz="1600" dirty="0" err="1" smtClean="0">
                <a:latin typeface="KG Primary Italics" panose="02000506000000020003" pitchFamily="2" charset="0"/>
              </a:rPr>
              <a:t>sell</a:t>
            </a:r>
            <a:endParaRPr lang="fr-FR" sz="1600" dirty="0" smtClean="0">
              <a:latin typeface="KG Primary Italics" panose="02000506000000020003" pitchFamily="2" charset="0"/>
            </a:endParaRPr>
          </a:p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* avoir besoin : to </a:t>
            </a:r>
            <a:r>
              <a:rPr lang="fr-FR" sz="1600" dirty="0" err="1" smtClean="0">
                <a:latin typeface="KG Primary Italics" panose="02000506000000020003" pitchFamily="2" charset="0"/>
              </a:rPr>
              <a:t>need</a:t>
            </a:r>
            <a:r>
              <a:rPr lang="fr-FR" sz="1600" dirty="0" smtClean="0">
                <a:latin typeface="KG Primary Italics" panose="02000506000000020003" pitchFamily="2" charset="0"/>
              </a:rPr>
              <a:t>	* posséder : to have </a:t>
            </a:r>
            <a:r>
              <a:rPr lang="fr-FR" sz="1600" dirty="0" err="1" smtClean="0">
                <a:latin typeface="KG Primary Italics" panose="02000506000000020003" pitchFamily="2" charset="0"/>
              </a:rPr>
              <a:t>got</a:t>
            </a:r>
            <a:endParaRPr lang="fr-FR" sz="1600" dirty="0" smtClean="0">
              <a:latin typeface="KG Primary Italics" panose="02000506000000020003" pitchFamily="2" charset="0"/>
            </a:endParaRPr>
          </a:p>
          <a:p>
            <a:pPr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* vouloir : to </a:t>
            </a:r>
            <a:r>
              <a:rPr lang="fr-FR" sz="1600" dirty="0" err="1" smtClean="0">
                <a:latin typeface="KG Primary Italics" panose="02000506000000020003" pitchFamily="2" charset="0"/>
              </a:rPr>
              <a:t>want</a:t>
            </a:r>
            <a:endParaRPr lang="fr-FR" sz="1600" dirty="0" smtClean="0">
              <a:latin typeface="KG Primary Italics" panose="02000506000000020003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82800" y="5796558"/>
            <a:ext cx="4243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 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Traduis </a:t>
            </a:r>
            <a:endParaRPr lang="fr-FR" sz="2400" b="1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096618" y="6119013"/>
            <a:ext cx="42487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AutoNum type="arabicParenR"/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err="1" smtClean="0">
                <a:latin typeface="Short Stack" panose="02010500040000000007" pitchFamily="2" charset="0"/>
              </a:rPr>
              <a:t>I’m</a:t>
            </a:r>
            <a:r>
              <a:rPr lang="fr-FR" sz="1100" dirty="0" smtClean="0">
                <a:latin typeface="Short Stack" panose="02010500040000000007" pitchFamily="2" charset="0"/>
              </a:rPr>
              <a:t> not </a:t>
            </a:r>
            <a:r>
              <a:rPr lang="fr-FR" sz="1100" dirty="0" err="1" smtClean="0">
                <a:latin typeface="Short Stack" panose="02010500040000000007" pitchFamily="2" charset="0"/>
              </a:rPr>
              <a:t>that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rich</a:t>
            </a:r>
            <a:r>
              <a:rPr lang="fr-FR" sz="1100" dirty="0" smtClean="0">
                <a:latin typeface="Short Stack" panose="02010500040000000007" pitchFamily="2" charset="0"/>
              </a:rPr>
              <a:t> ! _________________________</a:t>
            </a:r>
          </a:p>
          <a:p>
            <a:pPr marL="228600" indent="-228600">
              <a:lnSpc>
                <a:spcPct val="200000"/>
              </a:lnSpc>
              <a:buAutoNum type="arabicParenR"/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Are </a:t>
            </a:r>
            <a:r>
              <a:rPr lang="fr-FR" sz="1100" dirty="0" err="1" smtClean="0">
                <a:latin typeface="Short Stack" panose="02010500040000000007" pitchFamily="2" charset="0"/>
              </a:rPr>
              <a:t>you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crazy</a:t>
            </a:r>
            <a:r>
              <a:rPr lang="fr-FR" sz="1100" dirty="0" smtClean="0">
                <a:latin typeface="Short Stack" panose="02010500040000000007" pitchFamily="2" charset="0"/>
              </a:rPr>
              <a:t> ? ____________________________</a:t>
            </a:r>
          </a:p>
          <a:p>
            <a:pPr marL="228600" indent="-228600">
              <a:lnSpc>
                <a:spcPct val="200000"/>
              </a:lnSpc>
              <a:buAutoNum type="arabicParenR"/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I </a:t>
            </a:r>
            <a:r>
              <a:rPr lang="fr-FR" sz="1100" dirty="0" err="1" smtClean="0">
                <a:latin typeface="Short Stack" panose="02010500040000000007" pitchFamily="2" charset="0"/>
              </a:rPr>
              <a:t>haven’t</a:t>
            </a:r>
            <a:r>
              <a:rPr lang="fr-FR" sz="1100" dirty="0" smtClean="0">
                <a:latin typeface="Short Stack" panose="02010500040000000007" pitchFamily="2" charset="0"/>
              </a:rPr>
              <a:t> </a:t>
            </a:r>
            <a:r>
              <a:rPr lang="fr-FR" sz="1100" dirty="0" err="1" smtClean="0">
                <a:latin typeface="Short Stack" panose="02010500040000000007" pitchFamily="2" charset="0"/>
              </a:rPr>
              <a:t>got</a:t>
            </a:r>
            <a:r>
              <a:rPr lang="fr-FR" sz="1100" dirty="0" smtClean="0">
                <a:latin typeface="Short Stack" panose="02010500040000000007" pitchFamily="2" charset="0"/>
              </a:rPr>
              <a:t> all </a:t>
            </a:r>
            <a:r>
              <a:rPr lang="fr-FR" sz="1100" dirty="0" err="1" smtClean="0">
                <a:latin typeface="Short Stack" panose="02010500040000000007" pitchFamily="2" charset="0"/>
              </a:rPr>
              <a:t>that</a:t>
            </a:r>
            <a:r>
              <a:rPr lang="fr-FR" sz="1100" dirty="0" smtClean="0">
                <a:latin typeface="Short Stack" panose="02010500040000000007" pitchFamily="2" charset="0"/>
              </a:rPr>
              <a:t> money !</a:t>
            </a: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_____________________________________________</a:t>
            </a:r>
            <a:endParaRPr lang="fr-FR" sz="1100" dirty="0">
              <a:latin typeface="Short Stack" panose="02010500040000000007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1270" y="7468839"/>
            <a:ext cx="7044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 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Ecris un dialogue : </a:t>
            </a:r>
            <a:endParaRPr lang="fr-FR" sz="2400" b="1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35088" y="7934475"/>
            <a:ext cx="238546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Tu rentres dans une librairie et tu salues le libraire. Tu lui dis que tu veux acheter ce livre. Tu lui demandes combien il coûte.</a:t>
            </a:r>
          </a:p>
          <a:p>
            <a:pPr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Il t’annonce une somme énorme ! Tu es étonné, tu lui dis que c’est trop cher ! Il t’explique que c’est livre spécial. Tu lui dis que tu n’es pas si riche et que tu n’as pas tout cet argent. Tu le salues et tu sors.</a:t>
            </a:r>
            <a:endParaRPr lang="fr-FR" sz="1100" dirty="0">
              <a:latin typeface="Short Stack" panose="02010500040000000007" pitchFamily="2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520553" y="7798841"/>
            <a:ext cx="480559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___________________________________________________</a:t>
            </a: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___________________________________________________</a:t>
            </a: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___________________________________________________</a:t>
            </a: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__________________________________________________</a:t>
            </a:r>
            <a:endParaRPr lang="fr-FR" sz="1100" dirty="0" smtClean="0">
              <a:latin typeface="Short Stack" panose="02010500040000000007" pitchFamily="2" charset="0"/>
            </a:endParaRP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__________________________________________________</a:t>
            </a:r>
            <a:endParaRPr lang="fr-FR" sz="1100" dirty="0" smtClean="0">
              <a:latin typeface="Short Stack" panose="02010500040000000007" pitchFamily="2" charset="0"/>
            </a:endParaRP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__________________________________________________</a:t>
            </a:r>
            <a:endParaRPr lang="fr-FR" sz="1100" dirty="0" smtClean="0">
              <a:latin typeface="Short Stack" panose="02010500040000000007" pitchFamily="2" charset="0"/>
            </a:endParaRPr>
          </a:p>
          <a:p>
            <a:pPr>
              <a:lnSpc>
                <a:spcPct val="200000"/>
              </a:lnSpc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__________________________________________________</a:t>
            </a:r>
            <a:endParaRPr lang="fr-FR" sz="1100" dirty="0">
              <a:latin typeface="Short Stack" panose="02010500040000000007" pitchFamily="2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2643" y="800694"/>
            <a:ext cx="585942" cy="479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32" y="8957732"/>
            <a:ext cx="329157" cy="13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à coins arrondis 94"/>
          <p:cNvSpPr/>
          <p:nvPr/>
        </p:nvSpPr>
        <p:spPr>
          <a:xfrm>
            <a:off x="3674759" y="1275316"/>
            <a:ext cx="3490548" cy="8952093"/>
          </a:xfrm>
          <a:prstGeom prst="roundRect">
            <a:avLst>
              <a:gd name="adj" fmla="val 3416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67" name="Organigramme : Document 66"/>
          <p:cNvSpPr/>
          <p:nvPr/>
        </p:nvSpPr>
        <p:spPr>
          <a:xfrm>
            <a:off x="0" y="0"/>
            <a:ext cx="7345363" cy="765082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7854" y="0"/>
            <a:ext cx="3776748" cy="718182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>
              <a:tabLst>
                <a:tab pos="3940175" algn="l"/>
              </a:tabLst>
            </a:pPr>
            <a:r>
              <a:rPr lang="fr-FR" sz="4000" b="1" dirty="0" err="1" smtClean="0">
                <a:ln w="635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  <a:cs typeface="Dekko" panose="00000500000000000000" pitchFamily="2" charset="0"/>
              </a:rPr>
              <a:t>Let’s</a:t>
            </a:r>
            <a:r>
              <a:rPr lang="fr-FR" sz="4000" b="1" dirty="0" smtClean="0">
                <a:ln w="635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  <a:cs typeface="Dekko" panose="00000500000000000000" pitchFamily="2" charset="0"/>
              </a:rPr>
              <a:t> go shopping</a:t>
            </a:r>
            <a:endParaRPr lang="fr-FR" sz="2800" b="1" dirty="0">
              <a:ln w="6350" cmpd="sng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ewy" panose="02000000000000000000" pitchFamily="2" charset="0"/>
              <a:ea typeface="Chewy" panose="02000000000000000000" pitchFamily="2" charset="0"/>
              <a:cs typeface="Dekko" panose="00000500000000000000" pitchFamily="2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44289" y="244665"/>
            <a:ext cx="1388151" cy="580648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110" y="268231"/>
            <a:ext cx="1320258" cy="533516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 algn="ctr"/>
            <a:r>
              <a:rPr lang="fr-FR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Anglais 6</a:t>
            </a:r>
            <a:endParaRPr lang="fr-FR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267976" y="407148"/>
            <a:ext cx="658723" cy="348850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267976" y="407148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 smtClean="0">
                <a:latin typeface="Fineliner Script" pitchFamily="50" charset="0"/>
              </a:rPr>
              <a:t>CM2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1270" y="7468839"/>
            <a:ext cx="7044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 </a:t>
            </a:r>
            <a:r>
              <a:rPr lang="fr-FR" sz="1800" b="1" dirty="0" smtClean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Ecris un dialogue : </a:t>
            </a:r>
            <a:endParaRPr lang="fr-FR" sz="2400" b="1" dirty="0">
              <a:solidFill>
                <a:srgbClr val="000000"/>
              </a:solidFill>
              <a:latin typeface="Fineliner Script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35088" y="7934475"/>
            <a:ext cx="238546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Tu rentres dans une librairie et tu salues le libraire. Tu lui dis que tu veux acheter ce livre. Tu lui demandes combien il coûte.</a:t>
            </a:r>
          </a:p>
          <a:p>
            <a:pPr>
              <a:tabLst>
                <a:tab pos="2066925" algn="l"/>
                <a:tab pos="3048000" algn="l"/>
                <a:tab pos="3409950" algn="l"/>
              </a:tabLst>
            </a:pPr>
            <a:r>
              <a:rPr lang="fr-FR" sz="1100" dirty="0" smtClean="0">
                <a:latin typeface="Short Stack" panose="02010500040000000007" pitchFamily="2" charset="0"/>
              </a:rPr>
              <a:t>Il t’annonce une somme énorme ! Tu es étonné, tu lui dis que c’est trop cher ! Il t’explique que c’est livre spécial. Tu lui dis que tu n’es pas si riche et que tu n’as pas tout cet argent. Tu le salues et tu sors.</a:t>
            </a:r>
            <a:endParaRPr lang="fr-FR" sz="1100" dirty="0">
              <a:latin typeface="Short Stack" panose="02010500040000000007" pitchFamily="2" charset="0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113725" y="5532058"/>
            <a:ext cx="3413924" cy="4695352"/>
          </a:xfrm>
          <a:prstGeom prst="roundRect">
            <a:avLst>
              <a:gd name="adj" fmla="val 3416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43" y="1726667"/>
            <a:ext cx="2999742" cy="1249133"/>
          </a:xfrm>
          <a:prstGeom prst="rect">
            <a:avLst/>
          </a:prstGeom>
        </p:spPr>
      </p:pic>
      <p:sp>
        <p:nvSpPr>
          <p:cNvPr id="46" name="Rectangle à coins arrondis 45"/>
          <p:cNvSpPr/>
          <p:nvPr/>
        </p:nvSpPr>
        <p:spPr>
          <a:xfrm>
            <a:off x="133350" y="1275317"/>
            <a:ext cx="3323307" cy="3941893"/>
          </a:xfrm>
          <a:prstGeom prst="roundRect">
            <a:avLst>
              <a:gd name="adj" fmla="val 3416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2917030" y="687705"/>
            <a:ext cx="1409087" cy="397405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48" name="Carré corné 47"/>
          <p:cNvSpPr/>
          <p:nvPr/>
        </p:nvSpPr>
        <p:spPr>
          <a:xfrm>
            <a:off x="5256858" y="955159"/>
            <a:ext cx="1584175" cy="379440"/>
          </a:xfrm>
          <a:prstGeom prst="foldedCorner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36819" y="900014"/>
            <a:ext cx="1424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fr-FR" sz="2400" dirty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Vocabulaire</a:t>
            </a:r>
          </a:p>
        </p:txBody>
      </p:sp>
      <p:sp>
        <p:nvSpPr>
          <p:cNvPr id="51" name="Rectangle à coins arrondis 50"/>
          <p:cNvSpPr/>
          <p:nvPr/>
        </p:nvSpPr>
        <p:spPr>
          <a:xfrm>
            <a:off x="504328" y="1631580"/>
            <a:ext cx="691897" cy="3525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Carré corné 51"/>
          <p:cNvSpPr/>
          <p:nvPr/>
        </p:nvSpPr>
        <p:spPr>
          <a:xfrm>
            <a:off x="576337" y="1027167"/>
            <a:ext cx="1584175" cy="379440"/>
          </a:xfrm>
          <a:prstGeom prst="foldedCorner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56298" y="972022"/>
            <a:ext cx="1424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fr-FR" sz="2400" dirty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Civilisation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127465" y="1476078"/>
            <a:ext cx="3401200" cy="376517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1400" dirty="0" smtClean="0">
                <a:latin typeface="KG Primary Italics" panose="02000506000000020003" pitchFamily="2" charset="0"/>
              </a:rPr>
              <a:t>* </a:t>
            </a:r>
            <a:r>
              <a:rPr lang="fr-FR" sz="1400" u="sng" dirty="0" smtClean="0">
                <a:latin typeface="KG Primary Italics" panose="02000506000000020003" pitchFamily="2" charset="0"/>
              </a:rPr>
              <a:t>Au </a:t>
            </a:r>
            <a:r>
              <a:rPr lang="fr-FR" sz="1400" u="sng" dirty="0">
                <a:latin typeface="KG Primary Italics" panose="02000506000000020003" pitchFamily="2" charset="0"/>
              </a:rPr>
              <a:t>Royaume-Uni</a:t>
            </a:r>
            <a:r>
              <a:rPr lang="fr-FR" sz="1400" dirty="0">
                <a:latin typeface="KG Primary Italics" panose="02000506000000020003" pitchFamily="2" charset="0"/>
              </a:rPr>
              <a:t>, on n’utilise pas l’Euro. Leur monnaie s’appelle la Livre </a:t>
            </a:r>
            <a:r>
              <a:rPr lang="fr-FR" sz="1400" dirty="0" smtClean="0">
                <a:latin typeface="KG Primary Italics" panose="02000506000000020003" pitchFamily="2" charset="0"/>
              </a:rPr>
              <a:t>Sterling. </a:t>
            </a:r>
            <a:r>
              <a:rPr lang="fr-FR" sz="1400" dirty="0">
                <a:latin typeface="KG Primary Italics" panose="02000506000000020003" pitchFamily="2" charset="0"/>
              </a:rPr>
              <a:t>Son signe est £ pour pound et p pour penny (pence au pluriel). C’est la monnaie en circulation la plus ancienne.</a:t>
            </a:r>
          </a:p>
          <a:p>
            <a:r>
              <a:rPr lang="fr-FR" sz="1400" dirty="0" smtClean="0">
                <a:latin typeface="KG Primary Italics" panose="02000506000000020003" pitchFamily="2" charset="0"/>
              </a:rPr>
              <a:t>On dit : </a:t>
            </a:r>
            <a:r>
              <a:rPr lang="fr-FR" sz="1400" dirty="0" err="1" smtClean="0">
                <a:latin typeface="KG Primary Italics" panose="02000506000000020003" pitchFamily="2" charset="0"/>
              </a:rPr>
              <a:t>twenty</a:t>
            </a:r>
            <a:r>
              <a:rPr lang="fr-FR" sz="1400" dirty="0" smtClean="0">
                <a:latin typeface="KG Primary Italics" panose="02000506000000020003" pitchFamily="2" charset="0"/>
              </a:rPr>
              <a:t> pounds and </a:t>
            </a:r>
            <a:r>
              <a:rPr lang="fr-FR" sz="1400" dirty="0" err="1" smtClean="0">
                <a:latin typeface="KG Primary Italics" panose="02000506000000020003" pitchFamily="2" charset="0"/>
              </a:rPr>
              <a:t>ten</a:t>
            </a:r>
            <a:r>
              <a:rPr lang="fr-FR" sz="1400" dirty="0" smtClean="0">
                <a:latin typeface="KG Primary Italics" panose="02000506000000020003" pitchFamily="2" charset="0"/>
              </a:rPr>
              <a:t> pence </a:t>
            </a:r>
          </a:p>
          <a:p>
            <a:r>
              <a:rPr lang="fr-FR" sz="1400" dirty="0" smtClean="0">
                <a:latin typeface="KG Primary Italics" panose="02000506000000020003" pitchFamily="2" charset="0"/>
              </a:rPr>
              <a:t>et on écrit : £20.10 </a:t>
            </a:r>
          </a:p>
          <a:p>
            <a:r>
              <a:rPr lang="fr-FR" sz="1400" dirty="0" smtClean="0">
                <a:latin typeface="KG Primary Italics" panose="02000506000000020003" pitchFamily="2" charset="0"/>
              </a:rPr>
              <a:t>Sur tous les billets anglais, on voit la Reine Elizabeth II.</a:t>
            </a:r>
          </a:p>
          <a:p>
            <a:r>
              <a:rPr lang="fr-FR" sz="1400" dirty="0">
                <a:latin typeface="KG Primary Italics" panose="02000506000000020003" pitchFamily="2" charset="0"/>
              </a:rPr>
              <a:t> </a:t>
            </a:r>
            <a:r>
              <a:rPr lang="fr-FR" sz="1400" dirty="0" smtClean="0">
                <a:latin typeface="KG Primary Italics" panose="02000506000000020003" pitchFamily="2" charset="0"/>
              </a:rPr>
              <a:t> </a:t>
            </a:r>
          </a:p>
          <a:p>
            <a:r>
              <a:rPr lang="fr-FR" sz="1400" dirty="0" smtClean="0">
                <a:latin typeface="KG Primary Italics" panose="02000506000000020003" pitchFamily="2" charset="0"/>
              </a:rPr>
              <a:t>* </a:t>
            </a:r>
            <a:r>
              <a:rPr lang="fr-FR" sz="1400" u="sng" dirty="0">
                <a:latin typeface="KG Primary Italics" panose="02000506000000020003" pitchFamily="2" charset="0"/>
              </a:rPr>
              <a:t>Aux Etats-Unis</a:t>
            </a:r>
            <a:r>
              <a:rPr lang="fr-FR" sz="1400" dirty="0">
                <a:latin typeface="KG Primary Italics" panose="02000506000000020003" pitchFamily="2" charset="0"/>
              </a:rPr>
              <a:t>, les américains utilisent le billet vert ou dollar. Mais il est également utilisé </a:t>
            </a:r>
            <a:r>
              <a:rPr lang="fr-FR" sz="1400" dirty="0" smtClean="0">
                <a:latin typeface="KG Primary Italics" panose="02000506000000020003" pitchFamily="2" charset="0"/>
              </a:rPr>
              <a:t>beaucoup d’autres pays. C’est </a:t>
            </a:r>
            <a:r>
              <a:rPr lang="fr-FR" sz="1400" dirty="0">
                <a:latin typeface="KG Primary Italics" panose="02000506000000020003" pitchFamily="2" charset="0"/>
              </a:rPr>
              <a:t>la monnaie la plus utilisée pour les échanges économiques dans le monde et la 2</a:t>
            </a:r>
            <a:r>
              <a:rPr lang="fr-FR" sz="1400" baseline="30000" dirty="0">
                <a:latin typeface="KG Primary Italics" panose="02000506000000020003" pitchFamily="2" charset="0"/>
              </a:rPr>
              <a:t>ème</a:t>
            </a:r>
            <a:r>
              <a:rPr lang="fr-FR" sz="1400" dirty="0">
                <a:latin typeface="KG Primary Italics" panose="02000506000000020003" pitchFamily="2" charset="0"/>
              </a:rPr>
              <a:t> monnaie en circulation derrière l’Euro. </a:t>
            </a:r>
            <a:r>
              <a:rPr lang="fr-FR" sz="1400" dirty="0" smtClean="0">
                <a:latin typeface="KG Primary Italics" panose="02000506000000020003" pitchFamily="2" charset="0"/>
              </a:rPr>
              <a:t>Son </a:t>
            </a:r>
            <a:r>
              <a:rPr lang="fr-FR" sz="1400" dirty="0">
                <a:latin typeface="KG Primary Italics" panose="02000506000000020003" pitchFamily="2" charset="0"/>
              </a:rPr>
              <a:t>signe est </a:t>
            </a:r>
            <a:r>
              <a:rPr lang="fr-FR" sz="1400" dirty="0" smtClean="0">
                <a:latin typeface="KG Primary Italics" panose="02000506000000020003" pitchFamily="2" charset="0"/>
              </a:rPr>
              <a:t>$. Sur </a:t>
            </a:r>
            <a:r>
              <a:rPr lang="fr-FR" sz="1400" dirty="0">
                <a:latin typeface="KG Primary Italics" panose="02000506000000020003" pitchFamily="2" charset="0"/>
              </a:rPr>
              <a:t>chaque billet vert est représenté un personnage célèbre de l’histoire des Etats-Unis. </a:t>
            </a:r>
            <a:endParaRPr lang="fr-FR" sz="1400" dirty="0" smtClean="0">
              <a:latin typeface="KG Primary Italics" panose="02000506000000020003" pitchFamily="2" charset="0"/>
            </a:endParaRPr>
          </a:p>
        </p:txBody>
      </p:sp>
      <p:sp>
        <p:nvSpPr>
          <p:cNvPr id="60" name="Carré corné 59"/>
          <p:cNvSpPr/>
          <p:nvPr/>
        </p:nvSpPr>
        <p:spPr>
          <a:xfrm>
            <a:off x="360314" y="5380560"/>
            <a:ext cx="1584175" cy="379440"/>
          </a:xfrm>
          <a:prstGeom prst="foldedCorner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0275" y="5325415"/>
            <a:ext cx="1424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fr-FR" sz="2400" dirty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Grammaire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315834" y="5940574"/>
            <a:ext cx="2140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Les nombres jusqu’à 100</a:t>
            </a:r>
            <a:endParaRPr lang="fr-FR" dirty="0"/>
          </a:p>
        </p:txBody>
      </p:sp>
      <p:sp>
        <p:nvSpPr>
          <p:cNvPr id="88" name="Rectangle à coins arrondis 87"/>
          <p:cNvSpPr/>
          <p:nvPr/>
        </p:nvSpPr>
        <p:spPr>
          <a:xfrm>
            <a:off x="267236" y="5929667"/>
            <a:ext cx="3117413" cy="2459179"/>
          </a:xfrm>
          <a:prstGeom prst="roundRect">
            <a:avLst>
              <a:gd name="adj" fmla="val 5992"/>
            </a:avLst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93"/>
          <p:cNvSpPr/>
          <p:nvPr/>
        </p:nvSpPr>
        <p:spPr>
          <a:xfrm>
            <a:off x="2877701" y="651941"/>
            <a:ext cx="1424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fr-FR" sz="2400" dirty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Je retiens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775" y="3096448"/>
            <a:ext cx="3081802" cy="1285604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108" y="4391369"/>
            <a:ext cx="3081802" cy="1258251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3828835" y="6331814"/>
            <a:ext cx="317577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400" dirty="0" smtClean="0">
                <a:latin typeface="KG Primary Italics" panose="02000506000000020003" pitchFamily="2" charset="0"/>
              </a:rPr>
              <a:t>* </a:t>
            </a:r>
            <a:r>
              <a:rPr lang="fr-FR" sz="1400" u="sng" dirty="0" smtClean="0">
                <a:latin typeface="KG Primary Italics" panose="02000506000000020003" pitchFamily="2" charset="0"/>
              </a:rPr>
              <a:t>Les unités</a:t>
            </a:r>
            <a:r>
              <a:rPr lang="fr-FR" sz="1400" dirty="0" smtClean="0">
                <a:latin typeface="KG Primary Italics" panose="02000506000000020003" pitchFamily="2" charset="0"/>
              </a:rPr>
              <a:t> : one, </a:t>
            </a:r>
            <a:r>
              <a:rPr lang="fr-FR" sz="1400" dirty="0" err="1" smtClean="0">
                <a:latin typeface="KG Primary Italics" panose="02000506000000020003" pitchFamily="2" charset="0"/>
              </a:rPr>
              <a:t>two</a:t>
            </a:r>
            <a:r>
              <a:rPr lang="fr-FR" sz="1400" dirty="0" smtClean="0">
                <a:latin typeface="KG Primary Italics" panose="02000506000000020003" pitchFamily="2" charset="0"/>
              </a:rPr>
              <a:t>, </a:t>
            </a:r>
            <a:r>
              <a:rPr lang="fr-FR" sz="1400" dirty="0" err="1" smtClean="0">
                <a:latin typeface="KG Primary Italics" panose="02000506000000020003" pitchFamily="2" charset="0"/>
              </a:rPr>
              <a:t>three</a:t>
            </a:r>
            <a:r>
              <a:rPr lang="fr-FR" sz="1400" dirty="0" smtClean="0">
                <a:latin typeface="KG Primary Italics" panose="02000506000000020003" pitchFamily="2" charset="0"/>
              </a:rPr>
              <a:t>, four, five, six, </a:t>
            </a:r>
            <a:r>
              <a:rPr lang="fr-FR" sz="1400" dirty="0" err="1" smtClean="0">
                <a:latin typeface="KG Primary Italics" panose="02000506000000020003" pitchFamily="2" charset="0"/>
              </a:rPr>
              <a:t>seven</a:t>
            </a:r>
            <a:r>
              <a:rPr lang="fr-FR" sz="1400" dirty="0" smtClean="0">
                <a:latin typeface="KG Primary Italics" panose="02000506000000020003" pitchFamily="2" charset="0"/>
              </a:rPr>
              <a:t>, </a:t>
            </a:r>
            <a:r>
              <a:rPr lang="fr-FR" sz="1400" dirty="0" err="1" smtClean="0">
                <a:latin typeface="KG Primary Italics" panose="02000506000000020003" pitchFamily="2" charset="0"/>
              </a:rPr>
              <a:t>eight</a:t>
            </a:r>
            <a:r>
              <a:rPr lang="fr-FR" sz="1400" dirty="0" smtClean="0">
                <a:latin typeface="KG Primary Italics" panose="02000506000000020003" pitchFamily="2" charset="0"/>
              </a:rPr>
              <a:t>, </a:t>
            </a:r>
            <a:r>
              <a:rPr lang="fr-FR" sz="1400" dirty="0" err="1" smtClean="0">
                <a:latin typeface="KG Primary Italics" panose="02000506000000020003" pitchFamily="2" charset="0"/>
              </a:rPr>
              <a:t>nine</a:t>
            </a:r>
            <a:r>
              <a:rPr lang="fr-FR" sz="1400" dirty="0" smtClean="0">
                <a:latin typeface="KG Primary Italics" panose="02000506000000020003" pitchFamily="2" charset="0"/>
              </a:rPr>
              <a:t>, </a:t>
            </a:r>
            <a:r>
              <a:rPr lang="fr-FR" sz="1400" dirty="0" err="1" smtClean="0">
                <a:latin typeface="KG Primary Italics" panose="02000506000000020003" pitchFamily="2" charset="0"/>
              </a:rPr>
              <a:t>ten</a:t>
            </a:r>
            <a:endParaRPr lang="fr-FR" sz="1400" dirty="0" smtClean="0">
              <a:latin typeface="KG Primary Italics" panose="02000506000000020003" pitchFamily="2" charset="0"/>
            </a:endParaRPr>
          </a:p>
          <a:p>
            <a:pPr>
              <a:spcAft>
                <a:spcPts val="1200"/>
              </a:spcAft>
            </a:pPr>
            <a:r>
              <a:rPr lang="fr-FR" sz="1400" dirty="0" smtClean="0">
                <a:latin typeface="KG Primary Italics" panose="02000506000000020003" pitchFamily="2" charset="0"/>
              </a:rPr>
              <a:t>* </a:t>
            </a:r>
            <a:r>
              <a:rPr lang="fr-FR" sz="1400" u="sng" dirty="0" smtClean="0">
                <a:latin typeface="KG Primary Italics" panose="02000506000000020003" pitchFamily="2" charset="0"/>
              </a:rPr>
              <a:t>De 11 à 19</a:t>
            </a:r>
            <a:r>
              <a:rPr lang="fr-FR" sz="1400" dirty="0" smtClean="0">
                <a:latin typeface="KG Primary Italics" panose="02000506000000020003" pitchFamily="2" charset="0"/>
              </a:rPr>
              <a:t> : </a:t>
            </a:r>
            <a:r>
              <a:rPr lang="fr-FR" sz="1400" dirty="0" err="1" smtClean="0">
                <a:latin typeface="KG Primary Italics" panose="02000506000000020003" pitchFamily="2" charset="0"/>
              </a:rPr>
              <a:t>eleven</a:t>
            </a:r>
            <a:r>
              <a:rPr lang="fr-FR" sz="1400" dirty="0" smtClean="0">
                <a:latin typeface="KG Primary Italics" panose="02000506000000020003" pitchFamily="2" charset="0"/>
              </a:rPr>
              <a:t>, </a:t>
            </a:r>
            <a:r>
              <a:rPr lang="fr-FR" sz="1400" dirty="0" err="1" smtClean="0">
                <a:latin typeface="KG Primary Italics" panose="02000506000000020003" pitchFamily="2" charset="0"/>
              </a:rPr>
              <a:t>twelve</a:t>
            </a:r>
            <a:r>
              <a:rPr lang="fr-FR" sz="1400" dirty="0" smtClean="0">
                <a:latin typeface="KG Primary Italics" panose="02000506000000020003" pitchFamily="2" charset="0"/>
              </a:rPr>
              <a:t>, </a:t>
            </a:r>
            <a:r>
              <a:rPr lang="fr-FR" sz="1400" dirty="0" err="1" smtClean="0">
                <a:latin typeface="KG Primary Italics" panose="02000506000000020003" pitchFamily="2" charset="0"/>
              </a:rPr>
              <a:t>thirteen</a:t>
            </a:r>
            <a:r>
              <a:rPr lang="fr-FR" sz="1400" dirty="0" smtClean="0">
                <a:latin typeface="KG Primary Italics" panose="02000506000000020003" pitchFamily="2" charset="0"/>
              </a:rPr>
              <a:t>, </a:t>
            </a:r>
            <a:r>
              <a:rPr lang="fr-FR" sz="1400" dirty="0" err="1" smtClean="0">
                <a:latin typeface="KG Primary Italics" panose="02000506000000020003" pitchFamily="2" charset="0"/>
              </a:rPr>
              <a:t>fourteen</a:t>
            </a:r>
            <a:r>
              <a:rPr lang="fr-FR" sz="1400" dirty="0" smtClean="0">
                <a:latin typeface="KG Primary Italics" panose="02000506000000020003" pitchFamily="2" charset="0"/>
              </a:rPr>
              <a:t>, </a:t>
            </a:r>
            <a:r>
              <a:rPr lang="fr-FR" sz="1400" dirty="0" err="1" smtClean="0">
                <a:latin typeface="KG Primary Italics" panose="02000506000000020003" pitchFamily="2" charset="0"/>
              </a:rPr>
              <a:t>fifteen</a:t>
            </a:r>
            <a:r>
              <a:rPr lang="fr-FR" sz="1400" dirty="0" smtClean="0">
                <a:latin typeface="KG Primary Italics" panose="02000506000000020003" pitchFamily="2" charset="0"/>
              </a:rPr>
              <a:t>, </a:t>
            </a:r>
            <a:r>
              <a:rPr lang="fr-FR" sz="1400" dirty="0" err="1" smtClean="0">
                <a:latin typeface="KG Primary Italics" panose="02000506000000020003" pitchFamily="2" charset="0"/>
              </a:rPr>
              <a:t>sixteen</a:t>
            </a:r>
            <a:r>
              <a:rPr lang="fr-FR" sz="1400" dirty="0" smtClean="0">
                <a:latin typeface="KG Primary Italics" panose="02000506000000020003" pitchFamily="2" charset="0"/>
              </a:rPr>
              <a:t>, </a:t>
            </a:r>
            <a:r>
              <a:rPr lang="fr-FR" sz="1400" dirty="0" err="1" smtClean="0">
                <a:latin typeface="KG Primary Italics" panose="02000506000000020003" pitchFamily="2" charset="0"/>
              </a:rPr>
              <a:t>seventeen</a:t>
            </a:r>
            <a:r>
              <a:rPr lang="fr-FR" sz="1400" dirty="0" smtClean="0">
                <a:latin typeface="KG Primary Italics" panose="02000506000000020003" pitchFamily="2" charset="0"/>
              </a:rPr>
              <a:t>, </a:t>
            </a:r>
            <a:r>
              <a:rPr lang="fr-FR" sz="1400" dirty="0" err="1" smtClean="0">
                <a:latin typeface="KG Primary Italics" panose="02000506000000020003" pitchFamily="2" charset="0"/>
              </a:rPr>
              <a:t>eigthteen</a:t>
            </a:r>
            <a:r>
              <a:rPr lang="fr-FR" sz="1400" dirty="0" smtClean="0">
                <a:latin typeface="KG Primary Italics" panose="02000506000000020003" pitchFamily="2" charset="0"/>
              </a:rPr>
              <a:t>, </a:t>
            </a:r>
            <a:r>
              <a:rPr lang="fr-FR" sz="1400" dirty="0" err="1" smtClean="0">
                <a:latin typeface="KG Primary Italics" panose="02000506000000020003" pitchFamily="2" charset="0"/>
              </a:rPr>
              <a:t>nineteen</a:t>
            </a:r>
            <a:endParaRPr lang="fr-FR" sz="1400" dirty="0" smtClean="0">
              <a:latin typeface="KG Primary Italics" panose="02000506000000020003" pitchFamily="2" charset="0"/>
            </a:endParaRPr>
          </a:p>
          <a:p>
            <a:r>
              <a:rPr lang="fr-FR" sz="1400" dirty="0" smtClean="0">
                <a:latin typeface="KG Primary Italics" panose="02000506000000020003" pitchFamily="2" charset="0"/>
              </a:rPr>
              <a:t>* </a:t>
            </a:r>
            <a:r>
              <a:rPr lang="fr-FR" sz="1400" u="sng" dirty="0" smtClean="0">
                <a:latin typeface="KG Primary Italics" panose="02000506000000020003" pitchFamily="2" charset="0"/>
              </a:rPr>
              <a:t>Les dizaines</a:t>
            </a:r>
            <a:r>
              <a:rPr lang="fr-FR" sz="1400" dirty="0" smtClean="0">
                <a:latin typeface="KG Primary Italics" panose="02000506000000020003" pitchFamily="2" charset="0"/>
              </a:rPr>
              <a:t> : </a:t>
            </a:r>
          </a:p>
          <a:p>
            <a:pPr>
              <a:spcAft>
                <a:spcPts val="1200"/>
              </a:spcAft>
            </a:pPr>
            <a:r>
              <a:rPr lang="fr-FR" sz="1400" dirty="0" err="1" smtClean="0">
                <a:latin typeface="KG Primary Italics" panose="02000506000000020003" pitchFamily="2" charset="0"/>
              </a:rPr>
              <a:t>twenty</a:t>
            </a:r>
            <a:r>
              <a:rPr lang="fr-FR" sz="1400" dirty="0" smtClean="0">
                <a:latin typeface="KG Primary Italics" panose="02000506000000020003" pitchFamily="2" charset="0"/>
              </a:rPr>
              <a:t>, </a:t>
            </a:r>
            <a:r>
              <a:rPr lang="fr-FR" sz="1400" dirty="0" err="1" smtClean="0">
                <a:latin typeface="KG Primary Italics" panose="02000506000000020003" pitchFamily="2" charset="0"/>
              </a:rPr>
              <a:t>thirthy</a:t>
            </a:r>
            <a:r>
              <a:rPr lang="fr-FR" sz="1400" dirty="0" smtClean="0">
                <a:latin typeface="KG Primary Italics" panose="02000506000000020003" pitchFamily="2" charset="0"/>
              </a:rPr>
              <a:t>, </a:t>
            </a:r>
            <a:r>
              <a:rPr lang="fr-FR" sz="1400" dirty="0" err="1" smtClean="0">
                <a:latin typeface="KG Primary Italics" panose="02000506000000020003" pitchFamily="2" charset="0"/>
              </a:rPr>
              <a:t>forty</a:t>
            </a:r>
            <a:r>
              <a:rPr lang="fr-FR" sz="1400" dirty="0" smtClean="0">
                <a:latin typeface="KG Primary Italics" panose="02000506000000020003" pitchFamily="2" charset="0"/>
              </a:rPr>
              <a:t>, </a:t>
            </a:r>
            <a:r>
              <a:rPr lang="fr-FR" sz="1400" dirty="0" err="1" smtClean="0">
                <a:latin typeface="KG Primary Italics" panose="02000506000000020003" pitchFamily="2" charset="0"/>
              </a:rPr>
              <a:t>fifty</a:t>
            </a:r>
            <a:r>
              <a:rPr lang="fr-FR" sz="1400" dirty="0" smtClean="0">
                <a:latin typeface="KG Primary Italics" panose="02000506000000020003" pitchFamily="2" charset="0"/>
              </a:rPr>
              <a:t>, </a:t>
            </a:r>
            <a:r>
              <a:rPr lang="fr-FR" sz="1400" dirty="0" err="1" smtClean="0">
                <a:latin typeface="KG Primary Italics" panose="02000506000000020003" pitchFamily="2" charset="0"/>
              </a:rPr>
              <a:t>sixty</a:t>
            </a:r>
            <a:r>
              <a:rPr lang="fr-FR" sz="1400" dirty="0" smtClean="0">
                <a:latin typeface="KG Primary Italics" panose="02000506000000020003" pitchFamily="2" charset="0"/>
              </a:rPr>
              <a:t>, </a:t>
            </a:r>
            <a:r>
              <a:rPr lang="fr-FR" sz="1400" dirty="0" err="1" smtClean="0">
                <a:latin typeface="KG Primary Italics" panose="02000506000000020003" pitchFamily="2" charset="0"/>
              </a:rPr>
              <a:t>seventy</a:t>
            </a:r>
            <a:r>
              <a:rPr lang="fr-FR" sz="1400" dirty="0" smtClean="0">
                <a:latin typeface="KG Primary Italics" panose="02000506000000020003" pitchFamily="2" charset="0"/>
              </a:rPr>
              <a:t>, </a:t>
            </a:r>
            <a:r>
              <a:rPr lang="fr-FR" sz="1400" dirty="0" err="1" smtClean="0">
                <a:latin typeface="KG Primary Italics" panose="02000506000000020003" pitchFamily="2" charset="0"/>
              </a:rPr>
              <a:t>eighty</a:t>
            </a:r>
            <a:r>
              <a:rPr lang="fr-FR" sz="1400" dirty="0" smtClean="0">
                <a:latin typeface="KG Primary Italics" panose="02000506000000020003" pitchFamily="2" charset="0"/>
              </a:rPr>
              <a:t>, </a:t>
            </a:r>
            <a:r>
              <a:rPr lang="fr-FR" sz="1400" dirty="0" err="1" smtClean="0">
                <a:latin typeface="KG Primary Italics" panose="02000506000000020003" pitchFamily="2" charset="0"/>
              </a:rPr>
              <a:t>ninety</a:t>
            </a:r>
            <a:endParaRPr lang="fr-FR" sz="1400" dirty="0" smtClean="0">
              <a:latin typeface="KG Primary Italics" panose="02000506000000020003" pitchFamily="2" charset="0"/>
            </a:endParaRPr>
          </a:p>
          <a:p>
            <a:pPr>
              <a:spcAft>
                <a:spcPts val="1200"/>
              </a:spcAft>
            </a:pPr>
            <a:r>
              <a:rPr lang="fr-FR" sz="1400" dirty="0" smtClean="0">
                <a:latin typeface="KG Primary Italics" panose="02000506000000020003" pitchFamily="2" charset="0"/>
              </a:rPr>
              <a:t>* </a:t>
            </a:r>
            <a:r>
              <a:rPr lang="fr-FR" sz="1400" u="sng" dirty="0" smtClean="0">
                <a:latin typeface="KG Primary Italics" panose="02000506000000020003" pitchFamily="2" charset="0"/>
              </a:rPr>
              <a:t>Cent</a:t>
            </a:r>
            <a:r>
              <a:rPr lang="fr-FR" sz="1400" dirty="0" smtClean="0">
                <a:latin typeface="KG Primary Italics" panose="02000506000000020003" pitchFamily="2" charset="0"/>
              </a:rPr>
              <a:t> : one </a:t>
            </a:r>
            <a:r>
              <a:rPr lang="fr-FR" sz="1400" dirty="0" err="1" smtClean="0">
                <a:latin typeface="KG Primary Italics" panose="02000506000000020003" pitchFamily="2" charset="0"/>
              </a:rPr>
              <a:t>hundred</a:t>
            </a:r>
            <a:endParaRPr lang="fr-FR" sz="1400" dirty="0" smtClean="0">
              <a:latin typeface="KG Primary Italics" panose="02000506000000020003" pitchFamily="2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67236" y="5969722"/>
            <a:ext cx="3117413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00" dirty="0">
                <a:latin typeface="KG Primary Italics" panose="02000506000000020003" pitchFamily="2" charset="0"/>
              </a:rPr>
              <a:t>Pour demander un prix on dit :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fr-FR" sz="1400" dirty="0">
                <a:latin typeface="KG Primary Italics" panose="02000506000000020003" pitchFamily="2" charset="0"/>
              </a:rPr>
              <a:t>How </a:t>
            </a:r>
            <a:r>
              <a:rPr lang="fr-FR" sz="1400" dirty="0" err="1">
                <a:latin typeface="KG Primary Italics" panose="02000506000000020003" pitchFamily="2" charset="0"/>
              </a:rPr>
              <a:t>much</a:t>
            </a:r>
            <a:r>
              <a:rPr lang="fr-FR" sz="1400" dirty="0">
                <a:latin typeface="KG Primary Italics" panose="02000506000000020003" pitchFamily="2" charset="0"/>
              </a:rPr>
              <a:t> </a:t>
            </a:r>
            <a:r>
              <a:rPr lang="fr-FR" sz="1400" dirty="0" err="1">
                <a:latin typeface="KG Primary Italics" panose="02000506000000020003" pitchFamily="2" charset="0"/>
              </a:rPr>
              <a:t>is</a:t>
            </a:r>
            <a:r>
              <a:rPr lang="fr-FR" sz="1400" dirty="0">
                <a:latin typeface="KG Primary Italics" panose="02000506000000020003" pitchFamily="2" charset="0"/>
              </a:rPr>
              <a:t> </a:t>
            </a:r>
            <a:r>
              <a:rPr lang="fr-FR" sz="1400" dirty="0" err="1">
                <a:latin typeface="KG Primary Italics" panose="02000506000000020003" pitchFamily="2" charset="0"/>
              </a:rPr>
              <a:t>it</a:t>
            </a:r>
            <a:r>
              <a:rPr lang="fr-FR" sz="1400" dirty="0">
                <a:latin typeface="KG Primary Italics" panose="02000506000000020003" pitchFamily="2" charset="0"/>
              </a:rPr>
              <a:t> ? (singulier) / How </a:t>
            </a:r>
            <a:r>
              <a:rPr lang="fr-FR" sz="1400" dirty="0" err="1">
                <a:latin typeface="KG Primary Italics" panose="02000506000000020003" pitchFamily="2" charset="0"/>
              </a:rPr>
              <a:t>much</a:t>
            </a:r>
            <a:r>
              <a:rPr lang="fr-FR" sz="1400" dirty="0">
                <a:latin typeface="KG Primary Italics" panose="02000506000000020003" pitchFamily="2" charset="0"/>
              </a:rPr>
              <a:t> are </a:t>
            </a:r>
            <a:r>
              <a:rPr lang="fr-FR" sz="1400" dirty="0" err="1">
                <a:latin typeface="KG Primary Italics" panose="02000506000000020003" pitchFamily="2" charset="0"/>
              </a:rPr>
              <a:t>they</a:t>
            </a:r>
            <a:r>
              <a:rPr lang="fr-FR" sz="1400" dirty="0">
                <a:latin typeface="KG Primary Italics" panose="02000506000000020003" pitchFamily="2" charset="0"/>
              </a:rPr>
              <a:t> (pluriel)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fr-FR" sz="1400" dirty="0">
                <a:latin typeface="KG Primary Italics" panose="02000506000000020003" pitchFamily="2" charset="0"/>
              </a:rPr>
              <a:t>How </a:t>
            </a:r>
            <a:r>
              <a:rPr lang="fr-FR" sz="1400" dirty="0" err="1">
                <a:latin typeface="KG Primary Italics" panose="02000506000000020003" pitchFamily="2" charset="0"/>
              </a:rPr>
              <a:t>much</a:t>
            </a:r>
            <a:r>
              <a:rPr lang="fr-FR" sz="1400" dirty="0">
                <a:latin typeface="KG Primary Italics" panose="02000506000000020003" pitchFamily="2" charset="0"/>
              </a:rPr>
              <a:t> </a:t>
            </a:r>
            <a:r>
              <a:rPr lang="fr-FR" sz="1400" dirty="0" err="1">
                <a:latin typeface="KG Primary Italics" panose="02000506000000020003" pitchFamily="2" charset="0"/>
              </a:rPr>
              <a:t>does</a:t>
            </a:r>
            <a:r>
              <a:rPr lang="fr-FR" sz="1400" dirty="0">
                <a:latin typeface="KG Primary Italics" panose="02000506000000020003" pitchFamily="2" charset="0"/>
              </a:rPr>
              <a:t> </a:t>
            </a:r>
            <a:r>
              <a:rPr lang="fr-FR" sz="1400" dirty="0" err="1">
                <a:latin typeface="KG Primary Italics" panose="02000506000000020003" pitchFamily="2" charset="0"/>
              </a:rPr>
              <a:t>it</a:t>
            </a:r>
            <a:r>
              <a:rPr lang="fr-FR" sz="1400" dirty="0">
                <a:latin typeface="KG Primary Italics" panose="02000506000000020003" pitchFamily="2" charset="0"/>
              </a:rPr>
              <a:t> </a:t>
            </a:r>
            <a:r>
              <a:rPr lang="fr-FR" sz="1400" dirty="0" err="1">
                <a:latin typeface="KG Primary Italics" panose="02000506000000020003" pitchFamily="2" charset="0"/>
              </a:rPr>
              <a:t>cost</a:t>
            </a:r>
            <a:r>
              <a:rPr lang="fr-FR" sz="1400" dirty="0">
                <a:latin typeface="KG Primary Italics" panose="02000506000000020003" pitchFamily="2" charset="0"/>
              </a:rPr>
              <a:t> ?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KG Primary Italics" panose="02000506000000020003" pitchFamily="2" charset="0"/>
              </a:rPr>
              <a:t>Pour répondre / pour donner un prix, on dit :  </a:t>
            </a:r>
            <a:r>
              <a:rPr lang="fr-FR" sz="1400" dirty="0" err="1">
                <a:latin typeface="KG Primary Italics" panose="02000506000000020003" pitchFamily="2" charset="0"/>
              </a:rPr>
              <a:t>It’s</a:t>
            </a:r>
            <a:r>
              <a:rPr lang="fr-FR" sz="1400" dirty="0">
                <a:latin typeface="KG Primary Italics" panose="02000506000000020003" pitchFamily="2" charset="0"/>
              </a:rPr>
              <a:t> (</a:t>
            </a:r>
            <a:r>
              <a:rPr lang="fr-FR" sz="1400" dirty="0" err="1">
                <a:latin typeface="KG Primary Italics" panose="02000506000000020003" pitchFamily="2" charset="0"/>
              </a:rPr>
              <a:t>they’re</a:t>
            </a:r>
            <a:r>
              <a:rPr lang="fr-FR" sz="1400" dirty="0">
                <a:latin typeface="KG Primary Italics" panose="02000506000000020003" pitchFamily="2" charset="0"/>
              </a:rPr>
              <a:t>) 5 pounds and 10 p.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KG Primary Italics" panose="02000506000000020003" pitchFamily="2" charset="0"/>
              </a:rPr>
              <a:t>Pour dire que c’est :	</a:t>
            </a:r>
          </a:p>
          <a:p>
            <a:pPr>
              <a:lnSpc>
                <a:spcPct val="90000"/>
              </a:lnSpc>
            </a:pPr>
            <a:r>
              <a:rPr lang="fr-FR" sz="1400" dirty="0" smtClean="0">
                <a:latin typeface="KG Primary Italics" panose="02000506000000020003" pitchFamily="2" charset="0"/>
              </a:rPr>
              <a:t>* (</a:t>
            </a:r>
            <a:r>
              <a:rPr lang="fr-FR" sz="1400" dirty="0">
                <a:latin typeface="KG Primary Italics" panose="02000506000000020003" pitchFamily="2" charset="0"/>
              </a:rPr>
              <a:t>trop) cher : </a:t>
            </a:r>
            <a:r>
              <a:rPr lang="fr-FR" sz="1400" dirty="0" err="1">
                <a:latin typeface="KG Primary Italics" panose="02000506000000020003" pitchFamily="2" charset="0"/>
              </a:rPr>
              <a:t>It’s</a:t>
            </a:r>
            <a:r>
              <a:rPr lang="fr-FR" sz="1400" dirty="0">
                <a:latin typeface="KG Primary Italics" panose="02000506000000020003" pitchFamily="2" charset="0"/>
              </a:rPr>
              <a:t> (</a:t>
            </a:r>
            <a:r>
              <a:rPr lang="fr-FR" sz="1400" dirty="0" err="1">
                <a:latin typeface="KG Primary Italics" panose="02000506000000020003" pitchFamily="2" charset="0"/>
              </a:rPr>
              <a:t>too</a:t>
            </a:r>
            <a:r>
              <a:rPr lang="fr-FR" sz="1400" dirty="0">
                <a:latin typeface="KG Primary Italics" panose="02000506000000020003" pitchFamily="2" charset="0"/>
              </a:rPr>
              <a:t>) </a:t>
            </a:r>
            <a:r>
              <a:rPr lang="fr-FR" sz="1400" dirty="0" err="1" smtClean="0">
                <a:latin typeface="KG Primary Italics" panose="02000506000000020003" pitchFamily="2" charset="0"/>
              </a:rPr>
              <a:t>expensive</a:t>
            </a:r>
            <a:endParaRPr lang="fr-FR" sz="1400" dirty="0" smtClean="0">
              <a:latin typeface="KG Primary Italics" panose="02000506000000020003" pitchFamily="2" charset="0"/>
            </a:endParaRPr>
          </a:p>
          <a:p>
            <a:pPr>
              <a:lnSpc>
                <a:spcPct val="90000"/>
              </a:lnSpc>
            </a:pPr>
            <a:r>
              <a:rPr lang="fr-FR" sz="1400" dirty="0" smtClean="0">
                <a:latin typeface="KG Primary Italics" panose="02000506000000020003" pitchFamily="2" charset="0"/>
              </a:rPr>
              <a:t>* pas </a:t>
            </a:r>
            <a:r>
              <a:rPr lang="fr-FR" sz="1400" dirty="0">
                <a:latin typeface="KG Primary Italics" panose="02000506000000020003" pitchFamily="2" charset="0"/>
              </a:rPr>
              <a:t>cher : </a:t>
            </a:r>
            <a:r>
              <a:rPr lang="fr-FR" sz="1400" dirty="0" err="1">
                <a:latin typeface="KG Primary Italics" panose="02000506000000020003" pitchFamily="2" charset="0"/>
              </a:rPr>
              <a:t>It’s</a:t>
            </a:r>
            <a:r>
              <a:rPr lang="fr-FR" sz="1400" dirty="0">
                <a:latin typeface="KG Primary Italics" panose="02000506000000020003" pitchFamily="2" charset="0"/>
              </a:rPr>
              <a:t> cheap	</a:t>
            </a:r>
            <a:endParaRPr lang="fr-FR" sz="1400" dirty="0" smtClean="0">
              <a:latin typeface="KG Primary Italics" panose="02000506000000020003" pitchFamily="2" charset="0"/>
            </a:endParaRPr>
          </a:p>
          <a:p>
            <a:pPr>
              <a:lnSpc>
                <a:spcPct val="90000"/>
              </a:lnSpc>
            </a:pPr>
            <a:r>
              <a:rPr lang="fr-FR" sz="1400" dirty="0" smtClean="0">
                <a:latin typeface="KG Primary Italics" panose="02000506000000020003" pitchFamily="2" charset="0"/>
              </a:rPr>
              <a:t>* </a:t>
            </a:r>
            <a:r>
              <a:rPr lang="fr-FR" sz="1400" dirty="0">
                <a:latin typeface="KG Primary Italics" panose="02000506000000020003" pitchFamily="2" charset="0"/>
              </a:rPr>
              <a:t>gratuit : </a:t>
            </a:r>
            <a:r>
              <a:rPr lang="fr-FR" sz="1400" dirty="0" err="1">
                <a:latin typeface="KG Primary Italics" panose="02000506000000020003" pitchFamily="2" charset="0"/>
              </a:rPr>
              <a:t>It’s</a:t>
            </a:r>
            <a:r>
              <a:rPr lang="fr-FR" sz="1400" dirty="0">
                <a:latin typeface="KG Primary Italics" panose="02000506000000020003" pitchFamily="2" charset="0"/>
              </a:rPr>
              <a:t> free</a:t>
            </a:r>
          </a:p>
        </p:txBody>
      </p:sp>
      <p:sp>
        <p:nvSpPr>
          <p:cNvPr id="100" name="Rectangle à coins arrondis 99"/>
          <p:cNvSpPr/>
          <p:nvPr/>
        </p:nvSpPr>
        <p:spPr>
          <a:xfrm>
            <a:off x="3823108" y="6300614"/>
            <a:ext cx="3181502" cy="2308747"/>
          </a:xfrm>
          <a:prstGeom prst="roundRect">
            <a:avLst>
              <a:gd name="adj" fmla="val 5992"/>
            </a:avLst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100"/>
          <p:cNvSpPr/>
          <p:nvPr/>
        </p:nvSpPr>
        <p:spPr>
          <a:xfrm>
            <a:off x="3429351" y="1334236"/>
            <a:ext cx="2140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Les commerçants</a:t>
            </a:r>
            <a:endParaRPr lang="fr-FR" dirty="0"/>
          </a:p>
        </p:txBody>
      </p:sp>
      <p:sp>
        <p:nvSpPr>
          <p:cNvPr id="102" name="Rectangle à coins arrondis 101"/>
          <p:cNvSpPr/>
          <p:nvPr/>
        </p:nvSpPr>
        <p:spPr>
          <a:xfrm>
            <a:off x="3823108" y="1692102"/>
            <a:ext cx="3181502" cy="4120967"/>
          </a:xfrm>
          <a:prstGeom prst="roundRect">
            <a:avLst>
              <a:gd name="adj" fmla="val 5992"/>
            </a:avLst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ZoneTexte 103"/>
          <p:cNvSpPr txBox="1"/>
          <p:nvPr/>
        </p:nvSpPr>
        <p:spPr>
          <a:xfrm>
            <a:off x="336507" y="8696243"/>
            <a:ext cx="3042886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Les verbes :</a:t>
            </a:r>
          </a:p>
          <a:p>
            <a:pPr>
              <a:lnSpc>
                <a:spcPct val="90000"/>
              </a:lnSpc>
            </a:pPr>
            <a:r>
              <a:rPr lang="fr-FR" sz="1400" dirty="0" smtClean="0">
                <a:latin typeface="KG Primary Italics" panose="02000506000000020003" pitchFamily="2" charset="0"/>
              </a:rPr>
              <a:t>* acheter : to </a:t>
            </a:r>
            <a:r>
              <a:rPr lang="fr-FR" sz="1400" dirty="0" err="1" smtClean="0">
                <a:latin typeface="KG Primary Italics" panose="02000506000000020003" pitchFamily="2" charset="0"/>
              </a:rPr>
              <a:t>buy</a:t>
            </a:r>
            <a:r>
              <a:rPr lang="fr-FR" sz="1400" dirty="0" smtClean="0">
                <a:latin typeface="KG Primary Italics" panose="02000506000000020003" pitchFamily="2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fr-FR" sz="1400" dirty="0" smtClean="0">
                <a:latin typeface="KG Primary Italics" panose="02000506000000020003" pitchFamily="2" charset="0"/>
              </a:rPr>
              <a:t>* vendre : to </a:t>
            </a:r>
            <a:r>
              <a:rPr lang="fr-FR" sz="1400" dirty="0" err="1" smtClean="0">
                <a:latin typeface="KG Primary Italics" panose="02000506000000020003" pitchFamily="2" charset="0"/>
              </a:rPr>
              <a:t>sell</a:t>
            </a:r>
            <a:endParaRPr lang="fr-FR" sz="1400" dirty="0" smtClean="0">
              <a:latin typeface="KG Primary Italics" panose="02000506000000020003" pitchFamily="2" charset="0"/>
            </a:endParaRPr>
          </a:p>
          <a:p>
            <a:pPr>
              <a:lnSpc>
                <a:spcPct val="90000"/>
              </a:lnSpc>
            </a:pPr>
            <a:r>
              <a:rPr lang="fr-FR" sz="1400" dirty="0" smtClean="0">
                <a:latin typeface="KG Primary Italics" panose="02000506000000020003" pitchFamily="2" charset="0"/>
              </a:rPr>
              <a:t>* avoir besoin : to </a:t>
            </a:r>
            <a:r>
              <a:rPr lang="fr-FR" sz="1400" dirty="0" err="1" smtClean="0">
                <a:latin typeface="KG Primary Italics" panose="02000506000000020003" pitchFamily="2" charset="0"/>
              </a:rPr>
              <a:t>need</a:t>
            </a:r>
            <a:r>
              <a:rPr lang="fr-FR" sz="1400" dirty="0" smtClean="0">
                <a:latin typeface="KG Primary Italics" panose="02000506000000020003" pitchFamily="2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fr-FR" sz="1400" dirty="0" smtClean="0">
                <a:latin typeface="KG Primary Italics" panose="02000506000000020003" pitchFamily="2" charset="0"/>
              </a:rPr>
              <a:t>* posséder : to have </a:t>
            </a:r>
            <a:r>
              <a:rPr lang="fr-FR" sz="1400" dirty="0" err="1" smtClean="0">
                <a:latin typeface="KG Primary Italics" panose="02000506000000020003" pitchFamily="2" charset="0"/>
              </a:rPr>
              <a:t>got</a:t>
            </a:r>
            <a:endParaRPr lang="fr-FR" sz="1400" dirty="0" smtClean="0">
              <a:latin typeface="KG Primary Italics" panose="02000506000000020003" pitchFamily="2" charset="0"/>
            </a:endParaRPr>
          </a:p>
          <a:p>
            <a:pPr>
              <a:lnSpc>
                <a:spcPct val="90000"/>
              </a:lnSpc>
            </a:pPr>
            <a:r>
              <a:rPr lang="fr-FR" sz="1400" dirty="0" smtClean="0">
                <a:latin typeface="KG Primary Italics" panose="02000506000000020003" pitchFamily="2" charset="0"/>
              </a:rPr>
              <a:t>* vouloir : to </a:t>
            </a:r>
            <a:r>
              <a:rPr lang="fr-FR" sz="1400" dirty="0" err="1" smtClean="0">
                <a:latin typeface="KG Primary Italics" panose="02000506000000020003" pitchFamily="2" charset="0"/>
              </a:rPr>
              <a:t>want</a:t>
            </a:r>
            <a:endParaRPr lang="fr-FR" sz="1400" dirty="0" smtClean="0">
              <a:latin typeface="KG Primary Italics" panose="02000506000000020003" pitchFamily="2" charset="0"/>
            </a:endParaRPr>
          </a:p>
        </p:txBody>
      </p:sp>
      <p:sp>
        <p:nvSpPr>
          <p:cNvPr id="105" name="Rectangle à coins arrondis 104"/>
          <p:cNvSpPr/>
          <p:nvPr/>
        </p:nvSpPr>
        <p:spPr>
          <a:xfrm>
            <a:off x="261980" y="8664253"/>
            <a:ext cx="3117413" cy="1395055"/>
          </a:xfrm>
          <a:prstGeom prst="roundRect">
            <a:avLst>
              <a:gd name="adj" fmla="val 5992"/>
            </a:avLst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à coins arrondis 105"/>
          <p:cNvSpPr/>
          <p:nvPr/>
        </p:nvSpPr>
        <p:spPr>
          <a:xfrm>
            <a:off x="3823108" y="9096905"/>
            <a:ext cx="3076277" cy="962403"/>
          </a:xfrm>
          <a:prstGeom prst="roundRect">
            <a:avLst>
              <a:gd name="adj" fmla="val 5992"/>
            </a:avLst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/>
          <p:cNvSpPr/>
          <p:nvPr/>
        </p:nvSpPr>
        <p:spPr>
          <a:xfrm>
            <a:off x="4301953" y="8733301"/>
            <a:ext cx="2140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Quelques expressions</a:t>
            </a:r>
            <a:endParaRPr lang="fr-FR" dirty="0"/>
          </a:p>
        </p:txBody>
      </p:sp>
      <p:sp>
        <p:nvSpPr>
          <p:cNvPr id="108" name="Rectangle 107"/>
          <p:cNvSpPr/>
          <p:nvPr/>
        </p:nvSpPr>
        <p:spPr>
          <a:xfrm>
            <a:off x="3821023" y="9212757"/>
            <a:ext cx="31835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066925" algn="l"/>
                <a:tab pos="3048000" algn="l"/>
                <a:tab pos="3409950" algn="l"/>
              </a:tabLst>
            </a:pPr>
            <a:r>
              <a:rPr lang="fr-FR" sz="1400" dirty="0" smtClean="0">
                <a:latin typeface="KG Primary Italics" panose="02000506000000020003" pitchFamily="2" charset="0"/>
              </a:rPr>
              <a:t>* </a:t>
            </a:r>
            <a:r>
              <a:rPr lang="fr-FR" sz="1400" dirty="0" err="1" smtClean="0">
                <a:latin typeface="KG Primary Italics" panose="02000506000000020003" pitchFamily="2" charset="0"/>
              </a:rPr>
              <a:t>I’m</a:t>
            </a:r>
            <a:r>
              <a:rPr lang="fr-FR" sz="1400" dirty="0" smtClean="0">
                <a:latin typeface="KG Primary Italics" panose="02000506000000020003" pitchFamily="2" charset="0"/>
              </a:rPr>
              <a:t> </a:t>
            </a:r>
            <a:r>
              <a:rPr lang="fr-FR" sz="1400" dirty="0">
                <a:latin typeface="KG Primary Italics" panose="02000506000000020003" pitchFamily="2" charset="0"/>
              </a:rPr>
              <a:t>not </a:t>
            </a:r>
            <a:r>
              <a:rPr lang="fr-FR" sz="1400" dirty="0" err="1">
                <a:latin typeface="KG Primary Italics" panose="02000506000000020003" pitchFamily="2" charset="0"/>
              </a:rPr>
              <a:t>that</a:t>
            </a:r>
            <a:r>
              <a:rPr lang="fr-FR" sz="1400" dirty="0">
                <a:latin typeface="KG Primary Italics" panose="02000506000000020003" pitchFamily="2" charset="0"/>
              </a:rPr>
              <a:t> </a:t>
            </a:r>
            <a:r>
              <a:rPr lang="fr-FR" sz="1400" dirty="0" err="1">
                <a:latin typeface="KG Primary Italics" panose="02000506000000020003" pitchFamily="2" charset="0"/>
              </a:rPr>
              <a:t>rich</a:t>
            </a:r>
            <a:r>
              <a:rPr lang="fr-FR" sz="1400" dirty="0">
                <a:latin typeface="KG Primary Italics" panose="02000506000000020003" pitchFamily="2" charset="0"/>
              </a:rPr>
              <a:t> ! </a:t>
            </a:r>
          </a:p>
          <a:p>
            <a:pPr>
              <a:tabLst>
                <a:tab pos="2066925" algn="l"/>
                <a:tab pos="3048000" algn="l"/>
                <a:tab pos="3409950" algn="l"/>
              </a:tabLst>
            </a:pPr>
            <a:r>
              <a:rPr lang="fr-FR" sz="1400" dirty="0" smtClean="0">
                <a:latin typeface="KG Primary Italics" panose="02000506000000020003" pitchFamily="2" charset="0"/>
              </a:rPr>
              <a:t>* Are </a:t>
            </a:r>
            <a:r>
              <a:rPr lang="fr-FR" sz="1400" dirty="0" err="1">
                <a:latin typeface="KG Primary Italics" panose="02000506000000020003" pitchFamily="2" charset="0"/>
              </a:rPr>
              <a:t>you</a:t>
            </a:r>
            <a:r>
              <a:rPr lang="fr-FR" sz="1400" dirty="0">
                <a:latin typeface="KG Primary Italics" panose="02000506000000020003" pitchFamily="2" charset="0"/>
              </a:rPr>
              <a:t> </a:t>
            </a:r>
            <a:r>
              <a:rPr lang="fr-FR" sz="1400" dirty="0" err="1">
                <a:latin typeface="KG Primary Italics" panose="02000506000000020003" pitchFamily="2" charset="0"/>
              </a:rPr>
              <a:t>crazy</a:t>
            </a:r>
            <a:r>
              <a:rPr lang="fr-FR" sz="1400" dirty="0">
                <a:latin typeface="KG Primary Italics" panose="02000506000000020003" pitchFamily="2" charset="0"/>
              </a:rPr>
              <a:t> ? </a:t>
            </a:r>
          </a:p>
          <a:p>
            <a:pPr>
              <a:tabLst>
                <a:tab pos="2066925" algn="l"/>
                <a:tab pos="3048000" algn="l"/>
                <a:tab pos="3409950" algn="l"/>
              </a:tabLst>
            </a:pPr>
            <a:r>
              <a:rPr lang="fr-FR" sz="1400" dirty="0" smtClean="0">
                <a:latin typeface="KG Primary Italics" panose="02000506000000020003" pitchFamily="2" charset="0"/>
              </a:rPr>
              <a:t>* I </a:t>
            </a:r>
            <a:r>
              <a:rPr lang="fr-FR" sz="1400" dirty="0" err="1">
                <a:latin typeface="KG Primary Italics" panose="02000506000000020003" pitchFamily="2" charset="0"/>
              </a:rPr>
              <a:t>haven’t</a:t>
            </a:r>
            <a:r>
              <a:rPr lang="fr-FR" sz="1400" dirty="0">
                <a:latin typeface="KG Primary Italics" panose="02000506000000020003" pitchFamily="2" charset="0"/>
              </a:rPr>
              <a:t> </a:t>
            </a:r>
            <a:r>
              <a:rPr lang="fr-FR" sz="1400" dirty="0" err="1">
                <a:latin typeface="KG Primary Italics" panose="02000506000000020003" pitchFamily="2" charset="0"/>
              </a:rPr>
              <a:t>got</a:t>
            </a:r>
            <a:r>
              <a:rPr lang="fr-FR" sz="1400" dirty="0">
                <a:latin typeface="KG Primary Italics" panose="02000506000000020003" pitchFamily="2" charset="0"/>
              </a:rPr>
              <a:t> all </a:t>
            </a:r>
            <a:r>
              <a:rPr lang="fr-FR" sz="1400" dirty="0" err="1">
                <a:latin typeface="KG Primary Italics" panose="02000506000000020003" pitchFamily="2" charset="0"/>
              </a:rPr>
              <a:t>that</a:t>
            </a:r>
            <a:r>
              <a:rPr lang="fr-FR" sz="1400" dirty="0">
                <a:latin typeface="KG Primary Italics" panose="02000506000000020003" pitchFamily="2" charset="0"/>
              </a:rPr>
              <a:t> money </a:t>
            </a:r>
            <a:r>
              <a:rPr lang="fr-FR" sz="1400" dirty="0" smtClean="0">
                <a:latin typeface="KG Primary Italics" panose="02000506000000020003" pitchFamily="2" charset="0"/>
              </a:rPr>
              <a:t>!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85" y="8957732"/>
            <a:ext cx="329157" cy="13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7518</TotalTime>
  <Words>1247</Words>
  <Application>Microsoft Office PowerPoint</Application>
  <PresentationFormat>Personnalisé</PresentationFormat>
  <Paragraphs>213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21" baseType="lpstr">
      <vt:lpstr>Arial</vt:lpstr>
      <vt:lpstr>Calibri</vt:lpstr>
      <vt:lpstr>Chewy</vt:lpstr>
      <vt:lpstr>Chinacat</vt:lpstr>
      <vt:lpstr>Clensey</vt:lpstr>
      <vt:lpstr>Dekko</vt:lpstr>
      <vt:lpstr>Fineliner Script</vt:lpstr>
      <vt:lpstr>KG Primary Italics</vt:lpstr>
      <vt:lpstr>Mrs Chocolat</vt:lpstr>
      <vt:lpstr>Short Stack</vt:lpstr>
      <vt:lpstr>SimpleRonde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Ecole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Sandrine</cp:lastModifiedBy>
  <cp:revision>309</cp:revision>
  <cp:lastPrinted>2013-09-26T11:43:32Z</cp:lastPrinted>
  <dcterms:created xsi:type="dcterms:W3CDTF">2013-09-22T07:50:11Z</dcterms:created>
  <dcterms:modified xsi:type="dcterms:W3CDTF">2016-04-25T15:56:18Z</dcterms:modified>
</cp:coreProperties>
</file>