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7"/>
  </p:notesMasterIdLst>
  <p:sldIdLst>
    <p:sldId id="263" r:id="rId2"/>
    <p:sldId id="303" r:id="rId3"/>
    <p:sldId id="325" r:id="rId4"/>
    <p:sldId id="324" r:id="rId5"/>
    <p:sldId id="264" r:id="rId6"/>
    <p:sldId id="269" r:id="rId7"/>
    <p:sldId id="270" r:id="rId8"/>
    <p:sldId id="256" r:id="rId9"/>
    <p:sldId id="257" r:id="rId10"/>
    <p:sldId id="258" r:id="rId11"/>
    <p:sldId id="259" r:id="rId12"/>
    <p:sldId id="272" r:id="rId13"/>
    <p:sldId id="277" r:id="rId14"/>
    <p:sldId id="279" r:id="rId15"/>
    <p:sldId id="283" r:id="rId16"/>
    <p:sldId id="285" r:id="rId17"/>
    <p:sldId id="286" r:id="rId18"/>
    <p:sldId id="287" r:id="rId19"/>
    <p:sldId id="291" r:id="rId20"/>
    <p:sldId id="293" r:id="rId21"/>
    <p:sldId id="295" r:id="rId22"/>
    <p:sldId id="297" r:id="rId23"/>
    <p:sldId id="299" r:id="rId24"/>
    <p:sldId id="301" r:id="rId25"/>
    <p:sldId id="305" r:id="rId26"/>
    <p:sldId id="307" r:id="rId27"/>
    <p:sldId id="320" r:id="rId28"/>
    <p:sldId id="321" r:id="rId29"/>
    <p:sldId id="322" r:id="rId30"/>
    <p:sldId id="313" r:id="rId31"/>
    <p:sldId id="318" r:id="rId32"/>
    <p:sldId id="323" r:id="rId33"/>
    <p:sldId id="326" r:id="rId34"/>
    <p:sldId id="327" r:id="rId35"/>
    <p:sldId id="328" r:id="rId36"/>
    <p:sldId id="329" r:id="rId37"/>
    <p:sldId id="330" r:id="rId38"/>
    <p:sldId id="332" r:id="rId39"/>
    <p:sldId id="331" r:id="rId40"/>
    <p:sldId id="333" r:id="rId41"/>
    <p:sldId id="334" r:id="rId42"/>
    <p:sldId id="335" r:id="rId43"/>
    <p:sldId id="336" r:id="rId44"/>
    <p:sldId id="337" r:id="rId45"/>
    <p:sldId id="338" r:id="rId46"/>
  </p:sldIdLst>
  <p:sldSz cx="6227763" cy="838835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5E7B"/>
    <a:srgbClr val="EE917E"/>
    <a:srgbClr val="B63218"/>
    <a:srgbClr val="A66BD3"/>
    <a:srgbClr val="DBB9C8"/>
    <a:srgbClr val="DBDFB5"/>
    <a:srgbClr val="EFABFF"/>
    <a:srgbClr val="A1F3EB"/>
    <a:srgbClr val="F9DBF1"/>
    <a:srgbClr val="3AB0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>
      <p:cViewPr varScale="1">
        <p:scale>
          <a:sx n="71" d="100"/>
          <a:sy n="71" d="100"/>
        </p:scale>
        <p:origin x="24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60" cy="501497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363" y="0"/>
            <a:ext cx="2984160" cy="501497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r">
              <a:defRPr sz="1200"/>
            </a:lvl1pPr>
          </a:lstStyle>
          <a:p>
            <a:fld id="{20253694-4DA9-4EAF-BA97-10B6A59B30FD}" type="datetimeFigureOut">
              <a:rPr lang="fr-FR" smtClean="0"/>
              <a:t>22/07/2018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89163" y="1252538"/>
            <a:ext cx="25098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5" rIns="93150" bIns="46575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653" y="4821096"/>
            <a:ext cx="5510858" cy="3944678"/>
          </a:xfrm>
          <a:prstGeom prst="rect">
            <a:avLst/>
          </a:prstGeom>
        </p:spPr>
        <p:txBody>
          <a:bodyPr vert="horz" lIns="93150" tIns="46575" rIns="93150" bIns="46575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216"/>
            <a:ext cx="2984160" cy="501497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363" y="9517216"/>
            <a:ext cx="2984160" cy="501497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r">
              <a:defRPr sz="1200"/>
            </a:lvl1pPr>
          </a:lstStyle>
          <a:p>
            <a:fld id="{08EB7890-FE0C-4B3A-B004-6691383425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47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082" y="1372816"/>
            <a:ext cx="5293599" cy="2920389"/>
          </a:xfrm>
        </p:spPr>
        <p:txBody>
          <a:bodyPr anchor="b"/>
          <a:lstStyle>
            <a:lvl1pPr algn="ctr">
              <a:defRPr sz="408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471" y="4405826"/>
            <a:ext cx="4670822" cy="2025242"/>
          </a:xfrm>
        </p:spPr>
        <p:txBody>
          <a:bodyPr/>
          <a:lstStyle>
            <a:lvl1pPr marL="0" indent="0" algn="ctr">
              <a:buNone/>
              <a:defRPr sz="1635"/>
            </a:lvl1pPr>
            <a:lvl2pPr marL="311399" indent="0" algn="ctr">
              <a:buNone/>
              <a:defRPr sz="1362"/>
            </a:lvl2pPr>
            <a:lvl3pPr marL="622798" indent="0" algn="ctr">
              <a:buNone/>
              <a:defRPr sz="1226"/>
            </a:lvl3pPr>
            <a:lvl4pPr marL="934197" indent="0" algn="ctr">
              <a:buNone/>
              <a:defRPr sz="1090"/>
            </a:lvl4pPr>
            <a:lvl5pPr marL="1245596" indent="0" algn="ctr">
              <a:buNone/>
              <a:defRPr sz="1090"/>
            </a:lvl5pPr>
            <a:lvl6pPr marL="1556995" indent="0" algn="ctr">
              <a:buNone/>
              <a:defRPr sz="1090"/>
            </a:lvl6pPr>
            <a:lvl7pPr marL="1868394" indent="0" algn="ctr">
              <a:buNone/>
              <a:defRPr sz="1090"/>
            </a:lvl7pPr>
            <a:lvl8pPr marL="2179792" indent="0" algn="ctr">
              <a:buNone/>
              <a:defRPr sz="1090"/>
            </a:lvl8pPr>
            <a:lvl9pPr marL="2491191" indent="0" algn="ctr">
              <a:buNone/>
              <a:defRPr sz="109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775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456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56743" y="446602"/>
            <a:ext cx="1342861" cy="710873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159" y="446602"/>
            <a:ext cx="3950737" cy="710873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60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72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915" y="2091265"/>
            <a:ext cx="5371446" cy="3489320"/>
          </a:xfrm>
        </p:spPr>
        <p:txBody>
          <a:bodyPr anchor="b"/>
          <a:lstStyle>
            <a:lvl1pPr>
              <a:defRPr sz="408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915" y="5613595"/>
            <a:ext cx="5371446" cy="1834951"/>
          </a:xfrm>
        </p:spPr>
        <p:txBody>
          <a:bodyPr/>
          <a:lstStyle>
            <a:lvl1pPr marL="0" indent="0">
              <a:buNone/>
              <a:defRPr sz="1635">
                <a:solidFill>
                  <a:schemeClr val="tx1"/>
                </a:solidFill>
              </a:defRPr>
            </a:lvl1pPr>
            <a:lvl2pPr marL="311399" indent="0">
              <a:buNone/>
              <a:defRPr sz="1362">
                <a:solidFill>
                  <a:schemeClr val="tx1">
                    <a:tint val="75000"/>
                  </a:schemeClr>
                </a:solidFill>
              </a:defRPr>
            </a:lvl2pPr>
            <a:lvl3pPr marL="622798" indent="0">
              <a:buNone/>
              <a:defRPr sz="1226">
                <a:solidFill>
                  <a:schemeClr val="tx1">
                    <a:tint val="75000"/>
                  </a:schemeClr>
                </a:solidFill>
              </a:defRPr>
            </a:lvl3pPr>
            <a:lvl4pPr marL="934197" indent="0">
              <a:buNone/>
              <a:defRPr sz="1090">
                <a:solidFill>
                  <a:schemeClr val="tx1">
                    <a:tint val="75000"/>
                  </a:schemeClr>
                </a:solidFill>
              </a:defRPr>
            </a:lvl4pPr>
            <a:lvl5pPr marL="1245596" indent="0">
              <a:buNone/>
              <a:defRPr sz="1090">
                <a:solidFill>
                  <a:schemeClr val="tx1">
                    <a:tint val="75000"/>
                  </a:schemeClr>
                </a:solidFill>
              </a:defRPr>
            </a:lvl5pPr>
            <a:lvl6pPr marL="1556995" indent="0">
              <a:buNone/>
              <a:defRPr sz="1090">
                <a:solidFill>
                  <a:schemeClr val="tx1">
                    <a:tint val="75000"/>
                  </a:schemeClr>
                </a:solidFill>
              </a:defRPr>
            </a:lvl6pPr>
            <a:lvl7pPr marL="1868394" indent="0">
              <a:buNone/>
              <a:defRPr sz="1090">
                <a:solidFill>
                  <a:schemeClr val="tx1">
                    <a:tint val="75000"/>
                  </a:schemeClr>
                </a:solidFill>
              </a:defRPr>
            </a:lvl7pPr>
            <a:lvl8pPr marL="2179792" indent="0">
              <a:buNone/>
              <a:defRPr sz="1090">
                <a:solidFill>
                  <a:schemeClr val="tx1">
                    <a:tint val="75000"/>
                  </a:schemeClr>
                </a:solidFill>
              </a:defRPr>
            </a:lvl8pPr>
            <a:lvl9pPr marL="2491191" indent="0">
              <a:buNone/>
              <a:defRPr sz="10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6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159" y="2233010"/>
            <a:ext cx="2646799" cy="532233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52805" y="2233010"/>
            <a:ext cx="2646799" cy="532233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84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446604"/>
            <a:ext cx="5371446" cy="162136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971" y="2056312"/>
            <a:ext cx="2634635" cy="1007766"/>
          </a:xfrm>
        </p:spPr>
        <p:txBody>
          <a:bodyPr anchor="b"/>
          <a:lstStyle>
            <a:lvl1pPr marL="0" indent="0">
              <a:buNone/>
              <a:defRPr sz="1635" b="1"/>
            </a:lvl1pPr>
            <a:lvl2pPr marL="311399" indent="0">
              <a:buNone/>
              <a:defRPr sz="1362" b="1"/>
            </a:lvl2pPr>
            <a:lvl3pPr marL="622798" indent="0">
              <a:buNone/>
              <a:defRPr sz="1226" b="1"/>
            </a:lvl3pPr>
            <a:lvl4pPr marL="934197" indent="0">
              <a:buNone/>
              <a:defRPr sz="1090" b="1"/>
            </a:lvl4pPr>
            <a:lvl5pPr marL="1245596" indent="0">
              <a:buNone/>
              <a:defRPr sz="1090" b="1"/>
            </a:lvl5pPr>
            <a:lvl6pPr marL="1556995" indent="0">
              <a:buNone/>
              <a:defRPr sz="1090" b="1"/>
            </a:lvl6pPr>
            <a:lvl7pPr marL="1868394" indent="0">
              <a:buNone/>
              <a:defRPr sz="1090" b="1"/>
            </a:lvl7pPr>
            <a:lvl8pPr marL="2179792" indent="0">
              <a:buNone/>
              <a:defRPr sz="1090" b="1"/>
            </a:lvl8pPr>
            <a:lvl9pPr marL="2491191" indent="0">
              <a:buNone/>
              <a:defRPr sz="109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71" y="3064078"/>
            <a:ext cx="2634635" cy="450679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52806" y="2056312"/>
            <a:ext cx="2647610" cy="1007766"/>
          </a:xfrm>
        </p:spPr>
        <p:txBody>
          <a:bodyPr anchor="b"/>
          <a:lstStyle>
            <a:lvl1pPr marL="0" indent="0">
              <a:buNone/>
              <a:defRPr sz="1635" b="1"/>
            </a:lvl1pPr>
            <a:lvl2pPr marL="311399" indent="0">
              <a:buNone/>
              <a:defRPr sz="1362" b="1"/>
            </a:lvl2pPr>
            <a:lvl3pPr marL="622798" indent="0">
              <a:buNone/>
              <a:defRPr sz="1226" b="1"/>
            </a:lvl3pPr>
            <a:lvl4pPr marL="934197" indent="0">
              <a:buNone/>
              <a:defRPr sz="1090" b="1"/>
            </a:lvl4pPr>
            <a:lvl5pPr marL="1245596" indent="0">
              <a:buNone/>
              <a:defRPr sz="1090" b="1"/>
            </a:lvl5pPr>
            <a:lvl6pPr marL="1556995" indent="0">
              <a:buNone/>
              <a:defRPr sz="1090" b="1"/>
            </a:lvl6pPr>
            <a:lvl7pPr marL="1868394" indent="0">
              <a:buNone/>
              <a:defRPr sz="1090" b="1"/>
            </a:lvl7pPr>
            <a:lvl8pPr marL="2179792" indent="0">
              <a:buNone/>
              <a:defRPr sz="1090" b="1"/>
            </a:lvl8pPr>
            <a:lvl9pPr marL="2491191" indent="0">
              <a:buNone/>
              <a:defRPr sz="109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52806" y="3064078"/>
            <a:ext cx="2647610" cy="450679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365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93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869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559223"/>
            <a:ext cx="2008616" cy="1957282"/>
          </a:xfrm>
        </p:spPr>
        <p:txBody>
          <a:bodyPr anchor="b"/>
          <a:lstStyle>
            <a:lvl1pPr>
              <a:defRPr sz="21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7610" y="1207769"/>
            <a:ext cx="3152805" cy="5961165"/>
          </a:xfrm>
        </p:spPr>
        <p:txBody>
          <a:bodyPr/>
          <a:lstStyle>
            <a:lvl1pPr>
              <a:defRPr sz="2180"/>
            </a:lvl1pPr>
            <a:lvl2pPr>
              <a:defRPr sz="1907"/>
            </a:lvl2pPr>
            <a:lvl3pPr>
              <a:defRPr sz="1635"/>
            </a:lvl3pPr>
            <a:lvl4pPr>
              <a:defRPr sz="1362"/>
            </a:lvl4pPr>
            <a:lvl5pPr>
              <a:defRPr sz="1362"/>
            </a:lvl5pPr>
            <a:lvl6pPr>
              <a:defRPr sz="1362"/>
            </a:lvl6pPr>
            <a:lvl7pPr>
              <a:defRPr sz="1362"/>
            </a:lvl7pPr>
            <a:lvl8pPr>
              <a:defRPr sz="1362"/>
            </a:lvl8pPr>
            <a:lvl9pPr>
              <a:defRPr sz="1362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970" y="2516505"/>
            <a:ext cx="2008616" cy="4662137"/>
          </a:xfrm>
        </p:spPr>
        <p:txBody>
          <a:bodyPr/>
          <a:lstStyle>
            <a:lvl1pPr marL="0" indent="0">
              <a:buNone/>
              <a:defRPr sz="1090"/>
            </a:lvl1pPr>
            <a:lvl2pPr marL="311399" indent="0">
              <a:buNone/>
              <a:defRPr sz="954"/>
            </a:lvl2pPr>
            <a:lvl3pPr marL="622798" indent="0">
              <a:buNone/>
              <a:defRPr sz="817"/>
            </a:lvl3pPr>
            <a:lvl4pPr marL="934197" indent="0">
              <a:buNone/>
              <a:defRPr sz="681"/>
            </a:lvl4pPr>
            <a:lvl5pPr marL="1245596" indent="0">
              <a:buNone/>
              <a:defRPr sz="681"/>
            </a:lvl5pPr>
            <a:lvl6pPr marL="1556995" indent="0">
              <a:buNone/>
              <a:defRPr sz="681"/>
            </a:lvl6pPr>
            <a:lvl7pPr marL="1868394" indent="0">
              <a:buNone/>
              <a:defRPr sz="681"/>
            </a:lvl7pPr>
            <a:lvl8pPr marL="2179792" indent="0">
              <a:buNone/>
              <a:defRPr sz="681"/>
            </a:lvl8pPr>
            <a:lvl9pPr marL="2491191" indent="0">
              <a:buNone/>
              <a:defRPr sz="68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169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70" y="559223"/>
            <a:ext cx="2008616" cy="1957282"/>
          </a:xfrm>
        </p:spPr>
        <p:txBody>
          <a:bodyPr anchor="b"/>
          <a:lstStyle>
            <a:lvl1pPr>
              <a:defRPr sz="21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47610" y="1207769"/>
            <a:ext cx="3152805" cy="5961165"/>
          </a:xfrm>
        </p:spPr>
        <p:txBody>
          <a:bodyPr anchor="t"/>
          <a:lstStyle>
            <a:lvl1pPr marL="0" indent="0">
              <a:buNone/>
              <a:defRPr sz="2180"/>
            </a:lvl1pPr>
            <a:lvl2pPr marL="311399" indent="0">
              <a:buNone/>
              <a:defRPr sz="1907"/>
            </a:lvl2pPr>
            <a:lvl3pPr marL="622798" indent="0">
              <a:buNone/>
              <a:defRPr sz="1635"/>
            </a:lvl3pPr>
            <a:lvl4pPr marL="934197" indent="0">
              <a:buNone/>
              <a:defRPr sz="1362"/>
            </a:lvl4pPr>
            <a:lvl5pPr marL="1245596" indent="0">
              <a:buNone/>
              <a:defRPr sz="1362"/>
            </a:lvl5pPr>
            <a:lvl6pPr marL="1556995" indent="0">
              <a:buNone/>
              <a:defRPr sz="1362"/>
            </a:lvl6pPr>
            <a:lvl7pPr marL="1868394" indent="0">
              <a:buNone/>
              <a:defRPr sz="1362"/>
            </a:lvl7pPr>
            <a:lvl8pPr marL="2179792" indent="0">
              <a:buNone/>
              <a:defRPr sz="1362"/>
            </a:lvl8pPr>
            <a:lvl9pPr marL="2491191" indent="0">
              <a:buNone/>
              <a:defRPr sz="136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970" y="2516505"/>
            <a:ext cx="2008616" cy="4662137"/>
          </a:xfrm>
        </p:spPr>
        <p:txBody>
          <a:bodyPr/>
          <a:lstStyle>
            <a:lvl1pPr marL="0" indent="0">
              <a:buNone/>
              <a:defRPr sz="1090"/>
            </a:lvl1pPr>
            <a:lvl2pPr marL="311399" indent="0">
              <a:buNone/>
              <a:defRPr sz="954"/>
            </a:lvl2pPr>
            <a:lvl3pPr marL="622798" indent="0">
              <a:buNone/>
              <a:defRPr sz="817"/>
            </a:lvl3pPr>
            <a:lvl4pPr marL="934197" indent="0">
              <a:buNone/>
              <a:defRPr sz="681"/>
            </a:lvl4pPr>
            <a:lvl5pPr marL="1245596" indent="0">
              <a:buNone/>
              <a:defRPr sz="681"/>
            </a:lvl5pPr>
            <a:lvl6pPr marL="1556995" indent="0">
              <a:buNone/>
              <a:defRPr sz="681"/>
            </a:lvl6pPr>
            <a:lvl7pPr marL="1868394" indent="0">
              <a:buNone/>
              <a:defRPr sz="681"/>
            </a:lvl7pPr>
            <a:lvl8pPr marL="2179792" indent="0">
              <a:buNone/>
              <a:defRPr sz="681"/>
            </a:lvl8pPr>
            <a:lvl9pPr marL="2491191" indent="0">
              <a:buNone/>
              <a:defRPr sz="68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634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159" y="446604"/>
            <a:ext cx="5371446" cy="1621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159" y="2233010"/>
            <a:ext cx="5371446" cy="5322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8159" y="7774760"/>
            <a:ext cx="1401247" cy="4466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84E30-A3F7-4A89-870A-F268C7C9EBC8}" type="datetimeFigureOut">
              <a:rPr lang="fr-FR" smtClean="0"/>
              <a:t>22/07/2018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2947" y="7774760"/>
            <a:ext cx="2101870" cy="4466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8357" y="7774760"/>
            <a:ext cx="1401247" cy="4466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3D8D1-54B2-4F44-87C7-298910F7567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44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22798" rtl="0" eaLnBrk="1" latinLnBrk="0" hangingPunct="1">
        <a:lnSpc>
          <a:spcPct val="90000"/>
        </a:lnSpc>
        <a:spcBef>
          <a:spcPct val="0"/>
        </a:spcBef>
        <a:buNone/>
        <a:defRPr sz="29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699" indent="-155699" algn="l" defTabSz="622798" rtl="0" eaLnBrk="1" latinLnBrk="0" hangingPunct="1">
        <a:lnSpc>
          <a:spcPct val="90000"/>
        </a:lnSpc>
        <a:spcBef>
          <a:spcPts val="681"/>
        </a:spcBef>
        <a:buFont typeface="Arial" panose="020B0604020202020204" pitchFamily="34" charset="0"/>
        <a:buChar char="•"/>
        <a:defRPr sz="1907" kern="1200">
          <a:solidFill>
            <a:schemeClr val="tx1"/>
          </a:solidFill>
          <a:latin typeface="+mn-lt"/>
          <a:ea typeface="+mn-ea"/>
          <a:cs typeface="+mn-cs"/>
        </a:defRPr>
      </a:lvl1pPr>
      <a:lvl2pPr marL="467098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35" kern="1200">
          <a:solidFill>
            <a:schemeClr val="tx1"/>
          </a:solidFill>
          <a:latin typeface="+mn-lt"/>
          <a:ea typeface="+mn-ea"/>
          <a:cs typeface="+mn-cs"/>
        </a:defRPr>
      </a:lvl2pPr>
      <a:lvl3pPr marL="778497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62" kern="1200">
          <a:solidFill>
            <a:schemeClr val="tx1"/>
          </a:solidFill>
          <a:latin typeface="+mn-lt"/>
          <a:ea typeface="+mn-ea"/>
          <a:cs typeface="+mn-cs"/>
        </a:defRPr>
      </a:lvl3pPr>
      <a:lvl4pPr marL="1089896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6" kern="1200">
          <a:solidFill>
            <a:schemeClr val="tx1"/>
          </a:solidFill>
          <a:latin typeface="+mn-lt"/>
          <a:ea typeface="+mn-ea"/>
          <a:cs typeface="+mn-cs"/>
        </a:defRPr>
      </a:lvl4pPr>
      <a:lvl5pPr marL="1401295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6" kern="1200">
          <a:solidFill>
            <a:schemeClr val="tx1"/>
          </a:solidFill>
          <a:latin typeface="+mn-lt"/>
          <a:ea typeface="+mn-ea"/>
          <a:cs typeface="+mn-cs"/>
        </a:defRPr>
      </a:lvl5pPr>
      <a:lvl6pPr marL="1712694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6" kern="1200">
          <a:solidFill>
            <a:schemeClr val="tx1"/>
          </a:solidFill>
          <a:latin typeface="+mn-lt"/>
          <a:ea typeface="+mn-ea"/>
          <a:cs typeface="+mn-cs"/>
        </a:defRPr>
      </a:lvl6pPr>
      <a:lvl7pPr marL="2024093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6" kern="1200">
          <a:solidFill>
            <a:schemeClr val="tx1"/>
          </a:solidFill>
          <a:latin typeface="+mn-lt"/>
          <a:ea typeface="+mn-ea"/>
          <a:cs typeface="+mn-cs"/>
        </a:defRPr>
      </a:lvl7pPr>
      <a:lvl8pPr marL="2335492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6" kern="1200">
          <a:solidFill>
            <a:schemeClr val="tx1"/>
          </a:solidFill>
          <a:latin typeface="+mn-lt"/>
          <a:ea typeface="+mn-ea"/>
          <a:cs typeface="+mn-cs"/>
        </a:defRPr>
      </a:lvl8pPr>
      <a:lvl9pPr marL="2646891" indent="-155699" algn="l" defTabSz="622798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1pPr>
      <a:lvl2pPr marL="311399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2pPr>
      <a:lvl3pPr marL="622798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3pPr>
      <a:lvl4pPr marL="934197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4pPr>
      <a:lvl5pPr marL="1245596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5pPr>
      <a:lvl6pPr marL="1556995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6pPr>
      <a:lvl7pPr marL="1868394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7pPr>
      <a:lvl8pPr marL="2179792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8pPr>
      <a:lvl9pPr marL="2491191" algn="l" defTabSz="622798" rtl="0" eaLnBrk="1" latinLnBrk="0" hangingPunct="1">
        <a:defRPr sz="12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551764" y="-1565185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MTF Hello Again" panose="02000500000000000000" pitchFamily="2" charset="0"/>
              </a:rPr>
              <a:t>Gestion administrative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51764" y="-1067067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26" dirty="0">
                <a:solidFill>
                  <a:schemeClr val="tx1"/>
                </a:solidFill>
                <a:latin typeface="MTF Hello Again" panose="02000500000000000000" pitchFamily="2" charset="0"/>
              </a:rPr>
              <a:t>A.P.C.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368724" y="-1565185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86" dirty="0">
                <a:solidFill>
                  <a:schemeClr val="tx1"/>
                </a:solidFill>
                <a:latin typeface="MTF Hello Again" panose="02000500000000000000" pitchFamily="2" charset="0"/>
              </a:rPr>
              <a:t>Suivi individuel - CE2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368724" y="-1067067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5" dirty="0">
                <a:solidFill>
                  <a:schemeClr val="tx1"/>
                </a:solidFill>
                <a:latin typeface="MTF Hello Again" panose="02000500000000000000" pitchFamily="2" charset="0"/>
              </a:rPr>
              <a:t>Blog/ Réseaux sociaux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20506" y="-377363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87" dirty="0">
                <a:solidFill>
                  <a:schemeClr val="tx1"/>
                </a:solidFill>
                <a:latin typeface="MTF Hello Again" panose="02000500000000000000" pitchFamily="2" charset="0"/>
              </a:rPr>
              <a:t>P.P.R.E.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20506" y="2003092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87" dirty="0">
                <a:solidFill>
                  <a:schemeClr val="tx1"/>
                </a:solidFill>
                <a:latin typeface="MTF Hello Again" panose="02000500000000000000" pitchFamily="2" charset="0"/>
              </a:rPr>
              <a:t>Suivi compétences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444615" y="-377363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87" dirty="0">
                <a:solidFill>
                  <a:schemeClr val="tx1"/>
                </a:solidFill>
                <a:latin typeface="MTF Hello Again" panose="02000500000000000000" pitchFamily="2" charset="0"/>
              </a:rPr>
              <a:t>Réunions</a:t>
            </a:r>
            <a:endParaRPr lang="fr-FR" sz="1187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444615" y="2003092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MTF Hello Again" panose="02000500000000000000" pitchFamily="2" charset="0"/>
              </a:rPr>
              <a:t>Emploi du temps / prog°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368724" y="-377363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87" dirty="0">
                <a:solidFill>
                  <a:schemeClr val="tx1"/>
                </a:solidFill>
                <a:latin typeface="MTF Hello Again" panose="02000500000000000000" pitchFamily="2" charset="0"/>
              </a:rPr>
              <a:t>Projets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444615" y="-1565185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26" dirty="0">
                <a:solidFill>
                  <a:schemeClr val="tx1"/>
                </a:solidFill>
                <a:latin typeface="MTF Hello Again" panose="02000500000000000000" pitchFamily="2" charset="0"/>
              </a:rPr>
              <a:t>Informations élèves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2460244" y="-1064634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26" dirty="0">
                <a:solidFill>
                  <a:schemeClr val="tx1"/>
                </a:solidFill>
                <a:latin typeface="MTF Hello Again" panose="02000500000000000000" pitchFamily="2" charset="0"/>
              </a:rPr>
              <a:t>A.S.H.</a:t>
            </a:r>
          </a:p>
        </p:txBody>
      </p:sp>
      <p:sp>
        <p:nvSpPr>
          <p:cNvPr id="16" name="Rectangle à coins arrondis 10">
            <a:extLst>
              <a:ext uri="{FF2B5EF4-FFF2-40B4-BE49-F238E27FC236}">
                <a16:creationId xmlns:a16="http://schemas.microsoft.com/office/drawing/2014/main" id="{5BABA6D3-902B-4DF8-AF73-11D51593177C}"/>
              </a:ext>
            </a:extLst>
          </p:cNvPr>
          <p:cNvSpPr/>
          <p:nvPr/>
        </p:nvSpPr>
        <p:spPr>
          <a:xfrm>
            <a:off x="520505" y="2608499"/>
            <a:ext cx="1303376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87" dirty="0">
              <a:solidFill>
                <a:schemeClr val="tx1"/>
              </a:solidFill>
              <a:latin typeface="MTF Hello Again" panose="02000500000000000000" pitchFamily="2" charset="0"/>
            </a:endParaRPr>
          </a:p>
        </p:txBody>
      </p:sp>
      <p:sp>
        <p:nvSpPr>
          <p:cNvPr id="31" name="Rectangle à coins arrondis 7">
            <a:extLst>
              <a:ext uri="{FF2B5EF4-FFF2-40B4-BE49-F238E27FC236}">
                <a16:creationId xmlns:a16="http://schemas.microsoft.com/office/drawing/2014/main" id="{DA578074-E458-49A0-BABC-C0209F2C0C60}"/>
              </a:ext>
            </a:extLst>
          </p:cNvPr>
          <p:cNvSpPr/>
          <p:nvPr/>
        </p:nvSpPr>
        <p:spPr>
          <a:xfrm>
            <a:off x="520506" y="2608499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MTF Hello Again" panose="02000500000000000000" pitchFamily="2" charset="0"/>
              </a:rPr>
              <a:t>Gestion administrative</a:t>
            </a:r>
          </a:p>
        </p:txBody>
      </p:sp>
      <p:sp>
        <p:nvSpPr>
          <p:cNvPr id="32" name="Rectangle à coins arrondis 8">
            <a:extLst>
              <a:ext uri="{FF2B5EF4-FFF2-40B4-BE49-F238E27FC236}">
                <a16:creationId xmlns:a16="http://schemas.microsoft.com/office/drawing/2014/main" id="{9BA8AB65-B96E-4A66-B80B-F936E406AAFB}"/>
              </a:ext>
            </a:extLst>
          </p:cNvPr>
          <p:cNvSpPr/>
          <p:nvPr/>
        </p:nvSpPr>
        <p:spPr>
          <a:xfrm>
            <a:off x="520506" y="3106617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26" dirty="0">
                <a:solidFill>
                  <a:schemeClr val="tx1"/>
                </a:solidFill>
                <a:latin typeface="MTF Hello Again" panose="02000500000000000000" pitchFamily="2" charset="0"/>
              </a:rPr>
              <a:t>A.P.C.</a:t>
            </a:r>
          </a:p>
        </p:txBody>
      </p:sp>
      <p:sp>
        <p:nvSpPr>
          <p:cNvPr id="33" name="Rectangle à coins arrondis 9">
            <a:extLst>
              <a:ext uri="{FF2B5EF4-FFF2-40B4-BE49-F238E27FC236}">
                <a16:creationId xmlns:a16="http://schemas.microsoft.com/office/drawing/2014/main" id="{7D99561B-10F4-4F23-AB71-1227050E5952}"/>
              </a:ext>
            </a:extLst>
          </p:cNvPr>
          <p:cNvSpPr/>
          <p:nvPr/>
        </p:nvSpPr>
        <p:spPr>
          <a:xfrm>
            <a:off x="4337466" y="2608499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86" dirty="0">
                <a:solidFill>
                  <a:schemeClr val="tx1"/>
                </a:solidFill>
                <a:latin typeface="MTF Hello Again" panose="02000500000000000000" pitchFamily="2" charset="0"/>
              </a:rPr>
              <a:t>Suivi individuel - CE2</a:t>
            </a:r>
          </a:p>
        </p:txBody>
      </p:sp>
      <p:sp>
        <p:nvSpPr>
          <p:cNvPr id="34" name="Rectangle à coins arrondis 10">
            <a:extLst>
              <a:ext uri="{FF2B5EF4-FFF2-40B4-BE49-F238E27FC236}">
                <a16:creationId xmlns:a16="http://schemas.microsoft.com/office/drawing/2014/main" id="{33B4FBF3-A6F8-4FE3-B242-5869B981BAD4}"/>
              </a:ext>
            </a:extLst>
          </p:cNvPr>
          <p:cNvSpPr/>
          <p:nvPr/>
        </p:nvSpPr>
        <p:spPr>
          <a:xfrm>
            <a:off x="4337466" y="3106617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5" dirty="0">
                <a:solidFill>
                  <a:schemeClr val="tx1"/>
                </a:solidFill>
                <a:latin typeface="MTF Hello Again" panose="02000500000000000000" pitchFamily="2" charset="0"/>
              </a:rPr>
              <a:t>Blog/ Réseaux sociaux</a:t>
            </a:r>
          </a:p>
        </p:txBody>
      </p:sp>
      <p:sp>
        <p:nvSpPr>
          <p:cNvPr id="35" name="Rectangle à coins arrondis 11">
            <a:extLst>
              <a:ext uri="{FF2B5EF4-FFF2-40B4-BE49-F238E27FC236}">
                <a16:creationId xmlns:a16="http://schemas.microsoft.com/office/drawing/2014/main" id="{F24BFAC8-9A02-4D60-943B-E112727F8F8B}"/>
              </a:ext>
            </a:extLst>
          </p:cNvPr>
          <p:cNvSpPr/>
          <p:nvPr/>
        </p:nvSpPr>
        <p:spPr>
          <a:xfrm>
            <a:off x="489248" y="3796321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87" dirty="0">
                <a:solidFill>
                  <a:schemeClr val="tx1"/>
                </a:solidFill>
                <a:latin typeface="MTF Hello Again" panose="02000500000000000000" pitchFamily="2" charset="0"/>
              </a:rPr>
              <a:t>P.P.R.E.</a:t>
            </a:r>
          </a:p>
        </p:txBody>
      </p:sp>
      <p:sp>
        <p:nvSpPr>
          <p:cNvPr id="36" name="Rectangle à coins arrondis 12">
            <a:extLst>
              <a:ext uri="{FF2B5EF4-FFF2-40B4-BE49-F238E27FC236}">
                <a16:creationId xmlns:a16="http://schemas.microsoft.com/office/drawing/2014/main" id="{A57238AC-3D70-4D1D-933D-83AE6C4D126D}"/>
              </a:ext>
            </a:extLst>
          </p:cNvPr>
          <p:cNvSpPr/>
          <p:nvPr/>
        </p:nvSpPr>
        <p:spPr>
          <a:xfrm>
            <a:off x="489248" y="4294438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87" dirty="0">
                <a:solidFill>
                  <a:schemeClr val="tx1"/>
                </a:solidFill>
                <a:latin typeface="MTF Hello Again" panose="02000500000000000000" pitchFamily="2" charset="0"/>
              </a:rPr>
              <a:t>Suivi compétences</a:t>
            </a:r>
          </a:p>
        </p:txBody>
      </p:sp>
      <p:sp>
        <p:nvSpPr>
          <p:cNvPr id="37" name="Rectangle à coins arrondis 13">
            <a:extLst>
              <a:ext uri="{FF2B5EF4-FFF2-40B4-BE49-F238E27FC236}">
                <a16:creationId xmlns:a16="http://schemas.microsoft.com/office/drawing/2014/main" id="{186C05DE-478A-45FD-A161-AB1F18CC0BA1}"/>
              </a:ext>
            </a:extLst>
          </p:cNvPr>
          <p:cNvSpPr/>
          <p:nvPr/>
        </p:nvSpPr>
        <p:spPr>
          <a:xfrm>
            <a:off x="2413357" y="3796321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87" dirty="0">
                <a:solidFill>
                  <a:schemeClr val="tx1"/>
                </a:solidFill>
                <a:latin typeface="MTF Hello Again" panose="02000500000000000000" pitchFamily="2" charset="0"/>
              </a:rPr>
              <a:t>Réunions</a:t>
            </a:r>
            <a:endParaRPr lang="fr-FR" sz="1187" dirty="0">
              <a:solidFill>
                <a:schemeClr val="tx1"/>
              </a:solidFill>
            </a:endParaRPr>
          </a:p>
        </p:txBody>
      </p:sp>
      <p:sp>
        <p:nvSpPr>
          <p:cNvPr id="38" name="Rectangle à coins arrondis 19">
            <a:extLst>
              <a:ext uri="{FF2B5EF4-FFF2-40B4-BE49-F238E27FC236}">
                <a16:creationId xmlns:a16="http://schemas.microsoft.com/office/drawing/2014/main" id="{D312815C-8319-40DF-9689-EAA4FB9721A8}"/>
              </a:ext>
            </a:extLst>
          </p:cNvPr>
          <p:cNvSpPr/>
          <p:nvPr/>
        </p:nvSpPr>
        <p:spPr>
          <a:xfrm>
            <a:off x="4337466" y="3796321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87" dirty="0">
                <a:solidFill>
                  <a:schemeClr val="tx1"/>
                </a:solidFill>
                <a:latin typeface="MTF Hello Again" panose="02000500000000000000" pitchFamily="2" charset="0"/>
              </a:rPr>
              <a:t>Projets</a:t>
            </a:r>
          </a:p>
        </p:txBody>
      </p:sp>
      <p:sp>
        <p:nvSpPr>
          <p:cNvPr id="39" name="Rectangle à coins arrondis 21">
            <a:extLst>
              <a:ext uri="{FF2B5EF4-FFF2-40B4-BE49-F238E27FC236}">
                <a16:creationId xmlns:a16="http://schemas.microsoft.com/office/drawing/2014/main" id="{1CBA50E5-927E-4E68-8691-BE0B1265B0D7}"/>
              </a:ext>
            </a:extLst>
          </p:cNvPr>
          <p:cNvSpPr/>
          <p:nvPr/>
        </p:nvSpPr>
        <p:spPr>
          <a:xfrm>
            <a:off x="2413357" y="2608499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26" dirty="0">
                <a:solidFill>
                  <a:schemeClr val="tx1"/>
                </a:solidFill>
                <a:latin typeface="MTF Hello Again" panose="02000500000000000000" pitchFamily="2" charset="0"/>
              </a:rPr>
              <a:t>Informations élèves</a:t>
            </a:r>
          </a:p>
        </p:txBody>
      </p:sp>
      <p:sp>
        <p:nvSpPr>
          <p:cNvPr id="40" name="Rectangle à coins arrondis 22">
            <a:extLst>
              <a:ext uri="{FF2B5EF4-FFF2-40B4-BE49-F238E27FC236}">
                <a16:creationId xmlns:a16="http://schemas.microsoft.com/office/drawing/2014/main" id="{BCF54315-488C-4B07-AFCD-E6D0D2253337}"/>
              </a:ext>
            </a:extLst>
          </p:cNvPr>
          <p:cNvSpPr/>
          <p:nvPr/>
        </p:nvSpPr>
        <p:spPr>
          <a:xfrm>
            <a:off x="2428986" y="3109050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26" dirty="0">
                <a:solidFill>
                  <a:schemeClr val="tx1"/>
                </a:solidFill>
                <a:latin typeface="MTF Hello Again" panose="02000500000000000000" pitchFamily="2" charset="0"/>
              </a:rPr>
              <a:t>A.S.H.</a:t>
            </a:r>
          </a:p>
        </p:txBody>
      </p:sp>
      <p:sp>
        <p:nvSpPr>
          <p:cNvPr id="41" name="Rectangle à coins arrondis 14">
            <a:extLst>
              <a:ext uri="{FF2B5EF4-FFF2-40B4-BE49-F238E27FC236}">
                <a16:creationId xmlns:a16="http://schemas.microsoft.com/office/drawing/2014/main" id="{37027DC8-02FC-457D-8C3F-7577DA828188}"/>
              </a:ext>
            </a:extLst>
          </p:cNvPr>
          <p:cNvSpPr/>
          <p:nvPr/>
        </p:nvSpPr>
        <p:spPr>
          <a:xfrm>
            <a:off x="4337466" y="2004136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MTF Hello Again" panose="02000500000000000000" pitchFamily="2" charset="0"/>
              </a:rPr>
              <a:t>Emploi du temps / prog°</a:t>
            </a:r>
          </a:p>
        </p:txBody>
      </p:sp>
      <p:sp>
        <p:nvSpPr>
          <p:cNvPr id="42" name="Rectangle à coins arrondis 12">
            <a:extLst>
              <a:ext uri="{FF2B5EF4-FFF2-40B4-BE49-F238E27FC236}">
                <a16:creationId xmlns:a16="http://schemas.microsoft.com/office/drawing/2014/main" id="{39F0718B-795B-43F1-BC0B-E2C7F37B69D5}"/>
              </a:ext>
            </a:extLst>
          </p:cNvPr>
          <p:cNvSpPr/>
          <p:nvPr/>
        </p:nvSpPr>
        <p:spPr>
          <a:xfrm>
            <a:off x="452194" y="5328874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87" dirty="0">
                <a:solidFill>
                  <a:schemeClr val="tx1"/>
                </a:solidFill>
                <a:latin typeface="MTF Hello Again" panose="02000500000000000000" pitchFamily="2" charset="0"/>
              </a:rPr>
              <a:t>Documents</a:t>
            </a:r>
          </a:p>
        </p:txBody>
      </p:sp>
      <p:sp>
        <p:nvSpPr>
          <p:cNvPr id="43" name="Rectangle à coins arrondis 12">
            <a:extLst>
              <a:ext uri="{FF2B5EF4-FFF2-40B4-BE49-F238E27FC236}">
                <a16:creationId xmlns:a16="http://schemas.microsoft.com/office/drawing/2014/main" id="{67482783-CAA4-4D9C-9804-9A1B65EB68AE}"/>
              </a:ext>
            </a:extLst>
          </p:cNvPr>
          <p:cNvSpPr/>
          <p:nvPr/>
        </p:nvSpPr>
        <p:spPr>
          <a:xfrm>
            <a:off x="2036269" y="5328874"/>
            <a:ext cx="1440000" cy="260675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87" dirty="0">
                <a:solidFill>
                  <a:schemeClr val="tx1"/>
                </a:solidFill>
                <a:latin typeface="MTF Hello Again" panose="02000500000000000000" pitchFamily="2" charset="0"/>
              </a:rPr>
              <a:t>Documents</a:t>
            </a:r>
          </a:p>
        </p:txBody>
      </p:sp>
    </p:spTree>
    <p:extLst>
      <p:ext uri="{BB962C8B-B14F-4D97-AF65-F5344CB8AC3E}">
        <p14:creationId xmlns:p14="http://schemas.microsoft.com/office/powerpoint/2010/main" val="869044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20885" y="-1619533"/>
            <a:ext cx="282686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Fiche de suivi individuelle</a:t>
            </a:r>
            <a:endParaRPr lang="fr-FR" sz="2253" dirty="0">
              <a:solidFill>
                <a:schemeClr val="bg1">
                  <a:lumMod val="65000"/>
                </a:schemeClr>
              </a:solidFill>
              <a:latin typeface="MTF Hello Again" panose="020005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2840" y="-1180501"/>
            <a:ext cx="5562409" cy="290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7" dirty="0">
                <a:latin typeface="Comic Sans MS" panose="030F0702030302020204" pitchFamily="66" charset="0"/>
              </a:rPr>
              <a:t>Prénom / Nom : ………………………………………………    Niveau : …………………………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60334"/>
              </p:ext>
            </p:extLst>
          </p:nvPr>
        </p:nvGraphicFramePr>
        <p:xfrm>
          <a:off x="459802" y="1058812"/>
          <a:ext cx="5349030" cy="6812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4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Bilans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B0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5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6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10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6904"/>
              </p:ext>
            </p:extLst>
          </p:nvPr>
        </p:nvGraphicFramePr>
        <p:xfrm>
          <a:off x="429148" y="338456"/>
          <a:ext cx="5349030" cy="75141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4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APC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4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6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PPRE / PAP</a:t>
                      </a:r>
                      <a:r>
                        <a:rPr lang="fr-FR" sz="1300" baseline="0" dirty="0">
                          <a:latin typeface="Comic Sans MS" panose="030F0702030302020204" pitchFamily="66" charset="0"/>
                        </a:rPr>
                        <a:t> / PAI</a:t>
                      </a:r>
                      <a:endParaRPr lang="fr-FR" sz="13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06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ASH</a:t>
                      </a:r>
                      <a:r>
                        <a:rPr lang="fr-FR" sz="1300" baseline="0" dirty="0">
                          <a:latin typeface="Comic Sans MS" panose="030F0702030302020204" pitchFamily="66" charset="0"/>
                        </a:rPr>
                        <a:t>/ PSY / autres</a:t>
                      </a:r>
                      <a:endParaRPr lang="fr-FR" sz="13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6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119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85601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1"/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1317299-8ACA-4F60-9DA3-352FCB472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736081"/>
              </p:ext>
            </p:extLst>
          </p:nvPr>
        </p:nvGraphicFramePr>
        <p:xfrm>
          <a:off x="459100" y="792208"/>
          <a:ext cx="5248288" cy="729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2089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Langage oral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979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56123" y="-1493085"/>
            <a:ext cx="2854243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r>
              <a:rPr lang="fr-FR" sz="2253" dirty="0">
                <a:solidFill>
                  <a:schemeClr val="accent1"/>
                </a:solidFill>
                <a:latin typeface="MTF Hello Again" panose="02000500000000000000" pitchFamily="2" charset="0"/>
              </a:rPr>
              <a:t>–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DDC5C20-344C-4684-8329-C0CFE855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409118"/>
              </p:ext>
            </p:extLst>
          </p:nvPr>
        </p:nvGraphicFramePr>
        <p:xfrm>
          <a:off x="459100" y="919208"/>
          <a:ext cx="5248288" cy="70798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86313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Lecture / Littérature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604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674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70738" y="-1585601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1"/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63E8C3F-D238-469B-BE9A-5A0E1FB76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284300"/>
              </p:ext>
            </p:extLst>
          </p:nvPr>
        </p:nvGraphicFramePr>
        <p:xfrm>
          <a:off x="459100" y="792208"/>
          <a:ext cx="5248288" cy="729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2089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1"/>
                          </a:solidFill>
                          <a:latin typeface="MTF Hello Again" panose="02000500000000000000" pitchFamily="2" charset="0"/>
                        </a:rPr>
                        <a:t>Ecriture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07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70738" y="-1493085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1">
                  <a:lumMod val="75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7B83545-C75A-43A4-9B52-AA3BECE43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39019"/>
              </p:ext>
            </p:extLst>
          </p:nvPr>
        </p:nvGraphicFramePr>
        <p:xfrm>
          <a:off x="459100" y="919209"/>
          <a:ext cx="5248288" cy="7079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810444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Grammaire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0175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82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58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70738" y="-1585601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1">
                  <a:lumMod val="75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04CEDCC-20FF-41C6-A831-F79063E93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433542"/>
              </p:ext>
            </p:extLst>
          </p:nvPr>
        </p:nvGraphicFramePr>
        <p:xfrm>
          <a:off x="459100" y="792208"/>
          <a:ext cx="5248288" cy="729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20898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Conjugaison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532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1">
                  <a:lumMod val="75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80E0D12-4975-44CB-9A63-5F1741FF2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454295"/>
              </p:ext>
            </p:extLst>
          </p:nvPr>
        </p:nvGraphicFramePr>
        <p:xfrm>
          <a:off x="459100" y="792210"/>
          <a:ext cx="5248288" cy="7242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Conjugaison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743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1">
                  <a:lumMod val="75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6ACDEC3-7D5A-475F-91F6-7042B0D77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75158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Orthographe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083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1">
                  <a:lumMod val="75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57DF4C1-80F5-4B83-A3E9-079E070FF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2032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MTF Hello Again" panose="02000500000000000000" pitchFamily="2" charset="0"/>
                        </a:rPr>
                        <a:t>Lexique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23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01113" y="408524"/>
            <a:ext cx="4225538" cy="378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999" dirty="0">
                <a:latin typeface="MTF Hello Again" panose="02000500000000000000" pitchFamily="2" charset="0"/>
              </a:rPr>
              <a:t>Planner</a:t>
            </a:r>
          </a:p>
          <a:p>
            <a:pPr algn="ctr"/>
            <a:r>
              <a:rPr lang="fr-FR" sz="7999" dirty="0">
                <a:latin typeface="MTF Hello Again" panose="02000500000000000000" pitchFamily="2" charset="0"/>
              </a:rPr>
              <a:t>de la </a:t>
            </a:r>
          </a:p>
          <a:p>
            <a:pPr algn="ctr"/>
            <a:r>
              <a:rPr lang="fr-FR" sz="7999" dirty="0">
                <a:latin typeface="MTF Hello Again" panose="02000500000000000000" pitchFamily="2" charset="0"/>
              </a:rPr>
              <a:t>maitresse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4FBAE1-ABAB-4885-BCB9-6911706ED32F}"/>
              </a:ext>
            </a:extLst>
          </p:cNvPr>
          <p:cNvSpPr txBox="1"/>
          <p:nvPr/>
        </p:nvSpPr>
        <p:spPr>
          <a:xfrm>
            <a:off x="1001113" y="4563508"/>
            <a:ext cx="422553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MTF Hello Again" panose="02000500000000000000" pitchFamily="2" charset="0"/>
              </a:rPr>
              <a:t>……………………</a:t>
            </a:r>
          </a:p>
          <a:p>
            <a:pPr algn="ctr"/>
            <a:endParaRPr lang="fr-FR" sz="2000" dirty="0">
              <a:latin typeface="MTF Hello Again" panose="02000500000000000000" pitchFamily="2" charset="0"/>
            </a:endParaRPr>
          </a:p>
          <a:p>
            <a:pPr algn="ctr"/>
            <a:r>
              <a:rPr lang="fr-FR" sz="3200" dirty="0">
                <a:latin typeface="MTF Hello Again" panose="02000500000000000000" pitchFamily="2" charset="0"/>
              </a:rPr>
              <a:t>~ CE2 ~</a:t>
            </a:r>
          </a:p>
          <a:p>
            <a:pPr algn="ctr"/>
            <a:endParaRPr lang="fr-FR" sz="2000" dirty="0">
              <a:latin typeface="MTF Hello Again" panose="02000500000000000000" pitchFamily="2" charset="0"/>
            </a:endParaRPr>
          </a:p>
          <a:p>
            <a:pPr algn="ctr"/>
            <a:r>
              <a:rPr lang="fr-FR" sz="2800" dirty="0">
                <a:latin typeface="MTF Hello Again" panose="02000500000000000000" pitchFamily="2" charset="0"/>
              </a:rPr>
              <a:t>2018/2019</a:t>
            </a:r>
          </a:p>
          <a:p>
            <a:pPr algn="ctr"/>
            <a:endParaRPr lang="fr-FR" sz="2000" dirty="0">
              <a:latin typeface="MTF Hello Again" panose="02000500000000000000" pitchFamily="2" charset="0"/>
            </a:endParaRPr>
          </a:p>
          <a:p>
            <a:pPr algn="ctr"/>
            <a:r>
              <a:rPr lang="fr-FR" sz="2000" dirty="0">
                <a:latin typeface="MTF Hello Again" panose="02000500000000000000" pitchFamily="2" charset="0"/>
              </a:rPr>
              <a:t>Ecole ………………………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13ED86E-703C-473B-8843-9AE469E6DA25}"/>
              </a:ext>
            </a:extLst>
          </p:cNvPr>
          <p:cNvCxnSpPr/>
          <p:nvPr/>
        </p:nvCxnSpPr>
        <p:spPr>
          <a:xfrm>
            <a:off x="336176" y="4087906"/>
            <a:ext cx="5432612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4118C232-A174-4AE4-B7E2-571E799D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305" y="6476970"/>
            <a:ext cx="957083" cy="900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8FD8E06-4988-4761-9B7F-8772B80CC3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76" y="1704180"/>
            <a:ext cx="838636" cy="900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EE06069-BCA0-45B8-AB6D-A9B292DF19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94" y="4796965"/>
            <a:ext cx="758021" cy="900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74A9935-A557-462D-A13B-9AEDB324C7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137" y="4823488"/>
            <a:ext cx="827028" cy="900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D909BDC9-C39F-4524-BC46-AA2B6303CC8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650" y="398957"/>
            <a:ext cx="817789" cy="9000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FDCBB53-F76B-47C1-8262-4A0D4BE6CF0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90" y="217583"/>
            <a:ext cx="823370" cy="90000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63A5496D-F9ED-40E3-8856-C314214E2CF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24" y="6877668"/>
            <a:ext cx="845534" cy="90000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B64EC12-DBFE-47F4-93D5-DD197F524A1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282" y="1813297"/>
            <a:ext cx="79243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89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70738" y="-1585601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6">
                  <a:lumMod val="60000"/>
                  <a:lumOff val="40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9E5940A-01FE-459B-8F9B-ACA1312C4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735396"/>
              </p:ext>
            </p:extLst>
          </p:nvPr>
        </p:nvGraphicFramePr>
        <p:xfrm>
          <a:off x="459100" y="792208"/>
          <a:ext cx="5248288" cy="729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20898">
                <a:tc>
                  <a:txBody>
                    <a:bodyPr/>
                    <a:lstStyle/>
                    <a:p>
                      <a:pPr algn="ctr"/>
                      <a:r>
                        <a:rPr lang="fr-FR" sz="25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MTF Hello Again" panose="02000500000000000000" pitchFamily="2" charset="0"/>
                        </a:rPr>
                        <a:t>Numération</a:t>
                      </a:r>
                      <a:endParaRPr lang="fr-FR" sz="25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512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6">
                  <a:lumMod val="60000"/>
                  <a:lumOff val="40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BA87872-CEB6-4796-B3A2-301849FE9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93583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MTF Hello Again" panose="02000500000000000000" pitchFamily="2" charset="0"/>
                        </a:rPr>
                        <a:t>Calcul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966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70738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6">
                  <a:lumMod val="60000"/>
                  <a:lumOff val="40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064CEEC-3341-4339-9622-16D041F42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43802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MTF Hello Again" panose="02000500000000000000" pitchFamily="2" charset="0"/>
                        </a:rPr>
                        <a:t>Géométrie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465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6">
                  <a:lumMod val="60000"/>
                  <a:lumOff val="40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E9ED90D-950C-4F52-9D13-33A79AF24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4436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MTF Hello Again" panose="02000500000000000000" pitchFamily="2" charset="0"/>
                        </a:rPr>
                        <a:t>Mesures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671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6">
                  <a:lumMod val="60000"/>
                  <a:lumOff val="40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B8B93BA-461E-4783-8778-3A959EECD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060677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MTF Hello Again" panose="02000500000000000000" pitchFamily="2" charset="0"/>
                        </a:rPr>
                        <a:t>Problèmes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5338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rgbClr val="A66BD3"/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69A382B-3802-417C-B4F7-6A61A9CB9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74604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A66BD3"/>
                          </a:solidFill>
                          <a:latin typeface="MTF Hello Again" panose="02000500000000000000" pitchFamily="2" charset="0"/>
                        </a:rPr>
                        <a:t>-</a:t>
                      </a:r>
                      <a:r>
                        <a:rPr lang="fr-FR" sz="2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dirty="0">
                          <a:solidFill>
                            <a:srgbClr val="A66BD3"/>
                          </a:solidFill>
                          <a:latin typeface="MTF Hello Again" panose="02000500000000000000" pitchFamily="2" charset="0"/>
                        </a:rPr>
                        <a:t>QLM - Espace 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0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85601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rgbClr val="A66BD3"/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41EA5A3-286F-4AB3-90E9-3529D4203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132024"/>
              </p:ext>
            </p:extLst>
          </p:nvPr>
        </p:nvGraphicFramePr>
        <p:xfrm>
          <a:off x="459100" y="792208"/>
          <a:ext cx="5248288" cy="729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2089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A66BD3"/>
                          </a:solidFill>
                          <a:latin typeface="MTF Hello Again" panose="02000500000000000000" pitchFamily="2" charset="0"/>
                        </a:rPr>
                        <a:t>- QLM - Temps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185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77141" y="-1529159"/>
            <a:ext cx="2873479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 - P1</a:t>
            </a:r>
            <a:r>
              <a:rPr lang="fr-FR" sz="2253" dirty="0">
                <a:solidFill>
                  <a:srgbClr val="A66BD3"/>
                </a:solidFill>
                <a:latin typeface="MTF Hello Again" panose="02000500000000000000" pitchFamily="2" charset="0"/>
              </a:rPr>
              <a:t>–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41EA5A3-286F-4AB3-90E9-3529D4203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86142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A66BD3"/>
                          </a:solidFill>
                          <a:latin typeface="MTF Hello Again" panose="02000500000000000000" pitchFamily="2" charset="0"/>
                        </a:rPr>
                        <a:t>- QLM - Vivant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839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86759" y="-1585601"/>
            <a:ext cx="2854243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r>
              <a:rPr lang="fr-FR" sz="2253" dirty="0">
                <a:solidFill>
                  <a:srgbClr val="A66BD3"/>
                </a:solidFill>
                <a:latin typeface="MTF Hello Again" panose="02000500000000000000" pitchFamily="2" charset="0"/>
              </a:rPr>
              <a:t>–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41EA5A3-286F-4AB3-90E9-3529D4203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985274"/>
              </p:ext>
            </p:extLst>
          </p:nvPr>
        </p:nvGraphicFramePr>
        <p:xfrm>
          <a:off x="459100" y="792208"/>
          <a:ext cx="5248288" cy="729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2089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A66BD3"/>
                          </a:solidFill>
                          <a:latin typeface="MTF Hello Again" panose="02000500000000000000" pitchFamily="2" charset="0"/>
                        </a:rPr>
                        <a:t>- QLM - Matière/</a:t>
                      </a:r>
                    </a:p>
                    <a:p>
                      <a:pPr algn="ctr"/>
                      <a:r>
                        <a:rPr lang="fr-FR" sz="2800" dirty="0">
                          <a:solidFill>
                            <a:srgbClr val="A66BD3"/>
                          </a:solidFill>
                          <a:latin typeface="MTF Hello Again" panose="02000500000000000000" pitchFamily="2" charset="0"/>
                        </a:rPr>
                        <a:t>Objets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863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70738" y="-1585601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rgbClr val="A66BD3"/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41EA5A3-286F-4AB3-90E9-3529D4203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390164"/>
              </p:ext>
            </p:extLst>
          </p:nvPr>
        </p:nvGraphicFramePr>
        <p:xfrm>
          <a:off x="459100" y="792208"/>
          <a:ext cx="5248288" cy="729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2089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rgbClr val="A66BD3"/>
                          </a:solidFill>
                          <a:latin typeface="MTF Hello Again" panose="02000500000000000000" pitchFamily="2" charset="0"/>
                        </a:rPr>
                        <a:t>- QLM - EMC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157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88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FC8DE1A-EB43-40AD-A63A-C1562CC0765D}"/>
              </a:ext>
            </a:extLst>
          </p:cNvPr>
          <p:cNvSpPr txBox="1"/>
          <p:nvPr/>
        </p:nvSpPr>
        <p:spPr>
          <a:xfrm rot="16200000">
            <a:off x="-3497231" y="3932565"/>
            <a:ext cx="8031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MTF Hello Again" panose="02000500000000000000" pitchFamily="2" charset="0"/>
              </a:rPr>
              <a:t>Contacts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82155AC-0913-44A4-849D-76EA72B46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52833"/>
              </p:ext>
            </p:extLst>
          </p:nvPr>
        </p:nvGraphicFramePr>
        <p:xfrm>
          <a:off x="779932" y="656326"/>
          <a:ext cx="5191122" cy="314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940">
                  <a:extLst>
                    <a:ext uri="{9D8B030D-6E8A-4147-A177-3AD203B41FA5}">
                      <a16:colId xmlns:a16="http://schemas.microsoft.com/office/drawing/2014/main" val="573774586"/>
                    </a:ext>
                  </a:extLst>
                </a:gridCol>
                <a:gridCol w="1169894">
                  <a:extLst>
                    <a:ext uri="{9D8B030D-6E8A-4147-A177-3AD203B41FA5}">
                      <a16:colId xmlns:a16="http://schemas.microsoft.com/office/drawing/2014/main" val="611656375"/>
                    </a:ext>
                  </a:extLst>
                </a:gridCol>
                <a:gridCol w="2609288">
                  <a:extLst>
                    <a:ext uri="{9D8B030D-6E8A-4147-A177-3AD203B41FA5}">
                      <a16:colId xmlns:a16="http://schemas.microsoft.com/office/drawing/2014/main" val="980117165"/>
                    </a:ext>
                  </a:extLst>
                </a:gridCol>
              </a:tblGrid>
              <a:tr h="349801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Ecole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00.00.00.00.00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accent1"/>
                          </a:solidFill>
                          <a:latin typeface="Book Antiqua" panose="02040602050305030304" pitchFamily="18" charset="0"/>
                        </a:rPr>
                        <a:t>ecole@academie.fr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175591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72979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96394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5055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29563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278223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73237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21531"/>
                  </a:ext>
                </a:extLst>
              </a:tr>
              <a:tr h="34980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70803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4C17191B-5791-4B9F-93C5-3D65279C9E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793" y="-1730607"/>
            <a:ext cx="421575" cy="4215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135D35-0C80-439B-9ABF-80231D5E46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145" y="-1730606"/>
            <a:ext cx="421575" cy="42157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BD75653-5A1F-4DCF-8213-7C5291A27A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574" y="-1759812"/>
            <a:ext cx="421575" cy="4215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3263635-9D08-4862-8F73-4ABEC336EDAA}"/>
              </a:ext>
            </a:extLst>
          </p:cNvPr>
          <p:cNvSpPr/>
          <p:nvPr/>
        </p:nvSpPr>
        <p:spPr>
          <a:xfrm>
            <a:off x="1976999" y="5130280"/>
            <a:ext cx="2796987" cy="19094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Book Antiqua" panose="02040602050305030304" pitchFamily="18" charset="0"/>
              </a:rPr>
              <a:t>IA</a:t>
            </a:r>
          </a:p>
          <a:p>
            <a:r>
              <a:rPr lang="fr-FR" sz="1400" u="dbl" dirty="0">
                <a:solidFill>
                  <a:schemeClr val="tx1"/>
                </a:solidFill>
                <a:latin typeface="Book Antiqua" panose="02040602050305030304" pitchFamily="18" charset="0"/>
              </a:rPr>
              <a:t>Service de l’enseignement privé</a:t>
            </a:r>
          </a:p>
          <a:p>
            <a:r>
              <a:rPr lang="fr-FR" sz="1400" dirty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948269-14A0-4505-8B6F-8F37D320CF66}"/>
              </a:ext>
            </a:extLst>
          </p:cNvPr>
          <p:cNvSpPr/>
          <p:nvPr/>
        </p:nvSpPr>
        <p:spPr>
          <a:xfrm>
            <a:off x="1976999" y="7132612"/>
            <a:ext cx="2796987" cy="11134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Book Antiqua" panose="02040602050305030304" pitchFamily="18" charset="0"/>
              </a:rPr>
              <a:t>RECTORAT</a:t>
            </a:r>
          </a:p>
          <a:p>
            <a:r>
              <a:rPr lang="fr-FR" sz="1400" dirty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2BF6B4-A41A-4F6C-A350-E62F0A718916}"/>
              </a:ext>
            </a:extLst>
          </p:cNvPr>
          <p:cNvSpPr/>
          <p:nvPr/>
        </p:nvSpPr>
        <p:spPr>
          <a:xfrm>
            <a:off x="1977000" y="3910687"/>
            <a:ext cx="2796987" cy="11134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Book Antiqua" panose="02040602050305030304" pitchFamily="18" charset="0"/>
              </a:rPr>
              <a:t>DDEC</a:t>
            </a:r>
          </a:p>
          <a:p>
            <a:r>
              <a:rPr lang="fr-FR" sz="1400" dirty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40793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accent2"/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C91CB7D-4D6B-4C2A-9635-8B3F56282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814767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accent2"/>
                          </a:solidFill>
                          <a:latin typeface="MTF Hello Again" panose="02000500000000000000" pitchFamily="2" charset="0"/>
                        </a:rPr>
                        <a:t>Langue vivante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3868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01375" y="-1529159"/>
            <a:ext cx="262501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Suivi compétences – P1</a:t>
            </a:r>
            <a:endParaRPr lang="fr-FR" sz="2253" dirty="0">
              <a:solidFill>
                <a:schemeClr val="bg1">
                  <a:lumMod val="65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D8503E0-C965-4990-91EB-393A4D4D2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26442"/>
              </p:ext>
            </p:extLst>
          </p:nvPr>
        </p:nvGraphicFramePr>
        <p:xfrm>
          <a:off x="459100" y="792207"/>
          <a:ext cx="5248288" cy="7242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90604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TF Hello Again" panose="02000500000000000000" pitchFamily="2" charset="0"/>
                        </a:rPr>
                        <a:t>Education physique et sportive</a:t>
                      </a:r>
                      <a:endParaRPr lang="fr-FR" sz="2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558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4901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FC8DE1A-EB43-40AD-A63A-C1562CC0765D}"/>
              </a:ext>
            </a:extLst>
          </p:cNvPr>
          <p:cNvSpPr txBox="1"/>
          <p:nvPr/>
        </p:nvSpPr>
        <p:spPr>
          <a:xfrm>
            <a:off x="320788" y="2091361"/>
            <a:ext cx="5632449" cy="36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82" dirty="0">
                <a:latin typeface="MTF Hello Again" panose="02000500000000000000" pitchFamily="2" charset="0"/>
              </a:rPr>
              <a:t>Programmation - EDL - 2018/2019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FDCD6B2-4FEA-4AA3-8786-AF13272C1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038685"/>
              </p:ext>
            </p:extLst>
          </p:nvPr>
        </p:nvGraphicFramePr>
        <p:xfrm>
          <a:off x="164124" y="2434114"/>
          <a:ext cx="5945778" cy="3949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963">
                  <a:extLst>
                    <a:ext uri="{9D8B030D-6E8A-4147-A177-3AD203B41FA5}">
                      <a16:colId xmlns:a16="http://schemas.microsoft.com/office/drawing/2014/main" val="4281573768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283486"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973058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GRAMMAIRE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classe des mots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phrase et les signes de ponctuation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phrases : formes affirmatives et négatives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verbe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fonction sujet du verbe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groupe nominal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déterminants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L’adjectif qualificatif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accords dans le GN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groupes fonctionnels et classes de mots (synthèse)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L’adverbe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46489"/>
                  </a:ext>
                </a:extLst>
              </a:tr>
              <a:tr h="973058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CONJUGAISON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Conjuguer un verbe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présent des verbes en -ER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présent des verbes : être, avoir, aller, prendre, venir, pouvoir, faire, vouloir, dire et voir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L’imparfait des verbes : être, avoir, aller, prendre, venir, pouvoir, faire, vouloir, dire et voir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futur des verbes : être, avoir, aller, prendre, venir, pouvoir, faire, vouloir, dire et voir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passé composé des verbes en –ER, être et avoir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074600"/>
                  </a:ext>
                </a:extLst>
              </a:tr>
              <a:tr h="973058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ORTHOGRAPHE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mots invariables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 devant MBP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genre et le nombre d’un nom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L’accord du verbe avec son sujet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lettres finales muettes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Révision : a/à – et/est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consonnes doubles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accents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noms masculins en é, er,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ier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et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son [j]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féminin des adjectifs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pluriel des adjectifs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On/ont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Son/sont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noms terminés par le son [o]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mots invariables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pluriel des noms en al et ail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759534"/>
                  </a:ext>
                </a:extLst>
              </a:tr>
              <a:tr h="746766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LEXIQUE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L’ordre alphabétique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noms génériques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sentiments/les émotions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Rechercher un mot dans le dictionnaire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Lire un article de dictionnaire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mots de la même famille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préfixes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suffixes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synonymes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contraires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sens d’après le contexte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sens propre/figuré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niveaux de langue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74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9909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FC8DE1A-EB43-40AD-A63A-C1562CC0765D}"/>
              </a:ext>
            </a:extLst>
          </p:cNvPr>
          <p:cNvSpPr txBox="1"/>
          <p:nvPr/>
        </p:nvSpPr>
        <p:spPr>
          <a:xfrm>
            <a:off x="320788" y="2091361"/>
            <a:ext cx="5632449" cy="36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82" dirty="0">
                <a:latin typeface="MTF Hello Again" panose="02000500000000000000" pitchFamily="2" charset="0"/>
              </a:rPr>
              <a:t>Programmation - Langage oral - 2018/2019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FDCD6B2-4FEA-4AA3-8786-AF13272C1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81659"/>
              </p:ext>
            </p:extLst>
          </p:nvPr>
        </p:nvGraphicFramePr>
        <p:xfrm>
          <a:off x="140993" y="2434044"/>
          <a:ext cx="5945778" cy="3980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963">
                  <a:extLst>
                    <a:ext uri="{9D8B030D-6E8A-4147-A177-3AD203B41FA5}">
                      <a16:colId xmlns:a16="http://schemas.microsoft.com/office/drawing/2014/main" val="4281573768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859912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ECOUTER POUR COMPRENDRE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Maintien d’une attention orientée en fonction du but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Ecoute de textes lus par l’enseignant ou un autre adulte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Repérage et mémorisation des informations importantes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Rappel et reformulation de consignes simples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Mobilisation des références culturelles nécessaires pour comprendre le message ou le texte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Attention portée au vocabulaire et à la mémorisation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Repérage d’éventuelles difficultés de compréhension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46489"/>
                  </a:ext>
                </a:extLst>
              </a:tr>
              <a:tr h="633619">
                <a:tc rowSpan="2"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DIRE POUR ETRE ENTENDU ET COMPRIS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Prise en compte des récepteurs ou interlocuteurs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Mobilisation de techniques qui font qu’on est écouté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Organisation du discours/Lecture orale (Présentation d’un livre/lectures ou de son projet personnel, Quoi de neuf ?)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Mémorisation des textes (Poésies, dialogue de théâtre)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074600"/>
                  </a:ext>
                </a:extLst>
              </a:tr>
              <a:tr h="13124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Organiser son discours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Parler pour raconter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Raconter des évènements passés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Raconter des évènements à venir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Parler pour ordonner,  passer commande, donner des consignes. 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Lien avec le thème des 5 continents</a:t>
                      </a:r>
                    </a:p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Parler pour décrire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Parler pour expliquer.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Chercher, trier, mémoriser, apparier le lexique de l’explication.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A partir d’expériences réalisées QLM, expliquer les résultats d’une expérience en réutilisant le lexique approprié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Lien avec le thème des 5 continents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Parler pour argumenter,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justifier, convaincre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Lien avec le rallye lecture</a:t>
                      </a:r>
                    </a:p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Parler pour expliquer/raconter :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Lien avec le thème des 5 continents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900665"/>
                  </a:ext>
                </a:extLst>
              </a:tr>
              <a:tr h="633619">
                <a:tc rowSpan="2"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PARTICIPER A DES ECHANGES </a:t>
                      </a:r>
                    </a:p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ADOPTER UNE DISTANCE CRITIQUE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700" dirty="0">
                          <a:latin typeface="Book Antiqua" panose="02040602050305030304" pitchFamily="18" charset="0"/>
                        </a:rPr>
                        <a:t>. Règles régulant les échanges ; repérage du respect ou non de ces règles dans les propos d’un pair, aide à la reformulation</a:t>
                      </a:r>
                    </a:p>
                    <a:p>
                      <a:r>
                        <a:rPr lang="fr-FR" sz="700" dirty="0">
                          <a:latin typeface="Book Antiqua" panose="02040602050305030304" pitchFamily="18" charset="0"/>
                        </a:rPr>
                        <a:t>. Prise en compte de règles explicites établies collectivement</a:t>
                      </a:r>
                    </a:p>
                    <a:p>
                      <a:r>
                        <a:rPr lang="fr-FR" sz="700" dirty="0">
                          <a:latin typeface="Book Antiqua" panose="02040602050305030304" pitchFamily="18" charset="0"/>
                        </a:rPr>
                        <a:t>Être observateur et </a:t>
                      </a:r>
                      <a:r>
                        <a:rPr lang="fr-FR" sz="700" dirty="0" err="1">
                          <a:latin typeface="Book Antiqua" panose="02040602050305030304" pitchFamily="18" charset="0"/>
                        </a:rPr>
                        <a:t>coévaluateur</a:t>
                      </a:r>
                      <a:r>
                        <a:rPr lang="fr-FR" sz="700" dirty="0">
                          <a:latin typeface="Book Antiqua" panose="02040602050305030304" pitchFamily="18" charset="0"/>
                        </a:rPr>
                        <a:t> dans des situations d’échanges (Jeux de société, présentation de lecture, exposés, rallye lecture)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759534"/>
                  </a:ext>
                </a:extLst>
              </a:tr>
              <a:tr h="3468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fr-FR" sz="700" dirty="0">
                          <a:latin typeface="Book Antiqua" panose="02040602050305030304" pitchFamily="18" charset="0"/>
                        </a:rPr>
                        <a:t>. Autocorrection après écoute (reformulations) </a:t>
                      </a:r>
                    </a:p>
                    <a:p>
                      <a:r>
                        <a:rPr lang="fr-FR" sz="700" dirty="0">
                          <a:latin typeface="Book Antiqua" panose="02040602050305030304" pitchFamily="18" charset="0"/>
                        </a:rPr>
                        <a:t>Elaboration collective d’un aide-mémoire avant la présentation orale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556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7349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FC8DE1A-EB43-40AD-A63A-C1562CC0765D}"/>
              </a:ext>
            </a:extLst>
          </p:cNvPr>
          <p:cNvSpPr txBox="1"/>
          <p:nvPr/>
        </p:nvSpPr>
        <p:spPr>
          <a:xfrm>
            <a:off x="320788" y="2181975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Littérature - 2018/2019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FDCD6B2-4FEA-4AA3-8786-AF13272C1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337590"/>
              </p:ext>
            </p:extLst>
          </p:nvPr>
        </p:nvGraphicFramePr>
        <p:xfrm>
          <a:off x="201427" y="2596069"/>
          <a:ext cx="5945775" cy="1202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407327"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Un récit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Clément aplati – Jeff Brown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La lettre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 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Je t’écris -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Rascal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Rallye Lecture « Lire c’est partir »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46489"/>
                  </a:ext>
                </a:extLst>
              </a:tr>
              <a:tr h="193965">
                <a:tc gridSpan="5">
                  <a:txBody>
                    <a:bodyPr/>
                    <a:lstStyle/>
                    <a:p>
                      <a:pPr marL="0" marR="0" lvl="0" indent="0" algn="ctr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5 continents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56263"/>
                  </a:ext>
                </a:extLst>
              </a:tr>
              <a:tr h="407327"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Big Frousse à Londres – Les enquêtes de Mirette - 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petite poule qui voulait voir la mer – Christian Jolibois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Mei Hua : la petite Chinoise – Chrystel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Proupuech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Je mange, je dors, je me gratte, je suis un Wombat – Jackie French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Pokko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et la rivière aux crocodiles – Karine Tournade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3686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320788" y="4057074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Lecture - 2018/2019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0EB6616A-138A-4E20-99FC-A627E46ED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126315"/>
              </p:ext>
            </p:extLst>
          </p:nvPr>
        </p:nvGraphicFramePr>
        <p:xfrm>
          <a:off x="140994" y="4473955"/>
          <a:ext cx="5945775" cy="1766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1572734">
                <a:tc gridSpan="2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Lecture individuelle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Travailler sa lecture silencieuse et à haute voix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Des indices pour comprendre un texte :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Identifier le narrateur, Repérer le temps et le lieu d'une histoire, Identifier les personnages, Comprendre la chronologie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La lettre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Reconnaître les principaux éléments d'une lettre 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Lire des textes qui racontent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Prise en compte des enjeux de la lecture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Comprendre les textes qui racontent une suite d'actions :</a:t>
                      </a:r>
                    </a:p>
                    <a:p>
                      <a:pPr algn="l"/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Identifier les actions, déterminer le rôle des personnages dans l'action, repérer les déplacements des personnages, repérer l'enchaînement logique ou chronologique des actions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Des situations de communication</a:t>
                      </a:r>
                    </a:p>
                    <a:p>
                      <a:pPr algn="l"/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Identifier les éléments d'une situation de communication : qui parle à qui ? Où ? Quand ? De quoi ? Pourquoi ?</a:t>
                      </a:r>
                    </a:p>
                    <a:p>
                      <a:pPr algn="l"/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Comprendre pourquoi les personnages communiquent</a:t>
                      </a:r>
                    </a:p>
                    <a:p>
                      <a:pPr algn="l"/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Identifier le mode de communication : oral, écrit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83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972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FC8DE1A-EB43-40AD-A63A-C1562CC0765D}"/>
              </a:ext>
            </a:extLst>
          </p:cNvPr>
          <p:cNvSpPr txBox="1"/>
          <p:nvPr/>
        </p:nvSpPr>
        <p:spPr>
          <a:xfrm>
            <a:off x="320788" y="2412699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– Production écrite - 2018/2019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FDCD6B2-4FEA-4AA3-8786-AF13272C1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003519"/>
              </p:ext>
            </p:extLst>
          </p:nvPr>
        </p:nvGraphicFramePr>
        <p:xfrm>
          <a:off x="164126" y="2766408"/>
          <a:ext cx="5945776" cy="1459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1086205">
                <a:tc gridSpan="2">
                  <a:txBody>
                    <a:bodyPr/>
                    <a:lstStyle/>
                    <a:p>
                      <a:pPr algn="l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La phrase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Concevoir et écrire de manière autonome une phrase ‘sens et ponctuation) puis un texte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Ecrire une lettre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Ecrire une lettre en respectant la mise en page et les éléments qui la composent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Ecrire une histoire courte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Mise en œuvre d’une démarche de production de textes : trouver et organiser des idées, élaborer des phrases qui s’enchaînent avec cohérence, écrire ces phrases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Ecrire un court dialogue 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Mise en œuvre d’une démarche de production de textes : trouver et organiser des idées, élaborer des phrases qui s’enchaînent avec cohérence.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i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Respecter les règles de mise en page d’un dialogue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46489"/>
                  </a:ext>
                </a:extLst>
              </a:tr>
              <a:tr h="181034">
                <a:tc gridSpan="5">
                  <a:txBody>
                    <a:bodyPr/>
                    <a:lstStyle/>
                    <a:p>
                      <a:pPr marL="0" marR="0" lvl="0" indent="0" algn="ctr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Jogging d’écriture – Tous les mardis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3686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4656990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Poésies - 2018/2019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0EB6616A-138A-4E20-99FC-A627E46ED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73527"/>
              </p:ext>
            </p:extLst>
          </p:nvPr>
        </p:nvGraphicFramePr>
        <p:xfrm>
          <a:off x="164126" y="5024332"/>
          <a:ext cx="5945776" cy="951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758972"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i="1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i="1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83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5989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FC8DE1A-EB43-40AD-A63A-C1562CC0765D}"/>
              </a:ext>
            </a:extLst>
          </p:cNvPr>
          <p:cNvSpPr txBox="1"/>
          <p:nvPr/>
        </p:nvSpPr>
        <p:spPr>
          <a:xfrm>
            <a:off x="320788" y="2315166"/>
            <a:ext cx="5632449" cy="36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82" dirty="0">
                <a:latin typeface="MTF Hello Again" panose="02000500000000000000" pitchFamily="2" charset="0"/>
              </a:rPr>
              <a:t>Programmation - Mathématiques - 2018/2019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FDCD6B2-4FEA-4AA3-8786-AF13272C1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71868"/>
              </p:ext>
            </p:extLst>
          </p:nvPr>
        </p:nvGraphicFramePr>
        <p:xfrm>
          <a:off x="164124" y="2816075"/>
          <a:ext cx="5945777" cy="2756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963">
                  <a:extLst>
                    <a:ext uri="{9D8B030D-6E8A-4147-A177-3AD203B41FA5}">
                      <a16:colId xmlns:a16="http://schemas.microsoft.com/office/drawing/2014/main" val="4281573768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283486"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744171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NUMERATION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nombres jusqu’à 599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Lire et écrire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Décomposer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Comparer, ranger, encadrer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nombres jusqu’à 999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Lire et écrire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Décomposer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Comparer, ranger, encadrer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nombres jusqu’à 9 999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Lire et écrire ces nombres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Décomposer ces nombres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nombres jusqu’à 9 999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Comparer, ranger et encadrer ces nombres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u="none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Vers le cycle 3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 les nombres &gt; à 9 999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46489"/>
                  </a:ext>
                </a:extLst>
              </a:tr>
              <a:tr h="984373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CALCULS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Additionner deux nombres entiers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Additionner et soustraire en ligne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Soustraire deux nombres entiers sans retenue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Soustraire deux nombres entiers avec retenue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pour résoudre un problème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Je résous des problèmes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multiplication (le sens de l'opération - technique multiplicateur à 1 chiffre)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multiplication (technique multiplicateur à 2 chiffres)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Comprendre le sens de la division : groupement/partage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Je résous des problèmes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Utilisation de la calculatrice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Je résous des problèmes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Approche de la division posée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Utiliser un tableau, un graphique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074600"/>
                  </a:ext>
                </a:extLst>
              </a:tr>
              <a:tr h="744171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CALCUL MENTAL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tables d’addition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compléments à 10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doubles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Additionner deux nombres entiers (en ligne)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Ajouter 10/100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Soustraire 10/100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tables de multiplication 2 à 9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Multiplier par 10, 100, 1 000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tables de multiplication de 2 à 9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Calculer des triples, des quadruples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Diviser dans les tables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tables de multiplication de 2 à 10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Additionner/soustraire au-delà de 999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409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7381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61162A5-25FA-4373-A375-1A7F808AB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742186"/>
              </p:ext>
            </p:extLst>
          </p:nvPr>
        </p:nvGraphicFramePr>
        <p:xfrm>
          <a:off x="164124" y="2538369"/>
          <a:ext cx="5945777" cy="21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963">
                  <a:extLst>
                    <a:ext uri="{9D8B030D-6E8A-4147-A177-3AD203B41FA5}">
                      <a16:colId xmlns:a16="http://schemas.microsoft.com/office/drawing/2014/main" val="534760250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525897714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1814700749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905026015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15419019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1210130377"/>
                    </a:ext>
                  </a:extLst>
                </a:gridCol>
              </a:tblGrid>
              <a:tr h="298874">
                <a:tc>
                  <a:txBody>
                    <a:bodyPr/>
                    <a:lstStyle/>
                    <a:p>
                      <a:pPr algn="ctr"/>
                      <a:endParaRPr lang="fr-FR" sz="700" b="1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89576"/>
                  </a:ext>
                </a:extLst>
              </a:tr>
              <a:tr h="1086205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GEOMETRIE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Se repérer sur un plan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Programmer des déplacements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Utiliser la règle graduée, l’équerre et le compas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 vocabulaire géométrique : côté, sommet, angle, milieu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Reconnaitre, décrire et nommer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un carré, un rectangle, un losange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Reproduire et tracer un carré,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un rectangle, un losange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Reconnaitre, décrire et nommer le triangle et ses cas particuliers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Reproduire et tracer un triangle rectangle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Tracer un cercle avec un compas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Reproduire des figures à partir d’un modèle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symétrie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solides : cube, pavé droit, pyramide, cylindre, boule, cône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Vers le cycle 3 : parallèles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ou perpendiculaires ?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59711"/>
                  </a:ext>
                </a:extLst>
              </a:tr>
              <a:tr h="744171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GRANDEURS ET MESURES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Lire l’heure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Connaitre la relation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entre euro et centime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d’euro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Connaitre les relations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entre les unités de temps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Mesurer des longueurs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Connaitre les relations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entre les unités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Mesurer des masses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Mesurer des capacités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Calculer le périmètre d’un polygone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J’utilise les maths pour questionner le monde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0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210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2015229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QLM - 2018/2019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0EB6616A-138A-4E20-99FC-A627E46ED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664759"/>
              </p:ext>
            </p:extLst>
          </p:nvPr>
        </p:nvGraphicFramePr>
        <p:xfrm>
          <a:off x="140993" y="2289432"/>
          <a:ext cx="5945778" cy="415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248">
                  <a:extLst>
                    <a:ext uri="{9D8B030D-6E8A-4147-A177-3AD203B41FA5}">
                      <a16:colId xmlns:a16="http://schemas.microsoft.com/office/drawing/2014/main" val="3371645168"/>
                    </a:ext>
                  </a:extLst>
                </a:gridCol>
                <a:gridCol w="1324678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990963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endParaRPr lang="fr-FR" sz="700" b="0" u="sng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1312497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ESPACE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Identifier des représentation globales de la Terre (globe, planisphère)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Identifier les continents, océans</a:t>
                      </a:r>
                    </a:p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La France : les régions, les départements, quelques grandes villes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Connaître et repérer quelques pays et grandes métropoles d’Europe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Connaître et repérer quelques pays et grandes métropoles d’Amérique</a:t>
                      </a:r>
                    </a:p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Connaître et repérer quelques pays et grandes métropoles d’Asie</a:t>
                      </a:r>
                    </a:p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Connaître et repérer quelques pays et grandes métropoles d’Océanie</a:t>
                      </a:r>
                    </a:p>
                    <a:p>
                      <a:pPr algn="l"/>
                      <a:endParaRPr lang="fr-FR" sz="7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Connaître et repérer quelques pays et grandes métropoles d’Afrique</a:t>
                      </a:r>
                    </a:p>
                    <a:p>
                      <a:pPr algn="l"/>
                      <a:endParaRPr lang="fr-FR" sz="7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83049"/>
                  </a:ext>
                </a:extLst>
              </a:tr>
              <a:tr h="223713">
                <a:tc rowSpan="2"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TEMPS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grandes périodes de l’Histoire :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à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Préhistoire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à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Antiquité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à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Moyen-Age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à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Temps modernes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à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Epoque contemporaine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personnages historiques :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Vercingétorix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Jules César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Charlemagne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Jeanne d’Arc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Christophe Colomb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Louis XIV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Napoléon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Jules Ferry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modes de vie à travers les époques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669984"/>
                  </a:ext>
                </a:extLst>
              </a:tr>
              <a:tr h="10887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L’habitat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L’alimentation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transports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21090"/>
                  </a:ext>
                </a:extLst>
              </a:tr>
              <a:tr h="363916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VIVANT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régimes alimentaires (carnivore, herbivore, …)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303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chaînes alimentaires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besoins des plantes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371563"/>
                  </a:ext>
                </a:extLst>
              </a:tr>
              <a:tr h="973058"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MATIERE/OBJETS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Utiliser un logiciel de traitement de texte pour rédiger et mettre en page des documents numériques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Matérialité et</a:t>
                      </a:r>
                    </a:p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compressibilité de l’air (qu’est-ce que l’air, où trouve-on, prouver son existence)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.Le circuit électrique</a:t>
                      </a:r>
                    </a:p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Constituants (générateur, lampe, interrupteur) et</a:t>
                      </a:r>
                    </a:p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fonctionnement</a:t>
                      </a:r>
                    </a:p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-Isolant/conducteur Les dangers électriques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6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8234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2015229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EMC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0EB6616A-138A-4E20-99FC-A627E46ED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419064"/>
              </p:ext>
            </p:extLst>
          </p:nvPr>
        </p:nvGraphicFramePr>
        <p:xfrm>
          <a:off x="140994" y="2289432"/>
          <a:ext cx="5945776" cy="712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520473"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règles de vie dans la classe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émotions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Egalité fille/garçon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Les symboles de la République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Différence et handicap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Apprendre à porter secours (connaitre son adresse, son numéro de tel …)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83049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5E54410A-6409-420A-9D1D-694E328D5007}"/>
              </a:ext>
            </a:extLst>
          </p:cNvPr>
          <p:cNvSpPr txBox="1"/>
          <p:nvPr/>
        </p:nvSpPr>
        <p:spPr>
          <a:xfrm>
            <a:off x="297657" y="3182143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ARTS VISUELS 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20981ED-0CD7-4B02-AD4D-6C710C029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73381"/>
              </p:ext>
            </p:extLst>
          </p:nvPr>
        </p:nvGraphicFramePr>
        <p:xfrm>
          <a:off x="140994" y="3461176"/>
          <a:ext cx="5945776" cy="64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451339"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83049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CBBADF6F-DB88-4E53-B0D4-8BB10D56F34A}"/>
              </a:ext>
            </a:extLst>
          </p:cNvPr>
          <p:cNvSpPr txBox="1"/>
          <p:nvPr/>
        </p:nvSpPr>
        <p:spPr>
          <a:xfrm>
            <a:off x="297657" y="4271295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MUSIQUE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693A982-4907-4FB8-BE98-512868F03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686735"/>
              </p:ext>
            </p:extLst>
          </p:nvPr>
        </p:nvGraphicFramePr>
        <p:xfrm>
          <a:off x="140994" y="4563787"/>
          <a:ext cx="5945776" cy="64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91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451339"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83049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35A4C0C4-32AF-4F2E-B3BE-C049216B95D8}"/>
              </a:ext>
            </a:extLst>
          </p:cNvPr>
          <p:cNvSpPr txBox="1"/>
          <p:nvPr/>
        </p:nvSpPr>
        <p:spPr>
          <a:xfrm>
            <a:off x="297657" y="5392194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EPS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455A5AE6-3BF4-46CD-B797-721E25B39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53470"/>
              </p:ext>
            </p:extLst>
          </p:nvPr>
        </p:nvGraphicFramePr>
        <p:xfrm>
          <a:off x="140994" y="5666397"/>
          <a:ext cx="5945776" cy="64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55">
                  <a:extLst>
                    <a:ext uri="{9D8B030D-6E8A-4147-A177-3AD203B41FA5}">
                      <a16:colId xmlns:a16="http://schemas.microsoft.com/office/drawing/2014/main" val="3799921168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99189800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1326974791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3500405989"/>
                    </a:ext>
                  </a:extLst>
                </a:gridCol>
                <a:gridCol w="1189155">
                  <a:extLst>
                    <a:ext uri="{9D8B030D-6E8A-4147-A177-3AD203B41FA5}">
                      <a16:colId xmlns:a16="http://schemas.microsoft.com/office/drawing/2014/main" val="2221629661"/>
                    </a:ext>
                  </a:extLst>
                </a:gridCol>
              </a:tblGrid>
              <a:tr h="193893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0005"/>
                  </a:ext>
                </a:extLst>
              </a:tr>
              <a:tr h="451339"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700" b="0" i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i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Conduire et maitriser un affrontement collectif : le volley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183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25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787553"/>
              </p:ext>
            </p:extLst>
          </p:nvPr>
        </p:nvGraphicFramePr>
        <p:xfrm>
          <a:off x="190162" y="938532"/>
          <a:ext cx="5847440" cy="56154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965">
                  <a:extLst>
                    <a:ext uri="{9D8B030D-6E8A-4147-A177-3AD203B41FA5}">
                      <a16:colId xmlns:a16="http://schemas.microsoft.com/office/drawing/2014/main" val="4096424871"/>
                    </a:ext>
                  </a:extLst>
                </a:gridCol>
                <a:gridCol w="2084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996">
                  <a:extLst>
                    <a:ext uri="{9D8B030D-6E8A-4147-A177-3AD203B41FA5}">
                      <a16:colId xmlns:a16="http://schemas.microsoft.com/office/drawing/2014/main" val="3259770187"/>
                    </a:ext>
                  </a:extLst>
                </a:gridCol>
                <a:gridCol w="1284715">
                  <a:extLst>
                    <a:ext uri="{9D8B030D-6E8A-4147-A177-3AD203B41FA5}">
                      <a16:colId xmlns:a16="http://schemas.microsoft.com/office/drawing/2014/main" val="2923257444"/>
                    </a:ext>
                  </a:extLst>
                </a:gridCol>
                <a:gridCol w="399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7852">
                <a:tc>
                  <a:txBody>
                    <a:bodyPr/>
                    <a:lstStyle/>
                    <a:p>
                      <a:pPr marL="0" marR="0" lvl="0" indent="0" algn="ctr" defTabSz="622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Book Antiqua" panose="02040602050305030304" pitchFamily="18" charset="0"/>
                        </a:rPr>
                        <a:t>CE2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Nom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Prénom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22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Book Antiqua" panose="02040602050305030304" pitchFamily="18" charset="0"/>
                        </a:rPr>
                        <a:t>Date de naissance</a:t>
                      </a:r>
                    </a:p>
                    <a:p>
                      <a:pPr algn="ctr"/>
                      <a:endParaRPr lang="fr-FR" sz="1200" b="1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Book Antiqua" panose="02040602050305030304" pitchFamily="18" charset="0"/>
                        </a:rPr>
                        <a:t>Sexe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Book Antiqua" panose="02040602050305030304" pitchFamily="18" charset="0"/>
                        </a:rPr>
                        <a:t>Aîné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4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6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7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8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9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10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11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12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13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840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Book Antiqua" panose="02040602050305030304" pitchFamily="18" charset="0"/>
                        </a:rPr>
                        <a:t>14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53581" y="-1589855"/>
            <a:ext cx="4120615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253" dirty="0">
                <a:latin typeface="MTF Hello Again" panose="02000500000000000000" pitchFamily="2" charset="0"/>
              </a:rPr>
              <a:t>Classe de CE2 - Mme Lescale Sandra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B8B390D-7FD6-46E9-AD0E-4FC973EEF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423917"/>
              </p:ext>
            </p:extLst>
          </p:nvPr>
        </p:nvGraphicFramePr>
        <p:xfrm>
          <a:off x="1048800" y="8643378"/>
          <a:ext cx="4151844" cy="888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961">
                  <a:extLst>
                    <a:ext uri="{9D8B030D-6E8A-4147-A177-3AD203B41FA5}">
                      <a16:colId xmlns:a16="http://schemas.microsoft.com/office/drawing/2014/main" val="1983409394"/>
                    </a:ext>
                  </a:extLst>
                </a:gridCol>
                <a:gridCol w="1037961">
                  <a:extLst>
                    <a:ext uri="{9D8B030D-6E8A-4147-A177-3AD203B41FA5}">
                      <a16:colId xmlns:a16="http://schemas.microsoft.com/office/drawing/2014/main" val="34158762"/>
                    </a:ext>
                  </a:extLst>
                </a:gridCol>
                <a:gridCol w="1037961">
                  <a:extLst>
                    <a:ext uri="{9D8B030D-6E8A-4147-A177-3AD203B41FA5}">
                      <a16:colId xmlns:a16="http://schemas.microsoft.com/office/drawing/2014/main" val="1429299428"/>
                    </a:ext>
                  </a:extLst>
                </a:gridCol>
                <a:gridCol w="1037961">
                  <a:extLst>
                    <a:ext uri="{9D8B030D-6E8A-4147-A177-3AD203B41FA5}">
                      <a16:colId xmlns:a16="http://schemas.microsoft.com/office/drawing/2014/main" val="86122320"/>
                    </a:ext>
                  </a:extLst>
                </a:gridCol>
              </a:tblGrid>
              <a:tr h="296082">
                <a:tc>
                  <a:txBody>
                    <a:bodyPr/>
                    <a:lstStyle/>
                    <a:p>
                      <a:pPr algn="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Garçons 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628902"/>
                  </a:ext>
                </a:extLst>
              </a:tr>
              <a:tr h="296082">
                <a:tc>
                  <a:txBody>
                    <a:bodyPr/>
                    <a:lstStyle/>
                    <a:p>
                      <a:pPr algn="r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Filles 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Aînés 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69339"/>
                  </a:ext>
                </a:extLst>
              </a:tr>
              <a:tr h="296082">
                <a:tc>
                  <a:txBody>
                    <a:bodyPr/>
                    <a:lstStyle/>
                    <a:p>
                      <a:pPr algn="r"/>
                      <a:r>
                        <a:rPr lang="fr-FR" sz="1200" b="1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Total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14 élèves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41946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B0314805-1303-4F2A-AE83-DA2617E833D1}"/>
              </a:ext>
            </a:extLst>
          </p:cNvPr>
          <p:cNvSpPr txBox="1"/>
          <p:nvPr/>
        </p:nvSpPr>
        <p:spPr>
          <a:xfrm>
            <a:off x="201002" y="9835821"/>
            <a:ext cx="5847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TF Hello Again" panose="02000500000000000000" pitchFamily="2" charset="0"/>
              </a:rPr>
              <a:t>Ecole La Sagesse – Mirebeau                                                  2018/2019</a:t>
            </a:r>
          </a:p>
        </p:txBody>
      </p:sp>
    </p:spTree>
    <p:extLst>
      <p:ext uri="{BB962C8B-B14F-4D97-AF65-F5344CB8AC3E}">
        <p14:creationId xmlns:p14="http://schemas.microsoft.com/office/powerpoint/2010/main" val="3985330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2015229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dirty="0">
                <a:latin typeface="MTF Hello Again" panose="02000500000000000000" pitchFamily="2" charset="0"/>
              </a:rPr>
              <a:t>Programmation - LVE - 2018/2019 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EB3AB7F-C7C8-4339-BA82-23E1C849C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31099"/>
              </p:ext>
            </p:extLst>
          </p:nvPr>
        </p:nvGraphicFramePr>
        <p:xfrm>
          <a:off x="152183" y="2289432"/>
          <a:ext cx="5923396" cy="4093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679">
                  <a:extLst>
                    <a:ext uri="{9D8B030D-6E8A-4147-A177-3AD203B41FA5}">
                      <a16:colId xmlns:a16="http://schemas.microsoft.com/office/drawing/2014/main" val="2525897714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1814700749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905026015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3154190191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1210130377"/>
                    </a:ext>
                  </a:extLst>
                </a:gridCol>
              </a:tblGrid>
              <a:tr h="204641">
                <a:tc>
                  <a:txBody>
                    <a:bodyPr/>
                    <a:lstStyle/>
                    <a:p>
                      <a:pPr algn="ctr"/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3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Période 5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89576"/>
                  </a:ext>
                </a:extLst>
              </a:tr>
              <a:tr h="387617">
                <a:tc gridSpan="5"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La date 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: What's the date today? Today we are Tuesday …. What day was yesterday? Yesterday, it was What day will be tomorrow?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Tomorrow, it will be – 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nombres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--&gt; 31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26318"/>
                  </a:ext>
                </a:extLst>
              </a:tr>
              <a:tr h="984373"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Saluer et prendre congé d'une personne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Hi, Hello,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goodbye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good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Moring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good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afternoon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see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you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soon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have a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nice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day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 Gogo n°1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Demander et dire son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âge</a:t>
                      </a:r>
                      <a:endParaRPr lang="en-US" sz="700" b="0" u="sng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How old are you? Are you ten?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Yes, I am. No, I’m not.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 am 8 I am 9 years old 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Vidéo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Gogo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n°8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Exprimer la possession</a:t>
                      </a:r>
                    </a:p>
                    <a:p>
                      <a:pPr algn="l"/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I’ve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got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+ différents compléments</a:t>
                      </a:r>
                    </a:p>
                    <a:p>
                      <a:pPr algn="l"/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I’ve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got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a cat but i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don’t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have a dog 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( vocabulaire : les animaux + école)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Vidéos Gogo n°5/14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Exprimer ses goûts (la nourriture)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 like/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I’don’t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like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 like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chocolate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but i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don’t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like coffee</a:t>
                      </a:r>
                    </a:p>
                    <a:p>
                      <a:pPr algn="l"/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My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favourite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............... Is .................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want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one........... 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 Gogo n°11/12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u="sng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Exprimer ce que l'on veut</a:t>
                      </a:r>
                    </a:p>
                    <a:p>
                      <a:pPr algn="l"/>
                      <a:r>
                        <a:rPr lang="fr-FR" sz="700" b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 What do you want ?</a:t>
                      </a:r>
                    </a:p>
                    <a:p>
                      <a:pPr algn="l"/>
                      <a:r>
                        <a:rPr lang="fr-FR" sz="700" b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 Gogo n°20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59711"/>
                  </a:ext>
                </a:extLst>
              </a:tr>
              <a:tr h="854193"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Se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présenter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ou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demander à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quelqu’un</a:t>
                      </a:r>
                      <a:endParaRPr lang="en-US" sz="700" b="0" u="sng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What’s your name? My name is..............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Are you Mary? Yes I am/ No I’m not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Vidéo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Gogo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n°1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La famille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 Gogo n°3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couleurs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 Gogo n°6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Présenter des excuses, utiliser des formules de politesse </a:t>
                      </a:r>
                    </a:p>
                    <a:p>
                      <a:pPr algn="l"/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Sorry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I’m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sorry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You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welcome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Please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Thank’s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,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great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Se repérer et s'orienter</a:t>
                      </a:r>
                    </a:p>
                    <a:p>
                      <a:pPr algn="l"/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Where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the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puppy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?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 Gogo n°21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What are you doing ?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Vidéos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Gogo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n°22/23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214213"/>
                  </a:ext>
                </a:extLst>
              </a:tr>
              <a:tr h="1086205"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en-US" sz="700" b="0" i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Demander des </a:t>
                      </a:r>
                      <a:r>
                        <a:rPr lang="en-US" sz="700" b="0" i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nouvelles</a:t>
                      </a:r>
                      <a:r>
                        <a:rPr lang="en-US" sz="700" b="0" i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de </a:t>
                      </a:r>
                      <a:r>
                        <a:rPr lang="en-US" sz="700" b="0" i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quelqu’un</a:t>
                      </a:r>
                      <a:r>
                        <a:rPr lang="en-US" sz="700" b="0" i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donner de </a:t>
                      </a:r>
                      <a:r>
                        <a:rPr lang="en-US" sz="700" b="0" i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ses</a:t>
                      </a:r>
                      <a:r>
                        <a:rPr lang="en-US" sz="700" b="0" i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700" b="0" i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nouvelles</a:t>
                      </a:r>
                      <a:endParaRPr lang="en-US" sz="700" b="0" i="0" u="sng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How are you?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I’m ……………….. Thank you.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Are you…………….? Yes I am/ No I am not 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Vidéo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Gogo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n°2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Exprimer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un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souhaiter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,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souhaiter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une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fête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What would you like for Christmas ?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For Christmas I would like …</a:t>
                      </a: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 wish you a Merry Christmas and a Happy new Year! 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en-US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Les </a:t>
                      </a:r>
                      <a:r>
                        <a:rPr lang="en-US" sz="700" b="0" u="sng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consignes</a:t>
                      </a:r>
                      <a:endParaRPr lang="en-US" sz="700" b="0" u="sng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  <a:p>
                      <a:pPr algn="l"/>
                      <a:r>
                        <a:rPr lang="en-US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Look, Again, Repeat, sit down, Try again, Listen to the others, Stop talking, Be quiet, Calm down, open/close your book, Take your activity book,, Put up your hand, wait, Stand up, Take out your pen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fr-F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 matériel de classe / Les animaux</a:t>
                      </a:r>
                    </a:p>
                    <a:p>
                      <a:pPr algn="l"/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What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is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700" b="0" dirty="0" err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it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?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Vidéos Gogo n°4/7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pt-BR" sz="700" b="0" u="sng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I can/I can't</a:t>
                      </a:r>
                    </a:p>
                    <a:p>
                      <a:pPr algn="l"/>
                      <a:r>
                        <a:rPr lang="pt-B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--&gt; Vidéo Gogo n°16</a:t>
                      </a:r>
                      <a:endParaRPr lang="fr-FR" sz="7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73145"/>
                  </a:ext>
                </a:extLst>
              </a:tr>
              <a:tr h="202766">
                <a:tc gridSpan="5">
                  <a:txBody>
                    <a:bodyPr/>
                    <a:lstStyle/>
                    <a:p>
                      <a:pPr algn="ctr"/>
                      <a:r>
                        <a:rPr lang="fr-FR" sz="700"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Civilisation (Lien avec le projet les 5 continents)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9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0515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l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 Royaume Uni 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(le drapeau)</a:t>
                      </a:r>
                    </a:p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Halloween : 31 octobre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Le Mexique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La Chine : le nouvel an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L’Australie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700" b="1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l’Egypte</a:t>
                      </a:r>
                    </a:p>
                  </a:txBody>
                  <a:tcPr marL="67888" marR="67888" marT="33944" marB="339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17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1457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1955548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u="sng" dirty="0">
                <a:latin typeface="MTF Hello Again" panose="02000500000000000000" pitchFamily="2" charset="0"/>
              </a:rPr>
              <a:t>Projet : les 5 continents - Période 1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6DA31EF8-74C2-47B8-86D8-25A7BE1CB3ED}"/>
              </a:ext>
            </a:extLst>
          </p:cNvPr>
          <p:cNvSpPr/>
          <p:nvPr/>
        </p:nvSpPr>
        <p:spPr>
          <a:xfrm>
            <a:off x="2534848" y="4158399"/>
            <a:ext cx="1138432" cy="347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6" dirty="0">
                <a:solidFill>
                  <a:schemeClr val="tx1"/>
                </a:solidFill>
                <a:latin typeface="MTF Hello Again" panose="02000500000000000000" pitchFamily="2" charset="0"/>
              </a:rPr>
              <a:t>EUROPE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5B0A759-D23C-4D0C-8B9A-3DC2D1DF5419}"/>
              </a:ext>
            </a:extLst>
          </p:cNvPr>
          <p:cNvSpPr/>
          <p:nvPr/>
        </p:nvSpPr>
        <p:spPr>
          <a:xfrm>
            <a:off x="164125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suivie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2372E81-A18F-4716-880D-E61C688D9487}"/>
              </a:ext>
            </a:extLst>
          </p:cNvPr>
          <p:cNvSpPr/>
          <p:nvPr/>
        </p:nvSpPr>
        <p:spPr>
          <a:xfrm>
            <a:off x="2328827" y="2312281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offerte/Documentaire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68BB02E-D3E3-451C-938B-8AEDAA6F2074}"/>
              </a:ext>
            </a:extLst>
          </p:cNvPr>
          <p:cNvSpPr/>
          <p:nvPr/>
        </p:nvSpPr>
        <p:spPr>
          <a:xfrm>
            <a:off x="3999909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Arts visuels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47111E2-E87E-487E-B866-2B1AA219EFA6}"/>
              </a:ext>
            </a:extLst>
          </p:cNvPr>
          <p:cNvSpPr/>
          <p:nvPr/>
        </p:nvSpPr>
        <p:spPr>
          <a:xfrm>
            <a:off x="2328826" y="4887293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Poésies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1B32034-F85E-41F4-9D48-CB30F2538C20}"/>
              </a:ext>
            </a:extLst>
          </p:cNvPr>
          <p:cNvSpPr/>
          <p:nvPr/>
        </p:nvSpPr>
        <p:spPr>
          <a:xfrm>
            <a:off x="16412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Vocabulaire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C98D51B-F65C-46A9-BB33-D0010727258B}"/>
              </a:ext>
            </a:extLst>
          </p:cNvPr>
          <p:cNvSpPr/>
          <p:nvPr/>
        </p:nvSpPr>
        <p:spPr>
          <a:xfrm>
            <a:off x="401954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Musique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156E15F-07DE-482C-B8E9-1FE63F8B9B3D}"/>
              </a:ext>
            </a:extLst>
          </p:cNvPr>
          <p:cNvCxnSpPr>
            <a:cxnSpLocks/>
            <a:stCxn id="2" idx="1"/>
            <a:endCxn id="3" idx="2"/>
          </p:cNvCxnSpPr>
          <p:nvPr/>
        </p:nvCxnSpPr>
        <p:spPr>
          <a:xfrm flipH="1" flipV="1">
            <a:off x="1186172" y="3937783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572F071-01BA-436E-AC54-D7AE40C46A3D}"/>
              </a:ext>
            </a:extLst>
          </p:cNvPr>
          <p:cNvCxnSpPr>
            <a:stCxn id="2" idx="1"/>
            <a:endCxn id="11" idx="0"/>
          </p:cNvCxnSpPr>
          <p:nvPr/>
        </p:nvCxnSpPr>
        <p:spPr>
          <a:xfrm flipH="1">
            <a:off x="1186172" y="4332260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DD53EFE-8DA9-4631-AD15-2C244BC60F9F}"/>
              </a:ext>
            </a:extLst>
          </p:cNvPr>
          <p:cNvCxnSpPr>
            <a:stCxn id="2" idx="0"/>
            <a:endCxn id="6" idx="2"/>
          </p:cNvCxnSpPr>
          <p:nvPr/>
        </p:nvCxnSpPr>
        <p:spPr>
          <a:xfrm flipV="1">
            <a:off x="3104063" y="3777227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44F63C9-2D66-45FE-9B05-308350652B09}"/>
              </a:ext>
            </a:extLst>
          </p:cNvPr>
          <p:cNvCxnSpPr>
            <a:stCxn id="2" idx="2"/>
            <a:endCxn id="8" idx="0"/>
          </p:cNvCxnSpPr>
          <p:nvPr/>
        </p:nvCxnSpPr>
        <p:spPr>
          <a:xfrm>
            <a:off x="3104064" y="4506121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034E470-5319-4E6D-9E56-A89F6BBF81F8}"/>
              </a:ext>
            </a:extLst>
          </p:cNvPr>
          <p:cNvCxnSpPr>
            <a:stCxn id="2" idx="3"/>
            <a:endCxn id="7" idx="2"/>
          </p:cNvCxnSpPr>
          <p:nvPr/>
        </p:nvCxnSpPr>
        <p:spPr>
          <a:xfrm flipV="1">
            <a:off x="3673279" y="3937781"/>
            <a:ext cx="1348678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229B2D-E199-4199-9D47-B632ADF13BD6}"/>
              </a:ext>
            </a:extLst>
          </p:cNvPr>
          <p:cNvCxnSpPr>
            <a:stCxn id="2" idx="3"/>
            <a:endCxn id="12" idx="0"/>
          </p:cNvCxnSpPr>
          <p:nvPr/>
        </p:nvCxnSpPr>
        <p:spPr>
          <a:xfrm>
            <a:off x="3673280" y="4332260"/>
            <a:ext cx="1368313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0766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1955548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u="sng" dirty="0">
                <a:latin typeface="MTF Hello Again" panose="02000500000000000000" pitchFamily="2" charset="0"/>
              </a:rPr>
              <a:t>Projet : les 5 continents - Période 1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6DA31EF8-74C2-47B8-86D8-25A7BE1CB3ED}"/>
              </a:ext>
            </a:extLst>
          </p:cNvPr>
          <p:cNvSpPr/>
          <p:nvPr/>
        </p:nvSpPr>
        <p:spPr>
          <a:xfrm>
            <a:off x="2534848" y="4158399"/>
            <a:ext cx="1138432" cy="347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6" dirty="0">
                <a:solidFill>
                  <a:schemeClr val="tx1"/>
                </a:solidFill>
                <a:latin typeface="MTF Hello Again" panose="02000500000000000000" pitchFamily="2" charset="0"/>
              </a:rPr>
              <a:t>AMERIQUE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5B0A759-D23C-4D0C-8B9A-3DC2D1DF5419}"/>
              </a:ext>
            </a:extLst>
          </p:cNvPr>
          <p:cNvSpPr/>
          <p:nvPr/>
        </p:nvSpPr>
        <p:spPr>
          <a:xfrm>
            <a:off x="164125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suivie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2372E81-A18F-4716-880D-E61C688D9487}"/>
              </a:ext>
            </a:extLst>
          </p:cNvPr>
          <p:cNvSpPr/>
          <p:nvPr/>
        </p:nvSpPr>
        <p:spPr>
          <a:xfrm>
            <a:off x="2328827" y="2312281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offerte/Documentaire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68BB02E-D3E3-451C-938B-8AEDAA6F2074}"/>
              </a:ext>
            </a:extLst>
          </p:cNvPr>
          <p:cNvSpPr/>
          <p:nvPr/>
        </p:nvSpPr>
        <p:spPr>
          <a:xfrm>
            <a:off x="3999909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Arts visuels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47111E2-E87E-487E-B866-2B1AA219EFA6}"/>
              </a:ext>
            </a:extLst>
          </p:cNvPr>
          <p:cNvSpPr/>
          <p:nvPr/>
        </p:nvSpPr>
        <p:spPr>
          <a:xfrm>
            <a:off x="2328826" y="4887293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Poésies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1B32034-F85E-41F4-9D48-CB30F2538C20}"/>
              </a:ext>
            </a:extLst>
          </p:cNvPr>
          <p:cNvSpPr/>
          <p:nvPr/>
        </p:nvSpPr>
        <p:spPr>
          <a:xfrm>
            <a:off x="16412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Vocabulaire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C98D51B-F65C-46A9-BB33-D0010727258B}"/>
              </a:ext>
            </a:extLst>
          </p:cNvPr>
          <p:cNvSpPr/>
          <p:nvPr/>
        </p:nvSpPr>
        <p:spPr>
          <a:xfrm>
            <a:off x="401954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Musique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156E15F-07DE-482C-B8E9-1FE63F8B9B3D}"/>
              </a:ext>
            </a:extLst>
          </p:cNvPr>
          <p:cNvCxnSpPr>
            <a:cxnSpLocks/>
            <a:stCxn id="2" idx="1"/>
            <a:endCxn id="3" idx="2"/>
          </p:cNvCxnSpPr>
          <p:nvPr/>
        </p:nvCxnSpPr>
        <p:spPr>
          <a:xfrm flipH="1" flipV="1">
            <a:off x="1186172" y="3937783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572F071-01BA-436E-AC54-D7AE40C46A3D}"/>
              </a:ext>
            </a:extLst>
          </p:cNvPr>
          <p:cNvCxnSpPr>
            <a:stCxn id="2" idx="1"/>
            <a:endCxn id="11" idx="0"/>
          </p:cNvCxnSpPr>
          <p:nvPr/>
        </p:nvCxnSpPr>
        <p:spPr>
          <a:xfrm flipH="1">
            <a:off x="1186172" y="4332260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DD53EFE-8DA9-4631-AD15-2C244BC60F9F}"/>
              </a:ext>
            </a:extLst>
          </p:cNvPr>
          <p:cNvCxnSpPr>
            <a:stCxn id="2" idx="0"/>
            <a:endCxn id="6" idx="2"/>
          </p:cNvCxnSpPr>
          <p:nvPr/>
        </p:nvCxnSpPr>
        <p:spPr>
          <a:xfrm flipV="1">
            <a:off x="3104063" y="3777227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44F63C9-2D66-45FE-9B05-308350652B09}"/>
              </a:ext>
            </a:extLst>
          </p:cNvPr>
          <p:cNvCxnSpPr>
            <a:stCxn id="2" idx="2"/>
            <a:endCxn id="8" idx="0"/>
          </p:cNvCxnSpPr>
          <p:nvPr/>
        </p:nvCxnSpPr>
        <p:spPr>
          <a:xfrm>
            <a:off x="3104064" y="4506121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034E470-5319-4E6D-9E56-A89F6BBF81F8}"/>
              </a:ext>
            </a:extLst>
          </p:cNvPr>
          <p:cNvCxnSpPr>
            <a:stCxn id="2" idx="3"/>
            <a:endCxn id="7" idx="2"/>
          </p:cNvCxnSpPr>
          <p:nvPr/>
        </p:nvCxnSpPr>
        <p:spPr>
          <a:xfrm flipV="1">
            <a:off x="3673279" y="3937781"/>
            <a:ext cx="1348678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229B2D-E199-4199-9D47-B632ADF13BD6}"/>
              </a:ext>
            </a:extLst>
          </p:cNvPr>
          <p:cNvCxnSpPr>
            <a:stCxn id="2" idx="3"/>
            <a:endCxn id="12" idx="0"/>
          </p:cNvCxnSpPr>
          <p:nvPr/>
        </p:nvCxnSpPr>
        <p:spPr>
          <a:xfrm>
            <a:off x="3673280" y="4332260"/>
            <a:ext cx="1368313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4947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1955548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u="sng" dirty="0">
                <a:latin typeface="MTF Hello Again" panose="02000500000000000000" pitchFamily="2" charset="0"/>
              </a:rPr>
              <a:t>Projet : les 5 continents - Période 1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6DA31EF8-74C2-47B8-86D8-25A7BE1CB3ED}"/>
              </a:ext>
            </a:extLst>
          </p:cNvPr>
          <p:cNvSpPr/>
          <p:nvPr/>
        </p:nvSpPr>
        <p:spPr>
          <a:xfrm>
            <a:off x="2534848" y="4158399"/>
            <a:ext cx="1138432" cy="347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6" dirty="0">
                <a:solidFill>
                  <a:schemeClr val="tx1"/>
                </a:solidFill>
                <a:latin typeface="MTF Hello Again" panose="02000500000000000000" pitchFamily="2" charset="0"/>
              </a:rPr>
              <a:t>ASIE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5B0A759-D23C-4D0C-8B9A-3DC2D1DF5419}"/>
              </a:ext>
            </a:extLst>
          </p:cNvPr>
          <p:cNvSpPr/>
          <p:nvPr/>
        </p:nvSpPr>
        <p:spPr>
          <a:xfrm>
            <a:off x="164125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suivie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2372E81-A18F-4716-880D-E61C688D9487}"/>
              </a:ext>
            </a:extLst>
          </p:cNvPr>
          <p:cNvSpPr/>
          <p:nvPr/>
        </p:nvSpPr>
        <p:spPr>
          <a:xfrm>
            <a:off x="2328827" y="2312281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offerte/Documentaire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68BB02E-D3E3-451C-938B-8AEDAA6F2074}"/>
              </a:ext>
            </a:extLst>
          </p:cNvPr>
          <p:cNvSpPr/>
          <p:nvPr/>
        </p:nvSpPr>
        <p:spPr>
          <a:xfrm>
            <a:off x="3999909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Arts visuels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47111E2-E87E-487E-B866-2B1AA219EFA6}"/>
              </a:ext>
            </a:extLst>
          </p:cNvPr>
          <p:cNvSpPr/>
          <p:nvPr/>
        </p:nvSpPr>
        <p:spPr>
          <a:xfrm>
            <a:off x="2328826" y="4887293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Poésies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1B32034-F85E-41F4-9D48-CB30F2538C20}"/>
              </a:ext>
            </a:extLst>
          </p:cNvPr>
          <p:cNvSpPr/>
          <p:nvPr/>
        </p:nvSpPr>
        <p:spPr>
          <a:xfrm>
            <a:off x="16412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Vocabulaire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C98D51B-F65C-46A9-BB33-D0010727258B}"/>
              </a:ext>
            </a:extLst>
          </p:cNvPr>
          <p:cNvSpPr/>
          <p:nvPr/>
        </p:nvSpPr>
        <p:spPr>
          <a:xfrm>
            <a:off x="401954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Musique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156E15F-07DE-482C-B8E9-1FE63F8B9B3D}"/>
              </a:ext>
            </a:extLst>
          </p:cNvPr>
          <p:cNvCxnSpPr>
            <a:cxnSpLocks/>
            <a:stCxn id="2" idx="1"/>
            <a:endCxn id="3" idx="2"/>
          </p:cNvCxnSpPr>
          <p:nvPr/>
        </p:nvCxnSpPr>
        <p:spPr>
          <a:xfrm flipH="1" flipV="1">
            <a:off x="1186172" y="3937783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572F071-01BA-436E-AC54-D7AE40C46A3D}"/>
              </a:ext>
            </a:extLst>
          </p:cNvPr>
          <p:cNvCxnSpPr>
            <a:stCxn id="2" idx="1"/>
            <a:endCxn id="11" idx="0"/>
          </p:cNvCxnSpPr>
          <p:nvPr/>
        </p:nvCxnSpPr>
        <p:spPr>
          <a:xfrm flipH="1">
            <a:off x="1186172" y="4332260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DD53EFE-8DA9-4631-AD15-2C244BC60F9F}"/>
              </a:ext>
            </a:extLst>
          </p:cNvPr>
          <p:cNvCxnSpPr>
            <a:stCxn id="2" idx="0"/>
            <a:endCxn id="6" idx="2"/>
          </p:cNvCxnSpPr>
          <p:nvPr/>
        </p:nvCxnSpPr>
        <p:spPr>
          <a:xfrm flipV="1">
            <a:off x="3104063" y="3777227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44F63C9-2D66-45FE-9B05-308350652B09}"/>
              </a:ext>
            </a:extLst>
          </p:cNvPr>
          <p:cNvCxnSpPr>
            <a:stCxn id="2" idx="2"/>
            <a:endCxn id="8" idx="0"/>
          </p:cNvCxnSpPr>
          <p:nvPr/>
        </p:nvCxnSpPr>
        <p:spPr>
          <a:xfrm>
            <a:off x="3104064" y="4506121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034E470-5319-4E6D-9E56-A89F6BBF81F8}"/>
              </a:ext>
            </a:extLst>
          </p:cNvPr>
          <p:cNvCxnSpPr>
            <a:stCxn id="2" idx="3"/>
            <a:endCxn id="7" idx="2"/>
          </p:cNvCxnSpPr>
          <p:nvPr/>
        </p:nvCxnSpPr>
        <p:spPr>
          <a:xfrm flipV="1">
            <a:off x="3673279" y="3937781"/>
            <a:ext cx="1348678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229B2D-E199-4199-9D47-B632ADF13BD6}"/>
              </a:ext>
            </a:extLst>
          </p:cNvPr>
          <p:cNvCxnSpPr>
            <a:stCxn id="2" idx="3"/>
            <a:endCxn id="12" idx="0"/>
          </p:cNvCxnSpPr>
          <p:nvPr/>
        </p:nvCxnSpPr>
        <p:spPr>
          <a:xfrm>
            <a:off x="3673280" y="4332260"/>
            <a:ext cx="1368313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3791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1955548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u="sng" dirty="0">
                <a:latin typeface="MTF Hello Again" panose="02000500000000000000" pitchFamily="2" charset="0"/>
              </a:rPr>
              <a:t>Projet : les 5 continents - Période 1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6DA31EF8-74C2-47B8-86D8-25A7BE1CB3ED}"/>
              </a:ext>
            </a:extLst>
          </p:cNvPr>
          <p:cNvSpPr/>
          <p:nvPr/>
        </p:nvSpPr>
        <p:spPr>
          <a:xfrm>
            <a:off x="2534848" y="4158399"/>
            <a:ext cx="1138432" cy="347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6" dirty="0">
                <a:solidFill>
                  <a:schemeClr val="tx1"/>
                </a:solidFill>
                <a:latin typeface="MTF Hello Again" panose="02000500000000000000" pitchFamily="2" charset="0"/>
              </a:rPr>
              <a:t>OCEANIE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5B0A759-D23C-4D0C-8B9A-3DC2D1DF5419}"/>
              </a:ext>
            </a:extLst>
          </p:cNvPr>
          <p:cNvSpPr/>
          <p:nvPr/>
        </p:nvSpPr>
        <p:spPr>
          <a:xfrm>
            <a:off x="164125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suivie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2372E81-A18F-4716-880D-E61C688D9487}"/>
              </a:ext>
            </a:extLst>
          </p:cNvPr>
          <p:cNvSpPr/>
          <p:nvPr/>
        </p:nvSpPr>
        <p:spPr>
          <a:xfrm>
            <a:off x="2328827" y="2312281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offerte/Documentaire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68BB02E-D3E3-451C-938B-8AEDAA6F2074}"/>
              </a:ext>
            </a:extLst>
          </p:cNvPr>
          <p:cNvSpPr/>
          <p:nvPr/>
        </p:nvSpPr>
        <p:spPr>
          <a:xfrm>
            <a:off x="3999909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Arts visuels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47111E2-E87E-487E-B866-2B1AA219EFA6}"/>
              </a:ext>
            </a:extLst>
          </p:cNvPr>
          <p:cNvSpPr/>
          <p:nvPr/>
        </p:nvSpPr>
        <p:spPr>
          <a:xfrm>
            <a:off x="2328826" y="4887293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Poésies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1B32034-F85E-41F4-9D48-CB30F2538C20}"/>
              </a:ext>
            </a:extLst>
          </p:cNvPr>
          <p:cNvSpPr/>
          <p:nvPr/>
        </p:nvSpPr>
        <p:spPr>
          <a:xfrm>
            <a:off x="16412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Vocabulaire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C98D51B-F65C-46A9-BB33-D0010727258B}"/>
              </a:ext>
            </a:extLst>
          </p:cNvPr>
          <p:cNvSpPr/>
          <p:nvPr/>
        </p:nvSpPr>
        <p:spPr>
          <a:xfrm>
            <a:off x="401954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Musique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156E15F-07DE-482C-B8E9-1FE63F8B9B3D}"/>
              </a:ext>
            </a:extLst>
          </p:cNvPr>
          <p:cNvCxnSpPr>
            <a:cxnSpLocks/>
            <a:stCxn id="2" idx="1"/>
            <a:endCxn id="3" idx="2"/>
          </p:cNvCxnSpPr>
          <p:nvPr/>
        </p:nvCxnSpPr>
        <p:spPr>
          <a:xfrm flipH="1" flipV="1">
            <a:off x="1186172" y="3937783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572F071-01BA-436E-AC54-D7AE40C46A3D}"/>
              </a:ext>
            </a:extLst>
          </p:cNvPr>
          <p:cNvCxnSpPr>
            <a:stCxn id="2" idx="1"/>
            <a:endCxn id="11" idx="0"/>
          </p:cNvCxnSpPr>
          <p:nvPr/>
        </p:nvCxnSpPr>
        <p:spPr>
          <a:xfrm flipH="1">
            <a:off x="1186172" y="4332260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DD53EFE-8DA9-4631-AD15-2C244BC60F9F}"/>
              </a:ext>
            </a:extLst>
          </p:cNvPr>
          <p:cNvCxnSpPr>
            <a:stCxn id="2" idx="0"/>
            <a:endCxn id="6" idx="2"/>
          </p:cNvCxnSpPr>
          <p:nvPr/>
        </p:nvCxnSpPr>
        <p:spPr>
          <a:xfrm flipV="1">
            <a:off x="3104063" y="3777227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44F63C9-2D66-45FE-9B05-308350652B09}"/>
              </a:ext>
            </a:extLst>
          </p:cNvPr>
          <p:cNvCxnSpPr>
            <a:stCxn id="2" idx="2"/>
            <a:endCxn id="8" idx="0"/>
          </p:cNvCxnSpPr>
          <p:nvPr/>
        </p:nvCxnSpPr>
        <p:spPr>
          <a:xfrm>
            <a:off x="3104064" y="4506121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034E470-5319-4E6D-9E56-A89F6BBF81F8}"/>
              </a:ext>
            </a:extLst>
          </p:cNvPr>
          <p:cNvCxnSpPr>
            <a:stCxn id="2" idx="3"/>
            <a:endCxn id="7" idx="2"/>
          </p:cNvCxnSpPr>
          <p:nvPr/>
        </p:nvCxnSpPr>
        <p:spPr>
          <a:xfrm flipV="1">
            <a:off x="3673279" y="3937781"/>
            <a:ext cx="1348678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229B2D-E199-4199-9D47-B632ADF13BD6}"/>
              </a:ext>
            </a:extLst>
          </p:cNvPr>
          <p:cNvCxnSpPr>
            <a:stCxn id="2" idx="3"/>
            <a:endCxn id="12" idx="0"/>
          </p:cNvCxnSpPr>
          <p:nvPr/>
        </p:nvCxnSpPr>
        <p:spPr>
          <a:xfrm>
            <a:off x="3673280" y="4332260"/>
            <a:ext cx="1368313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5459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F54A8-6263-47FA-9572-AB04C0E59FE9}"/>
              </a:ext>
            </a:extLst>
          </p:cNvPr>
          <p:cNvSpPr txBox="1"/>
          <p:nvPr/>
        </p:nvSpPr>
        <p:spPr>
          <a:xfrm>
            <a:off x="297657" y="1955548"/>
            <a:ext cx="5632449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36" u="sng" dirty="0">
                <a:latin typeface="MTF Hello Again" panose="02000500000000000000" pitchFamily="2" charset="0"/>
              </a:rPr>
              <a:t>Projet : les 5 continents - Période 1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6DA31EF8-74C2-47B8-86D8-25A7BE1CB3ED}"/>
              </a:ext>
            </a:extLst>
          </p:cNvPr>
          <p:cNvSpPr/>
          <p:nvPr/>
        </p:nvSpPr>
        <p:spPr>
          <a:xfrm>
            <a:off x="2534848" y="4158399"/>
            <a:ext cx="1138432" cy="347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6">
                <a:solidFill>
                  <a:schemeClr val="tx1"/>
                </a:solidFill>
                <a:latin typeface="MTF Hello Again" panose="02000500000000000000" pitchFamily="2" charset="0"/>
              </a:rPr>
              <a:t>AFRIQUE</a:t>
            </a:r>
            <a:endParaRPr lang="fr-FR" sz="1336" dirty="0">
              <a:solidFill>
                <a:schemeClr val="tx1"/>
              </a:solidFill>
              <a:latin typeface="MTF Hello Again" panose="02000500000000000000" pitchFamily="2" charset="0"/>
            </a:endParaRP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5B0A759-D23C-4D0C-8B9A-3DC2D1DF5419}"/>
              </a:ext>
            </a:extLst>
          </p:cNvPr>
          <p:cNvSpPr/>
          <p:nvPr/>
        </p:nvSpPr>
        <p:spPr>
          <a:xfrm>
            <a:off x="164125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suivie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2372E81-A18F-4716-880D-E61C688D9487}"/>
              </a:ext>
            </a:extLst>
          </p:cNvPr>
          <p:cNvSpPr/>
          <p:nvPr/>
        </p:nvSpPr>
        <p:spPr>
          <a:xfrm>
            <a:off x="2328827" y="2312281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Lecture offerte/Documentaire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68BB02E-D3E3-451C-938B-8AEDAA6F2074}"/>
              </a:ext>
            </a:extLst>
          </p:cNvPr>
          <p:cNvSpPr/>
          <p:nvPr/>
        </p:nvSpPr>
        <p:spPr>
          <a:xfrm>
            <a:off x="3999909" y="2312282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Arts visuels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47111E2-E87E-487E-B866-2B1AA219EFA6}"/>
              </a:ext>
            </a:extLst>
          </p:cNvPr>
          <p:cNvSpPr/>
          <p:nvPr/>
        </p:nvSpPr>
        <p:spPr>
          <a:xfrm>
            <a:off x="2328826" y="4887293"/>
            <a:ext cx="1550477" cy="1464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Poésies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1B32034-F85E-41F4-9D48-CB30F2538C20}"/>
              </a:ext>
            </a:extLst>
          </p:cNvPr>
          <p:cNvSpPr/>
          <p:nvPr/>
        </p:nvSpPr>
        <p:spPr>
          <a:xfrm>
            <a:off x="16412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chemeClr val="accent1"/>
                </a:solidFill>
                <a:latin typeface="MTF Hello Again" panose="02000500000000000000" pitchFamily="2" charset="0"/>
              </a:rPr>
              <a:t>Vocabulaire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C98D51B-F65C-46A9-BB33-D0010727258B}"/>
              </a:ext>
            </a:extLst>
          </p:cNvPr>
          <p:cNvSpPr/>
          <p:nvPr/>
        </p:nvSpPr>
        <p:spPr>
          <a:xfrm>
            <a:off x="4019545" y="4726738"/>
            <a:ext cx="2044094" cy="16255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336" dirty="0">
                <a:solidFill>
                  <a:srgbClr val="E45E7B"/>
                </a:solidFill>
                <a:latin typeface="MTF Hello Again" panose="02000500000000000000" pitchFamily="2" charset="0"/>
              </a:rPr>
              <a:t>Musique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156E15F-07DE-482C-B8E9-1FE63F8B9B3D}"/>
              </a:ext>
            </a:extLst>
          </p:cNvPr>
          <p:cNvCxnSpPr>
            <a:cxnSpLocks/>
            <a:stCxn id="2" idx="1"/>
            <a:endCxn id="3" idx="2"/>
          </p:cNvCxnSpPr>
          <p:nvPr/>
        </p:nvCxnSpPr>
        <p:spPr>
          <a:xfrm flipH="1" flipV="1">
            <a:off x="1186172" y="3937783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8572F071-01BA-436E-AC54-D7AE40C46A3D}"/>
              </a:ext>
            </a:extLst>
          </p:cNvPr>
          <p:cNvCxnSpPr>
            <a:stCxn id="2" idx="1"/>
            <a:endCxn id="11" idx="0"/>
          </p:cNvCxnSpPr>
          <p:nvPr/>
        </p:nvCxnSpPr>
        <p:spPr>
          <a:xfrm flipH="1">
            <a:off x="1186172" y="4332260"/>
            <a:ext cx="1348675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DD53EFE-8DA9-4631-AD15-2C244BC60F9F}"/>
              </a:ext>
            </a:extLst>
          </p:cNvPr>
          <p:cNvCxnSpPr>
            <a:stCxn id="2" idx="0"/>
            <a:endCxn id="6" idx="2"/>
          </p:cNvCxnSpPr>
          <p:nvPr/>
        </p:nvCxnSpPr>
        <p:spPr>
          <a:xfrm flipV="1">
            <a:off x="3104063" y="3777227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44F63C9-2D66-45FE-9B05-308350652B09}"/>
              </a:ext>
            </a:extLst>
          </p:cNvPr>
          <p:cNvCxnSpPr>
            <a:stCxn id="2" idx="2"/>
            <a:endCxn id="8" idx="0"/>
          </p:cNvCxnSpPr>
          <p:nvPr/>
        </p:nvCxnSpPr>
        <p:spPr>
          <a:xfrm>
            <a:off x="3104064" y="4506121"/>
            <a:ext cx="1" cy="38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034E470-5319-4E6D-9E56-A89F6BBF81F8}"/>
              </a:ext>
            </a:extLst>
          </p:cNvPr>
          <p:cNvCxnSpPr>
            <a:stCxn id="2" idx="3"/>
            <a:endCxn id="7" idx="2"/>
          </p:cNvCxnSpPr>
          <p:nvPr/>
        </p:nvCxnSpPr>
        <p:spPr>
          <a:xfrm flipV="1">
            <a:off x="3673279" y="3937781"/>
            <a:ext cx="1348678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229B2D-E199-4199-9D47-B632ADF13BD6}"/>
              </a:ext>
            </a:extLst>
          </p:cNvPr>
          <p:cNvCxnSpPr>
            <a:stCxn id="2" idx="3"/>
            <a:endCxn id="12" idx="0"/>
          </p:cNvCxnSpPr>
          <p:nvPr/>
        </p:nvCxnSpPr>
        <p:spPr>
          <a:xfrm>
            <a:off x="3673280" y="4332260"/>
            <a:ext cx="1368313" cy="394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89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35039" y="-1558044"/>
            <a:ext cx="3760068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Gestion documents/ paiements/etc.</a:t>
            </a:r>
            <a:endParaRPr lang="fr-FR" sz="2253" dirty="0">
              <a:solidFill>
                <a:schemeClr val="bg1">
                  <a:lumMod val="65000"/>
                </a:schemeClr>
              </a:solidFill>
              <a:latin typeface="MTF Hello Again" panose="02000500000000000000" pitchFamily="2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730506"/>
              </p:ext>
            </p:extLst>
          </p:nvPr>
        </p:nvGraphicFramePr>
        <p:xfrm>
          <a:off x="495300" y="854821"/>
          <a:ext cx="5216133" cy="72092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8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27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727643"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600">
                <a:tc>
                  <a:txBody>
                    <a:bodyPr/>
                    <a:lstStyle/>
                    <a:p>
                      <a:pPr algn="ctr"/>
                      <a:endParaRPr lang="fr-FR" sz="13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27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808099"/>
              </p:ext>
            </p:extLst>
          </p:nvPr>
        </p:nvGraphicFramePr>
        <p:xfrm>
          <a:off x="459100" y="792208"/>
          <a:ext cx="5248286" cy="7342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5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602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778825">
                <a:tc>
                  <a:txBody>
                    <a:bodyPr/>
                    <a:lstStyle/>
                    <a:p>
                      <a:pPr marL="0" marR="0" lvl="0" indent="0" algn="ctr" defTabSz="622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TF Hello Again" panose="02000500000000000000" pitchFamily="2" charset="0"/>
                        </a:rPr>
                        <a:t>- Informations diverses -</a:t>
                      </a:r>
                      <a:endParaRPr lang="fr-FR" sz="18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cantine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PAI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PPRE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PAP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ASH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EE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Orthophoniste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Psychologue scolaire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Psychologue</a:t>
                      </a:r>
                      <a:r>
                        <a:rPr lang="fr-FR" sz="11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CMPP/CMPEA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PAP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Autorisation de sortie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79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79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79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79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79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1294"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98516" y="-1628220"/>
            <a:ext cx="2430730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Fiches récapitulatives</a:t>
            </a:r>
            <a:endParaRPr lang="fr-FR" sz="2253" dirty="0">
              <a:solidFill>
                <a:schemeClr val="bg1">
                  <a:lumMod val="65000"/>
                </a:schemeClr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9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649740"/>
              </p:ext>
            </p:extLst>
          </p:nvPr>
        </p:nvGraphicFramePr>
        <p:xfrm>
          <a:off x="402884" y="903875"/>
          <a:ext cx="5513822" cy="72188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923257444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2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47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6813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TF Hello Again" panose="02000500000000000000" pitchFamily="2" charset="0"/>
                        </a:rPr>
                        <a:t>- Informations diverses -</a:t>
                      </a:r>
                      <a:endParaRPr lang="fr-FR" sz="20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22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Date de naissance</a:t>
                      </a:r>
                    </a:p>
                    <a:p>
                      <a:pPr algn="ctr"/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Responsabilité civile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Assurance </a:t>
                      </a: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Droit</a:t>
                      </a:r>
                      <a:r>
                        <a:rPr lang="fr-FR" sz="1100" baseline="0" dirty="0">
                          <a:latin typeface="Comic Sans MS" panose="030F0702030302020204" pitchFamily="66" charset="0"/>
                        </a:rPr>
                        <a:t> à l’image</a:t>
                      </a:r>
                      <a:endParaRPr lang="fr-FR" sz="11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Numéro de téléphone</a:t>
                      </a:r>
                    </a:p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Numéro de téléphone</a:t>
                      </a:r>
                    </a:p>
                    <a:p>
                      <a:pPr algn="ctr"/>
                      <a:r>
                        <a:rPr lang="fr-FR" sz="11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909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6923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Book Antiqua" panose="02040602050305030304" pitchFamily="18" charset="0"/>
                      </a:endParaRPr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F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600" dirty="0"/>
                    </a:p>
                  </a:txBody>
                  <a:tcPr marL="73568" marR="73568" marT="36784" marB="367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944430" y="-1616748"/>
            <a:ext cx="2430730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253" dirty="0">
                <a:latin typeface="MTF Hello Again" panose="02000500000000000000" pitchFamily="2" charset="0"/>
              </a:rPr>
              <a:t>Fiches récapitulatives</a:t>
            </a:r>
            <a:endParaRPr lang="fr-FR" sz="2253" dirty="0">
              <a:solidFill>
                <a:schemeClr val="bg1">
                  <a:lumMod val="65000"/>
                </a:schemeClr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2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10751" y="-1619533"/>
            <a:ext cx="4047134" cy="439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53" dirty="0">
                <a:latin typeface="MTF Hello Again" panose="02000500000000000000" pitchFamily="2" charset="0"/>
              </a:rPr>
              <a:t>Fiche de suivi individuelle </a:t>
            </a:r>
            <a:r>
              <a:rPr lang="fr-FR" sz="2253" dirty="0">
                <a:solidFill>
                  <a:schemeClr val="bg1">
                    <a:lumMod val="65000"/>
                  </a:schemeClr>
                </a:solidFill>
                <a:latin typeface="MTF Hello Again" panose="02000500000000000000" pitchFamily="2" charset="0"/>
              </a:rPr>
              <a:t>- Périodes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12840" y="-1180501"/>
            <a:ext cx="5562409" cy="290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87" dirty="0">
                <a:latin typeface="Comic Sans MS" panose="030F0702030302020204" pitchFamily="66" charset="0"/>
              </a:rPr>
              <a:t>Prénom / Nom : ………………………………………………    Niveau : …………………………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460704"/>
              </p:ext>
            </p:extLst>
          </p:nvPr>
        </p:nvGraphicFramePr>
        <p:xfrm>
          <a:off x="459802" y="1058813"/>
          <a:ext cx="5349030" cy="67619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4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Période 1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6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Période 2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23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Période 3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23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Période 4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23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25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47157"/>
              </p:ext>
            </p:extLst>
          </p:nvPr>
        </p:nvGraphicFramePr>
        <p:xfrm>
          <a:off x="429148" y="338454"/>
          <a:ext cx="5349030" cy="744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49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Période 5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7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6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Relation avec les autres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39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Attitudes d’élève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39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300" dirty="0">
                          <a:latin typeface="Comic Sans MS" panose="030F0702030302020204" pitchFamily="66" charset="0"/>
                        </a:rPr>
                        <a:t>Autres</a:t>
                      </a: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39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8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Comic Sans MS" panose="030F0702030302020204" pitchFamily="66" charset="0"/>
                      </a:endParaRPr>
                    </a:p>
                  </a:txBody>
                  <a:tcPr marL="73568" marR="73568" marT="36784" marB="36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2985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2088</TotalTime>
  <Words>2971</Words>
  <Application>Microsoft Office PowerPoint</Application>
  <PresentationFormat>Personnalisé</PresentationFormat>
  <Paragraphs>708</Paragraphs>
  <Slides>45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53" baseType="lpstr">
      <vt:lpstr>Arial</vt:lpstr>
      <vt:lpstr>Book Antiqua</vt:lpstr>
      <vt:lpstr>Calibri</vt:lpstr>
      <vt:lpstr>Calibri Light</vt:lpstr>
      <vt:lpstr>Comic Sans MS</vt:lpstr>
      <vt:lpstr>MTF Hello Again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Sandra Lescale</cp:lastModifiedBy>
  <cp:revision>183</cp:revision>
  <cp:lastPrinted>2018-07-10T13:56:58Z</cp:lastPrinted>
  <dcterms:created xsi:type="dcterms:W3CDTF">2018-06-23T17:30:40Z</dcterms:created>
  <dcterms:modified xsi:type="dcterms:W3CDTF">2018-07-22T15:38:49Z</dcterms:modified>
</cp:coreProperties>
</file>