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8" r:id="rId4"/>
    <p:sldId id="259" r:id="rId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D65A0A-4C14-F743-9F78-D87B7ED06C3B}"/>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532DFEA6-4740-A04C-BA53-AEF4DF74F6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CFF530F8-EBAE-B14D-8486-92B69DAA94D7}"/>
              </a:ext>
            </a:extLst>
          </p:cNvPr>
          <p:cNvSpPr>
            <a:spLocks noGrp="1"/>
          </p:cNvSpPr>
          <p:nvPr>
            <p:ph type="dt" sz="half" idx="10"/>
          </p:nvPr>
        </p:nvSpPr>
        <p:spPr/>
        <p:txBody>
          <a:bodyPr/>
          <a:lstStyle/>
          <a:p>
            <a:fld id="{05171D58-7CF9-A64D-8F05-B534433BE7D4}" type="datetimeFigureOut">
              <a:rPr lang="fr-FR" smtClean="0"/>
              <a:t>12/11/2020</a:t>
            </a:fld>
            <a:endParaRPr lang="fr-FR"/>
          </a:p>
        </p:txBody>
      </p:sp>
      <p:sp>
        <p:nvSpPr>
          <p:cNvPr id="5" name="Espace réservé du pied de page 4">
            <a:extLst>
              <a:ext uri="{FF2B5EF4-FFF2-40B4-BE49-F238E27FC236}">
                <a16:creationId xmlns:a16="http://schemas.microsoft.com/office/drawing/2014/main" id="{1CEEC21B-B721-1141-84D2-93AC10E5B19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9219228-1874-B741-B5A6-7B28F6CF7466}"/>
              </a:ext>
            </a:extLst>
          </p:cNvPr>
          <p:cNvSpPr>
            <a:spLocks noGrp="1"/>
          </p:cNvSpPr>
          <p:nvPr>
            <p:ph type="sldNum" sz="quarter" idx="12"/>
          </p:nvPr>
        </p:nvSpPr>
        <p:spPr/>
        <p:txBody>
          <a:bodyPr/>
          <a:lstStyle/>
          <a:p>
            <a:fld id="{C7F7A8F4-2496-4040-A9E6-DC47F88E407D}" type="slidenum">
              <a:rPr lang="fr-FR" smtClean="0"/>
              <a:t>‹N°›</a:t>
            </a:fld>
            <a:endParaRPr lang="fr-FR"/>
          </a:p>
        </p:txBody>
      </p:sp>
    </p:spTree>
    <p:extLst>
      <p:ext uri="{BB962C8B-B14F-4D97-AF65-F5344CB8AC3E}">
        <p14:creationId xmlns:p14="http://schemas.microsoft.com/office/powerpoint/2010/main" val="2714379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FF35CD-9ED8-C346-8024-C73669934EF5}"/>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3656E7CE-A24D-2F40-A560-D9A1185A3561}"/>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21D393D-5604-2545-AA29-E9510963E22B}"/>
              </a:ext>
            </a:extLst>
          </p:cNvPr>
          <p:cNvSpPr>
            <a:spLocks noGrp="1"/>
          </p:cNvSpPr>
          <p:nvPr>
            <p:ph type="dt" sz="half" idx="10"/>
          </p:nvPr>
        </p:nvSpPr>
        <p:spPr/>
        <p:txBody>
          <a:bodyPr/>
          <a:lstStyle/>
          <a:p>
            <a:fld id="{05171D58-7CF9-A64D-8F05-B534433BE7D4}" type="datetimeFigureOut">
              <a:rPr lang="fr-FR" smtClean="0"/>
              <a:t>12/11/2020</a:t>
            </a:fld>
            <a:endParaRPr lang="fr-FR"/>
          </a:p>
        </p:txBody>
      </p:sp>
      <p:sp>
        <p:nvSpPr>
          <p:cNvPr id="5" name="Espace réservé du pied de page 4">
            <a:extLst>
              <a:ext uri="{FF2B5EF4-FFF2-40B4-BE49-F238E27FC236}">
                <a16:creationId xmlns:a16="http://schemas.microsoft.com/office/drawing/2014/main" id="{2B506092-3908-1B46-BF28-29DA6098AC3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A9DCE66-3F4B-4548-80D6-6CF37807B070}"/>
              </a:ext>
            </a:extLst>
          </p:cNvPr>
          <p:cNvSpPr>
            <a:spLocks noGrp="1"/>
          </p:cNvSpPr>
          <p:nvPr>
            <p:ph type="sldNum" sz="quarter" idx="12"/>
          </p:nvPr>
        </p:nvSpPr>
        <p:spPr/>
        <p:txBody>
          <a:bodyPr/>
          <a:lstStyle/>
          <a:p>
            <a:fld id="{C7F7A8F4-2496-4040-A9E6-DC47F88E407D}" type="slidenum">
              <a:rPr lang="fr-FR" smtClean="0"/>
              <a:t>‹N°›</a:t>
            </a:fld>
            <a:endParaRPr lang="fr-FR"/>
          </a:p>
        </p:txBody>
      </p:sp>
    </p:spTree>
    <p:extLst>
      <p:ext uri="{BB962C8B-B14F-4D97-AF65-F5344CB8AC3E}">
        <p14:creationId xmlns:p14="http://schemas.microsoft.com/office/powerpoint/2010/main" val="1722640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78FB149F-5CB0-564E-B963-98265D8FBCFB}"/>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1406A3EE-C5CF-0941-8DFF-DE0C2F506074}"/>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FFC1424-EC05-294F-B101-CFAB2E07A4F1}"/>
              </a:ext>
            </a:extLst>
          </p:cNvPr>
          <p:cNvSpPr>
            <a:spLocks noGrp="1"/>
          </p:cNvSpPr>
          <p:nvPr>
            <p:ph type="dt" sz="half" idx="10"/>
          </p:nvPr>
        </p:nvSpPr>
        <p:spPr/>
        <p:txBody>
          <a:bodyPr/>
          <a:lstStyle/>
          <a:p>
            <a:fld id="{05171D58-7CF9-A64D-8F05-B534433BE7D4}" type="datetimeFigureOut">
              <a:rPr lang="fr-FR" smtClean="0"/>
              <a:t>12/11/2020</a:t>
            </a:fld>
            <a:endParaRPr lang="fr-FR"/>
          </a:p>
        </p:txBody>
      </p:sp>
      <p:sp>
        <p:nvSpPr>
          <p:cNvPr id="5" name="Espace réservé du pied de page 4">
            <a:extLst>
              <a:ext uri="{FF2B5EF4-FFF2-40B4-BE49-F238E27FC236}">
                <a16:creationId xmlns:a16="http://schemas.microsoft.com/office/drawing/2014/main" id="{96C0B747-3A21-5242-B984-86E77676382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37BC3A5-9945-EC48-B24B-9F62433381C4}"/>
              </a:ext>
            </a:extLst>
          </p:cNvPr>
          <p:cNvSpPr>
            <a:spLocks noGrp="1"/>
          </p:cNvSpPr>
          <p:nvPr>
            <p:ph type="sldNum" sz="quarter" idx="12"/>
          </p:nvPr>
        </p:nvSpPr>
        <p:spPr/>
        <p:txBody>
          <a:bodyPr/>
          <a:lstStyle/>
          <a:p>
            <a:fld id="{C7F7A8F4-2496-4040-A9E6-DC47F88E407D}" type="slidenum">
              <a:rPr lang="fr-FR" smtClean="0"/>
              <a:t>‹N°›</a:t>
            </a:fld>
            <a:endParaRPr lang="fr-FR"/>
          </a:p>
        </p:txBody>
      </p:sp>
    </p:spTree>
    <p:extLst>
      <p:ext uri="{BB962C8B-B14F-4D97-AF65-F5344CB8AC3E}">
        <p14:creationId xmlns:p14="http://schemas.microsoft.com/office/powerpoint/2010/main" val="3456749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FEF5BA-5283-5B40-884C-8CA82E106C7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D31DB89-CEC1-FF4C-AFE5-845936EEB29E}"/>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0DEB61B-A555-F24B-AEC4-061967881148}"/>
              </a:ext>
            </a:extLst>
          </p:cNvPr>
          <p:cNvSpPr>
            <a:spLocks noGrp="1"/>
          </p:cNvSpPr>
          <p:nvPr>
            <p:ph type="dt" sz="half" idx="10"/>
          </p:nvPr>
        </p:nvSpPr>
        <p:spPr/>
        <p:txBody>
          <a:bodyPr/>
          <a:lstStyle/>
          <a:p>
            <a:fld id="{05171D58-7CF9-A64D-8F05-B534433BE7D4}" type="datetimeFigureOut">
              <a:rPr lang="fr-FR" smtClean="0"/>
              <a:t>12/11/2020</a:t>
            </a:fld>
            <a:endParaRPr lang="fr-FR"/>
          </a:p>
        </p:txBody>
      </p:sp>
      <p:sp>
        <p:nvSpPr>
          <p:cNvPr id="5" name="Espace réservé du pied de page 4">
            <a:extLst>
              <a:ext uri="{FF2B5EF4-FFF2-40B4-BE49-F238E27FC236}">
                <a16:creationId xmlns:a16="http://schemas.microsoft.com/office/drawing/2014/main" id="{7C62206B-9FA9-7941-AADB-B91B1157585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DA36073-A322-3547-A211-CE0829715916}"/>
              </a:ext>
            </a:extLst>
          </p:cNvPr>
          <p:cNvSpPr>
            <a:spLocks noGrp="1"/>
          </p:cNvSpPr>
          <p:nvPr>
            <p:ph type="sldNum" sz="quarter" idx="12"/>
          </p:nvPr>
        </p:nvSpPr>
        <p:spPr/>
        <p:txBody>
          <a:bodyPr/>
          <a:lstStyle/>
          <a:p>
            <a:fld id="{C7F7A8F4-2496-4040-A9E6-DC47F88E407D}" type="slidenum">
              <a:rPr lang="fr-FR" smtClean="0"/>
              <a:t>‹N°›</a:t>
            </a:fld>
            <a:endParaRPr lang="fr-FR"/>
          </a:p>
        </p:txBody>
      </p:sp>
    </p:spTree>
    <p:extLst>
      <p:ext uri="{BB962C8B-B14F-4D97-AF65-F5344CB8AC3E}">
        <p14:creationId xmlns:p14="http://schemas.microsoft.com/office/powerpoint/2010/main" val="1837480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0EA78B-FAAB-284C-90F2-DC550CBF0DA2}"/>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26263C34-7415-C749-979C-25DE07EE02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EECEBBB6-EA80-7E48-A7E0-84C8FB1931E1}"/>
              </a:ext>
            </a:extLst>
          </p:cNvPr>
          <p:cNvSpPr>
            <a:spLocks noGrp="1"/>
          </p:cNvSpPr>
          <p:nvPr>
            <p:ph type="dt" sz="half" idx="10"/>
          </p:nvPr>
        </p:nvSpPr>
        <p:spPr/>
        <p:txBody>
          <a:bodyPr/>
          <a:lstStyle/>
          <a:p>
            <a:fld id="{05171D58-7CF9-A64D-8F05-B534433BE7D4}" type="datetimeFigureOut">
              <a:rPr lang="fr-FR" smtClean="0"/>
              <a:t>12/11/2020</a:t>
            </a:fld>
            <a:endParaRPr lang="fr-FR"/>
          </a:p>
        </p:txBody>
      </p:sp>
      <p:sp>
        <p:nvSpPr>
          <p:cNvPr id="5" name="Espace réservé du pied de page 4">
            <a:extLst>
              <a:ext uri="{FF2B5EF4-FFF2-40B4-BE49-F238E27FC236}">
                <a16:creationId xmlns:a16="http://schemas.microsoft.com/office/drawing/2014/main" id="{C3F4C492-521E-4A4A-A83F-48B65EFA6D9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372CD6E-CF69-9146-BED6-FCA7FE46A6B5}"/>
              </a:ext>
            </a:extLst>
          </p:cNvPr>
          <p:cNvSpPr>
            <a:spLocks noGrp="1"/>
          </p:cNvSpPr>
          <p:nvPr>
            <p:ph type="sldNum" sz="quarter" idx="12"/>
          </p:nvPr>
        </p:nvSpPr>
        <p:spPr/>
        <p:txBody>
          <a:bodyPr/>
          <a:lstStyle/>
          <a:p>
            <a:fld id="{C7F7A8F4-2496-4040-A9E6-DC47F88E407D}" type="slidenum">
              <a:rPr lang="fr-FR" smtClean="0"/>
              <a:t>‹N°›</a:t>
            </a:fld>
            <a:endParaRPr lang="fr-FR"/>
          </a:p>
        </p:txBody>
      </p:sp>
    </p:spTree>
    <p:extLst>
      <p:ext uri="{BB962C8B-B14F-4D97-AF65-F5344CB8AC3E}">
        <p14:creationId xmlns:p14="http://schemas.microsoft.com/office/powerpoint/2010/main" val="3122336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570A7F-E53F-8748-A49A-54B3083557A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30ED902-128F-8644-BF7F-6B81E0835D9C}"/>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BC127DF6-C268-FC42-923F-F959DFFB70AB}"/>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A2624EBF-2B3B-DF45-9431-C86BC9E04DEE}"/>
              </a:ext>
            </a:extLst>
          </p:cNvPr>
          <p:cNvSpPr>
            <a:spLocks noGrp="1"/>
          </p:cNvSpPr>
          <p:nvPr>
            <p:ph type="dt" sz="half" idx="10"/>
          </p:nvPr>
        </p:nvSpPr>
        <p:spPr/>
        <p:txBody>
          <a:bodyPr/>
          <a:lstStyle/>
          <a:p>
            <a:fld id="{05171D58-7CF9-A64D-8F05-B534433BE7D4}" type="datetimeFigureOut">
              <a:rPr lang="fr-FR" smtClean="0"/>
              <a:t>12/11/2020</a:t>
            </a:fld>
            <a:endParaRPr lang="fr-FR"/>
          </a:p>
        </p:txBody>
      </p:sp>
      <p:sp>
        <p:nvSpPr>
          <p:cNvPr id="6" name="Espace réservé du pied de page 5">
            <a:extLst>
              <a:ext uri="{FF2B5EF4-FFF2-40B4-BE49-F238E27FC236}">
                <a16:creationId xmlns:a16="http://schemas.microsoft.com/office/drawing/2014/main" id="{709821E6-8E38-1142-9282-6E63229CD6A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D7B274E-5B8F-9C4A-A2E7-040249444460}"/>
              </a:ext>
            </a:extLst>
          </p:cNvPr>
          <p:cNvSpPr>
            <a:spLocks noGrp="1"/>
          </p:cNvSpPr>
          <p:nvPr>
            <p:ph type="sldNum" sz="quarter" idx="12"/>
          </p:nvPr>
        </p:nvSpPr>
        <p:spPr/>
        <p:txBody>
          <a:bodyPr/>
          <a:lstStyle/>
          <a:p>
            <a:fld id="{C7F7A8F4-2496-4040-A9E6-DC47F88E407D}" type="slidenum">
              <a:rPr lang="fr-FR" smtClean="0"/>
              <a:t>‹N°›</a:t>
            </a:fld>
            <a:endParaRPr lang="fr-FR"/>
          </a:p>
        </p:txBody>
      </p:sp>
    </p:spTree>
    <p:extLst>
      <p:ext uri="{BB962C8B-B14F-4D97-AF65-F5344CB8AC3E}">
        <p14:creationId xmlns:p14="http://schemas.microsoft.com/office/powerpoint/2010/main" val="4071544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2CA245-87B7-1049-9320-355FD9652001}"/>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F037DFEC-18F6-2A4A-9BEC-651803AC82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C8B8E896-91C7-B240-ABBB-E66ADAC680EB}"/>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672FB327-B2BD-2D4B-B772-EAAB673812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1BB63365-CC6D-2B4C-8DEC-12C600F7DBBA}"/>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5CF820C6-C51F-D248-B27B-70173C83B386}"/>
              </a:ext>
            </a:extLst>
          </p:cNvPr>
          <p:cNvSpPr>
            <a:spLocks noGrp="1"/>
          </p:cNvSpPr>
          <p:nvPr>
            <p:ph type="dt" sz="half" idx="10"/>
          </p:nvPr>
        </p:nvSpPr>
        <p:spPr/>
        <p:txBody>
          <a:bodyPr/>
          <a:lstStyle/>
          <a:p>
            <a:fld id="{05171D58-7CF9-A64D-8F05-B534433BE7D4}" type="datetimeFigureOut">
              <a:rPr lang="fr-FR" smtClean="0"/>
              <a:t>12/11/2020</a:t>
            </a:fld>
            <a:endParaRPr lang="fr-FR"/>
          </a:p>
        </p:txBody>
      </p:sp>
      <p:sp>
        <p:nvSpPr>
          <p:cNvPr id="8" name="Espace réservé du pied de page 7">
            <a:extLst>
              <a:ext uri="{FF2B5EF4-FFF2-40B4-BE49-F238E27FC236}">
                <a16:creationId xmlns:a16="http://schemas.microsoft.com/office/drawing/2014/main" id="{F0C37CBC-85E1-0946-A48C-43AAE3D42D03}"/>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B691075C-A389-074F-A425-8A854813EC3F}"/>
              </a:ext>
            </a:extLst>
          </p:cNvPr>
          <p:cNvSpPr>
            <a:spLocks noGrp="1"/>
          </p:cNvSpPr>
          <p:nvPr>
            <p:ph type="sldNum" sz="quarter" idx="12"/>
          </p:nvPr>
        </p:nvSpPr>
        <p:spPr/>
        <p:txBody>
          <a:bodyPr/>
          <a:lstStyle/>
          <a:p>
            <a:fld id="{C7F7A8F4-2496-4040-A9E6-DC47F88E407D}" type="slidenum">
              <a:rPr lang="fr-FR" smtClean="0"/>
              <a:t>‹N°›</a:t>
            </a:fld>
            <a:endParaRPr lang="fr-FR"/>
          </a:p>
        </p:txBody>
      </p:sp>
    </p:spTree>
    <p:extLst>
      <p:ext uri="{BB962C8B-B14F-4D97-AF65-F5344CB8AC3E}">
        <p14:creationId xmlns:p14="http://schemas.microsoft.com/office/powerpoint/2010/main" val="1555431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B5446C-C9ED-A44B-A0B2-26C3175A0E3B}"/>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EDBC9B31-B99D-804D-9503-5EF7D5BBDED3}"/>
              </a:ext>
            </a:extLst>
          </p:cNvPr>
          <p:cNvSpPr>
            <a:spLocks noGrp="1"/>
          </p:cNvSpPr>
          <p:nvPr>
            <p:ph type="dt" sz="half" idx="10"/>
          </p:nvPr>
        </p:nvSpPr>
        <p:spPr/>
        <p:txBody>
          <a:bodyPr/>
          <a:lstStyle/>
          <a:p>
            <a:fld id="{05171D58-7CF9-A64D-8F05-B534433BE7D4}" type="datetimeFigureOut">
              <a:rPr lang="fr-FR" smtClean="0"/>
              <a:t>12/11/2020</a:t>
            </a:fld>
            <a:endParaRPr lang="fr-FR"/>
          </a:p>
        </p:txBody>
      </p:sp>
      <p:sp>
        <p:nvSpPr>
          <p:cNvPr id="4" name="Espace réservé du pied de page 3">
            <a:extLst>
              <a:ext uri="{FF2B5EF4-FFF2-40B4-BE49-F238E27FC236}">
                <a16:creationId xmlns:a16="http://schemas.microsoft.com/office/drawing/2014/main" id="{90214275-ADCD-E843-88C7-D46A38D325A9}"/>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131B4D59-53C1-9541-A1A7-C7C88FCDA848}"/>
              </a:ext>
            </a:extLst>
          </p:cNvPr>
          <p:cNvSpPr>
            <a:spLocks noGrp="1"/>
          </p:cNvSpPr>
          <p:nvPr>
            <p:ph type="sldNum" sz="quarter" idx="12"/>
          </p:nvPr>
        </p:nvSpPr>
        <p:spPr/>
        <p:txBody>
          <a:bodyPr/>
          <a:lstStyle/>
          <a:p>
            <a:fld id="{C7F7A8F4-2496-4040-A9E6-DC47F88E407D}" type="slidenum">
              <a:rPr lang="fr-FR" smtClean="0"/>
              <a:t>‹N°›</a:t>
            </a:fld>
            <a:endParaRPr lang="fr-FR"/>
          </a:p>
        </p:txBody>
      </p:sp>
    </p:spTree>
    <p:extLst>
      <p:ext uri="{BB962C8B-B14F-4D97-AF65-F5344CB8AC3E}">
        <p14:creationId xmlns:p14="http://schemas.microsoft.com/office/powerpoint/2010/main" val="507243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B3B0DBC-BE83-C345-A86A-6B5BC631BD33}"/>
              </a:ext>
            </a:extLst>
          </p:cNvPr>
          <p:cNvSpPr>
            <a:spLocks noGrp="1"/>
          </p:cNvSpPr>
          <p:nvPr>
            <p:ph type="dt" sz="half" idx="10"/>
          </p:nvPr>
        </p:nvSpPr>
        <p:spPr/>
        <p:txBody>
          <a:bodyPr/>
          <a:lstStyle/>
          <a:p>
            <a:fld id="{05171D58-7CF9-A64D-8F05-B534433BE7D4}" type="datetimeFigureOut">
              <a:rPr lang="fr-FR" smtClean="0"/>
              <a:t>12/11/2020</a:t>
            </a:fld>
            <a:endParaRPr lang="fr-FR"/>
          </a:p>
        </p:txBody>
      </p:sp>
      <p:sp>
        <p:nvSpPr>
          <p:cNvPr id="3" name="Espace réservé du pied de page 2">
            <a:extLst>
              <a:ext uri="{FF2B5EF4-FFF2-40B4-BE49-F238E27FC236}">
                <a16:creationId xmlns:a16="http://schemas.microsoft.com/office/drawing/2014/main" id="{86D04817-4D47-5F47-A188-3A7025CBBC82}"/>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6CA99F69-974B-B247-91AC-D7107288E45E}"/>
              </a:ext>
            </a:extLst>
          </p:cNvPr>
          <p:cNvSpPr>
            <a:spLocks noGrp="1"/>
          </p:cNvSpPr>
          <p:nvPr>
            <p:ph type="sldNum" sz="quarter" idx="12"/>
          </p:nvPr>
        </p:nvSpPr>
        <p:spPr/>
        <p:txBody>
          <a:bodyPr/>
          <a:lstStyle/>
          <a:p>
            <a:fld id="{C7F7A8F4-2496-4040-A9E6-DC47F88E407D}" type="slidenum">
              <a:rPr lang="fr-FR" smtClean="0"/>
              <a:t>‹N°›</a:t>
            </a:fld>
            <a:endParaRPr lang="fr-FR"/>
          </a:p>
        </p:txBody>
      </p:sp>
    </p:spTree>
    <p:extLst>
      <p:ext uri="{BB962C8B-B14F-4D97-AF65-F5344CB8AC3E}">
        <p14:creationId xmlns:p14="http://schemas.microsoft.com/office/powerpoint/2010/main" val="578965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F7A553-B24F-0F46-A686-45624EB7E55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BE42141E-AF0E-ED46-944B-30516FE610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5D66ECAD-906D-D34B-9706-31D298509F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07B4331-E89F-2C48-92B4-0ED1675E2F71}"/>
              </a:ext>
            </a:extLst>
          </p:cNvPr>
          <p:cNvSpPr>
            <a:spLocks noGrp="1"/>
          </p:cNvSpPr>
          <p:nvPr>
            <p:ph type="dt" sz="half" idx="10"/>
          </p:nvPr>
        </p:nvSpPr>
        <p:spPr/>
        <p:txBody>
          <a:bodyPr/>
          <a:lstStyle/>
          <a:p>
            <a:fld id="{05171D58-7CF9-A64D-8F05-B534433BE7D4}" type="datetimeFigureOut">
              <a:rPr lang="fr-FR" smtClean="0"/>
              <a:t>12/11/2020</a:t>
            </a:fld>
            <a:endParaRPr lang="fr-FR"/>
          </a:p>
        </p:txBody>
      </p:sp>
      <p:sp>
        <p:nvSpPr>
          <p:cNvPr id="6" name="Espace réservé du pied de page 5">
            <a:extLst>
              <a:ext uri="{FF2B5EF4-FFF2-40B4-BE49-F238E27FC236}">
                <a16:creationId xmlns:a16="http://schemas.microsoft.com/office/drawing/2014/main" id="{3AFC51C1-F022-614C-88A9-CAC86B34A6B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92DE477-1219-6044-AD87-D0C073B2866A}"/>
              </a:ext>
            </a:extLst>
          </p:cNvPr>
          <p:cNvSpPr>
            <a:spLocks noGrp="1"/>
          </p:cNvSpPr>
          <p:nvPr>
            <p:ph type="sldNum" sz="quarter" idx="12"/>
          </p:nvPr>
        </p:nvSpPr>
        <p:spPr/>
        <p:txBody>
          <a:bodyPr/>
          <a:lstStyle/>
          <a:p>
            <a:fld id="{C7F7A8F4-2496-4040-A9E6-DC47F88E407D}" type="slidenum">
              <a:rPr lang="fr-FR" smtClean="0"/>
              <a:t>‹N°›</a:t>
            </a:fld>
            <a:endParaRPr lang="fr-FR"/>
          </a:p>
        </p:txBody>
      </p:sp>
    </p:spTree>
    <p:extLst>
      <p:ext uri="{BB962C8B-B14F-4D97-AF65-F5344CB8AC3E}">
        <p14:creationId xmlns:p14="http://schemas.microsoft.com/office/powerpoint/2010/main" val="2523379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0595F1-6DF3-1B4B-A76D-EEB6A4B2B91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6C33C94D-0423-0D4C-968E-B3FB2156D2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F5C9DDE5-7F3A-D449-B826-7B3BF05198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5BD0FD7-1061-894A-9709-79DAEE6C6F01}"/>
              </a:ext>
            </a:extLst>
          </p:cNvPr>
          <p:cNvSpPr>
            <a:spLocks noGrp="1"/>
          </p:cNvSpPr>
          <p:nvPr>
            <p:ph type="dt" sz="half" idx="10"/>
          </p:nvPr>
        </p:nvSpPr>
        <p:spPr/>
        <p:txBody>
          <a:bodyPr/>
          <a:lstStyle/>
          <a:p>
            <a:fld id="{05171D58-7CF9-A64D-8F05-B534433BE7D4}" type="datetimeFigureOut">
              <a:rPr lang="fr-FR" smtClean="0"/>
              <a:t>12/11/2020</a:t>
            </a:fld>
            <a:endParaRPr lang="fr-FR"/>
          </a:p>
        </p:txBody>
      </p:sp>
      <p:sp>
        <p:nvSpPr>
          <p:cNvPr id="6" name="Espace réservé du pied de page 5">
            <a:extLst>
              <a:ext uri="{FF2B5EF4-FFF2-40B4-BE49-F238E27FC236}">
                <a16:creationId xmlns:a16="http://schemas.microsoft.com/office/drawing/2014/main" id="{5E8C2F75-65C5-2048-BC9C-B87DABEEA8E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9B57660-481A-A24C-AC7D-0E85EDAC71B6}"/>
              </a:ext>
            </a:extLst>
          </p:cNvPr>
          <p:cNvSpPr>
            <a:spLocks noGrp="1"/>
          </p:cNvSpPr>
          <p:nvPr>
            <p:ph type="sldNum" sz="quarter" idx="12"/>
          </p:nvPr>
        </p:nvSpPr>
        <p:spPr/>
        <p:txBody>
          <a:bodyPr/>
          <a:lstStyle/>
          <a:p>
            <a:fld id="{C7F7A8F4-2496-4040-A9E6-DC47F88E407D}" type="slidenum">
              <a:rPr lang="fr-FR" smtClean="0"/>
              <a:t>‹N°›</a:t>
            </a:fld>
            <a:endParaRPr lang="fr-FR"/>
          </a:p>
        </p:txBody>
      </p:sp>
    </p:spTree>
    <p:extLst>
      <p:ext uri="{BB962C8B-B14F-4D97-AF65-F5344CB8AC3E}">
        <p14:creationId xmlns:p14="http://schemas.microsoft.com/office/powerpoint/2010/main" val="1601410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62C565F-61A4-904A-AEC9-4CDA9B2A33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7B40A7AE-EC2D-1E4D-B4CC-17C0453DFC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1C9E33B-7424-0F45-8EE0-9DE346397E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171D58-7CF9-A64D-8F05-B534433BE7D4}" type="datetimeFigureOut">
              <a:rPr lang="fr-FR" smtClean="0"/>
              <a:t>12/11/2020</a:t>
            </a:fld>
            <a:endParaRPr lang="fr-FR"/>
          </a:p>
        </p:txBody>
      </p:sp>
      <p:sp>
        <p:nvSpPr>
          <p:cNvPr id="5" name="Espace réservé du pied de page 4">
            <a:extLst>
              <a:ext uri="{FF2B5EF4-FFF2-40B4-BE49-F238E27FC236}">
                <a16:creationId xmlns:a16="http://schemas.microsoft.com/office/drawing/2014/main" id="{9B1B5F9A-96DB-9C4A-87D9-810282BAF1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58FF6202-6786-424B-A068-F4E7FACB0E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F7A8F4-2496-4040-A9E6-DC47F88E407D}" type="slidenum">
              <a:rPr lang="fr-FR" smtClean="0"/>
              <a:t>‹N°›</a:t>
            </a:fld>
            <a:endParaRPr lang="fr-FR"/>
          </a:p>
        </p:txBody>
      </p:sp>
    </p:spTree>
    <p:extLst>
      <p:ext uri="{BB962C8B-B14F-4D97-AF65-F5344CB8AC3E}">
        <p14:creationId xmlns:p14="http://schemas.microsoft.com/office/powerpoint/2010/main" val="29359996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8912EC-BF81-DA42-B10D-A2BED093727B}"/>
              </a:ext>
            </a:extLst>
          </p:cNvPr>
          <p:cNvSpPr>
            <a:spLocks noGrp="1"/>
          </p:cNvSpPr>
          <p:nvPr>
            <p:ph type="ctrTitle"/>
          </p:nvPr>
        </p:nvSpPr>
        <p:spPr>
          <a:xfrm>
            <a:off x="1598083" y="2235200"/>
            <a:ext cx="9144000" cy="2387600"/>
          </a:xfrm>
        </p:spPr>
        <p:txBody>
          <a:bodyPr>
            <a:normAutofit fontScale="90000"/>
          </a:bodyPr>
          <a:lstStyle/>
          <a:p>
            <a:r>
              <a:rPr lang="fr-FR" b="1" dirty="0">
                <a:solidFill>
                  <a:schemeClr val="accent1"/>
                </a:solidFill>
              </a:rPr>
              <a:t>THÈME : LES JOUEURS N’ARRIVENT PAS À SE FAIRE DE PASSES POUR ATTEINDRE LA CIBLE ADVERSE</a:t>
            </a:r>
          </a:p>
        </p:txBody>
      </p:sp>
      <p:sp>
        <p:nvSpPr>
          <p:cNvPr id="3" name="Sous-titre 2">
            <a:extLst>
              <a:ext uri="{FF2B5EF4-FFF2-40B4-BE49-F238E27FC236}">
                <a16:creationId xmlns:a16="http://schemas.microsoft.com/office/drawing/2014/main" id="{25A9E61E-7441-8440-A63D-F4099BDEE039}"/>
              </a:ext>
            </a:extLst>
          </p:cNvPr>
          <p:cNvSpPr>
            <a:spLocks noGrp="1"/>
          </p:cNvSpPr>
          <p:nvPr>
            <p:ph type="subTitle" idx="1"/>
          </p:nvPr>
        </p:nvSpPr>
        <p:spPr>
          <a:xfrm>
            <a:off x="1524000" y="5062538"/>
            <a:ext cx="9144000" cy="1655762"/>
          </a:xfrm>
        </p:spPr>
        <p:txBody>
          <a:bodyPr/>
          <a:lstStyle/>
          <a:p>
            <a:r>
              <a:rPr lang="fr-FR" i="1" dirty="0">
                <a:solidFill>
                  <a:schemeClr val="accent2"/>
                </a:solidFill>
              </a:rPr>
              <a:t>CATÉGORIE U9 – WECKERLE THOMAS</a:t>
            </a:r>
          </a:p>
        </p:txBody>
      </p:sp>
    </p:spTree>
    <p:extLst>
      <p:ext uri="{BB962C8B-B14F-4D97-AF65-F5344CB8AC3E}">
        <p14:creationId xmlns:p14="http://schemas.microsoft.com/office/powerpoint/2010/main" val="1407584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03F9BB-401C-7647-89D3-B9747AC919C1}"/>
              </a:ext>
            </a:extLst>
          </p:cNvPr>
          <p:cNvSpPr>
            <a:spLocks noGrp="1"/>
          </p:cNvSpPr>
          <p:nvPr>
            <p:ph type="title"/>
          </p:nvPr>
        </p:nvSpPr>
        <p:spPr>
          <a:xfrm>
            <a:off x="838200" y="18254"/>
            <a:ext cx="10515600" cy="1325563"/>
          </a:xfrm>
        </p:spPr>
        <p:txBody>
          <a:bodyPr/>
          <a:lstStyle/>
          <a:p>
            <a:r>
              <a:rPr lang="fr-FR" b="1" u="sng" dirty="0">
                <a:solidFill>
                  <a:schemeClr val="accent1"/>
                </a:solidFill>
              </a:rPr>
              <a:t>Analyse du sujet </a:t>
            </a:r>
          </a:p>
        </p:txBody>
      </p:sp>
      <p:sp>
        <p:nvSpPr>
          <p:cNvPr id="3" name="Espace réservé du contenu 2">
            <a:extLst>
              <a:ext uri="{FF2B5EF4-FFF2-40B4-BE49-F238E27FC236}">
                <a16:creationId xmlns:a16="http://schemas.microsoft.com/office/drawing/2014/main" id="{F0BC05AB-5949-204C-A798-A0F6254F3439}"/>
              </a:ext>
            </a:extLst>
          </p:cNvPr>
          <p:cNvSpPr>
            <a:spLocks noGrp="1"/>
          </p:cNvSpPr>
          <p:nvPr>
            <p:ph idx="1"/>
          </p:nvPr>
        </p:nvSpPr>
        <p:spPr>
          <a:xfrm>
            <a:off x="0" y="1291168"/>
            <a:ext cx="12192000" cy="4885796"/>
          </a:xfrm>
        </p:spPr>
        <p:txBody>
          <a:bodyPr>
            <a:noAutofit/>
          </a:bodyPr>
          <a:lstStyle/>
          <a:p>
            <a:pPr algn="just"/>
            <a:r>
              <a:rPr lang="fr-FR" sz="1800" b="1" dirty="0"/>
              <a:t>PROBLÈME TECHNIQUE </a:t>
            </a:r>
            <a:r>
              <a:rPr lang="fr-FR" sz="1800" dirty="0"/>
              <a:t>: Ils n’ont pas les capacités nécessaires pour réaliser une passe précise et rapide : </a:t>
            </a:r>
            <a:r>
              <a:rPr lang="fr-FR" sz="1800" dirty="0">
                <a:solidFill>
                  <a:srgbClr val="FF0000"/>
                </a:solidFill>
              </a:rPr>
              <a:t>manque de coordination et de contrôle sur l’action.</a:t>
            </a:r>
            <a:r>
              <a:rPr lang="fr-FR" sz="1800" dirty="0"/>
              <a:t> Ils n’ont pas les coordinations ou n’effectuent pas les enchaînements de coordinations nécessaires à la réalisation d’une passe rapide. Ils n’effectuent la coordination contrôle-passe de manière suffisamment rapide ; ils n’arrivent pas à s’organiser pour faire rapidement une passe dans un espace différent de celui d’où provient la balle. Le problème peut aussi venir d’un problème de contrôle et de dosage de la passe. Ils n’arrivent pas à faire des passes suffisamment précises en direction. Ils n’arrivent pas non plus à doser la passe en fonction de la distance du partenaire. </a:t>
            </a:r>
          </a:p>
          <a:p>
            <a:pPr algn="just"/>
            <a:endParaRPr lang="fr-FR" sz="1800" dirty="0"/>
          </a:p>
          <a:p>
            <a:pPr algn="just"/>
            <a:r>
              <a:rPr lang="fr-FR" sz="1800" b="1" dirty="0"/>
              <a:t>PROBLÈME TACTIQUE </a:t>
            </a:r>
            <a:r>
              <a:rPr lang="fr-FR" sz="1800" dirty="0"/>
              <a:t>: </a:t>
            </a:r>
            <a:r>
              <a:rPr lang="fr-FR" sz="1800" dirty="0">
                <a:solidFill>
                  <a:srgbClr val="FF0000"/>
                </a:solidFill>
              </a:rPr>
              <a:t>Problème d’intention</a:t>
            </a:r>
            <a:r>
              <a:rPr lang="fr-FR" sz="1800" dirty="0"/>
              <a:t> : les joueurs n’orientent pas leur jeu suffisamment rapidement vers l’avant. </a:t>
            </a:r>
            <a:r>
              <a:rPr lang="fr-FR" sz="1800" dirty="0">
                <a:solidFill>
                  <a:srgbClr val="FF0000"/>
                </a:solidFill>
              </a:rPr>
              <a:t>Problème de compréhension</a:t>
            </a:r>
            <a:r>
              <a:rPr lang="fr-FR" sz="1800" dirty="0"/>
              <a:t> : les non-porteurs de balles restent en arrière du porteur de balle et ne lui offrent pas de possibilités de jeu vers l’avant. Ils ne savent pas bouger dans l’espace de jeu effectif dans le but de trouver des lignes de passes avec leurs coéquipiers et ainsi apporter une solution au porteur de balle. </a:t>
            </a:r>
            <a:r>
              <a:rPr lang="fr-FR" sz="1800" dirty="0">
                <a:solidFill>
                  <a:srgbClr val="FF0000"/>
                </a:solidFill>
              </a:rPr>
              <a:t>Problème de prise d’information/décision</a:t>
            </a:r>
            <a:r>
              <a:rPr lang="fr-FR" sz="1800" dirty="0"/>
              <a:t> : le porteur de balle a du mal à repérer des partenaires situés dans la zone avant. La prise d’informations est lente et demande un portage important du ballon, ce qui nuit à un jeu vers l’avant rapide. ls ne reconnaissent pas la situation dans laquelle ils peuvent faire une passe vers l’avant : prise d’informations au mauvais moment. Le manque de prise d’information sur l’action en cours ne permet pas au joueur de jouer rapidement en une ou deux touches pour trouver ses partenaires. De ce fait, le temps de réaction est trop long entrainant un temps pour la prise de décision plus rapide et donc une exécution de la passe dans l’urgence.     </a:t>
            </a:r>
          </a:p>
          <a:p>
            <a:pPr algn="just"/>
            <a:endParaRPr lang="fr-FR" sz="1800" dirty="0"/>
          </a:p>
          <a:p>
            <a:pPr algn="just"/>
            <a:r>
              <a:rPr lang="fr-FR" sz="1800" b="1" dirty="0"/>
              <a:t>PROBLÈME MENTAL</a:t>
            </a:r>
            <a:r>
              <a:rPr lang="fr-FR" sz="1800" dirty="0"/>
              <a:t> : Ils n’osent pas prendre des risques : </a:t>
            </a:r>
            <a:r>
              <a:rPr lang="fr-FR" sz="1800" dirty="0">
                <a:solidFill>
                  <a:srgbClr val="FF0000"/>
                </a:solidFill>
              </a:rPr>
              <a:t>manque de confiance en soi, peur de la prise de responsabilités et peur de l’échec. </a:t>
            </a:r>
          </a:p>
        </p:txBody>
      </p:sp>
    </p:spTree>
    <p:extLst>
      <p:ext uri="{BB962C8B-B14F-4D97-AF65-F5344CB8AC3E}">
        <p14:creationId xmlns:p14="http://schemas.microsoft.com/office/powerpoint/2010/main" val="2121145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E803B7-6E12-F647-8839-E96CEE240477}"/>
              </a:ext>
            </a:extLst>
          </p:cNvPr>
          <p:cNvSpPr>
            <a:spLocks noGrp="1"/>
          </p:cNvSpPr>
          <p:nvPr>
            <p:ph type="title"/>
          </p:nvPr>
        </p:nvSpPr>
        <p:spPr>
          <a:xfrm>
            <a:off x="127000" y="-277112"/>
            <a:ext cx="6466417" cy="1060279"/>
          </a:xfrm>
        </p:spPr>
        <p:txBody>
          <a:bodyPr/>
          <a:lstStyle/>
          <a:p>
            <a:r>
              <a:rPr lang="fr-FR" b="1" u="sng" dirty="0">
                <a:solidFill>
                  <a:schemeClr val="accent1"/>
                </a:solidFill>
              </a:rPr>
              <a:t>SITUATION 1 : EXERCICE TACTIQUE </a:t>
            </a:r>
          </a:p>
        </p:txBody>
      </p:sp>
      <p:pic>
        <p:nvPicPr>
          <p:cNvPr id="5" name="Image 5">
            <a:extLst>
              <a:ext uri="{FF2B5EF4-FFF2-40B4-BE49-F238E27FC236}">
                <a16:creationId xmlns:a16="http://schemas.microsoft.com/office/drawing/2014/main" id="{EDB5EFA8-07AB-DE43-8994-E882FE26E23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66000" y="1861514"/>
            <a:ext cx="4335012" cy="2334513"/>
          </a:xfrm>
        </p:spPr>
      </p:pic>
      <p:sp>
        <p:nvSpPr>
          <p:cNvPr id="4" name="Espace réservé du texte 3">
            <a:extLst>
              <a:ext uri="{FF2B5EF4-FFF2-40B4-BE49-F238E27FC236}">
                <a16:creationId xmlns:a16="http://schemas.microsoft.com/office/drawing/2014/main" id="{898A41A9-DF13-1E4F-B625-579C0603EEF5}"/>
              </a:ext>
            </a:extLst>
          </p:cNvPr>
          <p:cNvSpPr>
            <a:spLocks noGrp="1"/>
          </p:cNvSpPr>
          <p:nvPr>
            <p:ph type="body" sz="half" idx="2"/>
          </p:nvPr>
        </p:nvSpPr>
        <p:spPr>
          <a:xfrm>
            <a:off x="-13123" y="1068918"/>
            <a:ext cx="7093373" cy="5789082"/>
          </a:xfrm>
        </p:spPr>
        <p:txBody>
          <a:bodyPr>
            <a:normAutofit fontScale="92500" lnSpcReduction="20000"/>
          </a:bodyPr>
          <a:lstStyle/>
          <a:p>
            <a:pPr algn="just"/>
            <a:r>
              <a:rPr lang="fr-FR" sz="1800">
                <a:solidFill>
                  <a:srgbClr val="FF0000"/>
                </a:solidFill>
              </a:rPr>
              <a:t>THÈME</a:t>
            </a:r>
            <a:r>
              <a:rPr lang="fr-FR" sz="1800"/>
              <a:t> : Progresser </a:t>
            </a:r>
          </a:p>
          <a:p>
            <a:pPr algn="just"/>
            <a:r>
              <a:rPr lang="fr-FR" sz="1800">
                <a:solidFill>
                  <a:srgbClr val="FF0000"/>
                </a:solidFill>
              </a:rPr>
              <a:t>OBJECTIF</a:t>
            </a:r>
            <a:r>
              <a:rPr lang="fr-FR" sz="1800"/>
              <a:t> : S’organiser collectivement en surnombre pour atteindre la cible.</a:t>
            </a:r>
          </a:p>
          <a:p>
            <a:pPr algn="just"/>
            <a:r>
              <a:rPr lang="fr-FR" sz="1800">
                <a:solidFill>
                  <a:srgbClr val="FF0000"/>
                </a:solidFill>
              </a:rPr>
              <a:t>BUTS</a:t>
            </a:r>
            <a:r>
              <a:rPr lang="fr-FR" sz="1800"/>
              <a:t> : Marquer le but </a:t>
            </a:r>
          </a:p>
          <a:p>
            <a:pPr algn="just"/>
            <a:r>
              <a:rPr lang="fr-FR" sz="1800">
                <a:solidFill>
                  <a:srgbClr val="FF0000"/>
                </a:solidFill>
              </a:rPr>
              <a:t>DISPOSITIF</a:t>
            </a:r>
            <a:r>
              <a:rPr lang="fr-FR" sz="1800"/>
              <a:t> : CF Schéma, taille du terrain : 20x30</a:t>
            </a:r>
          </a:p>
          <a:p>
            <a:pPr algn="just"/>
            <a:r>
              <a:rPr lang="fr-FR" sz="1800">
                <a:solidFill>
                  <a:srgbClr val="FF0000"/>
                </a:solidFill>
              </a:rPr>
              <a:t>CONSIGNES</a:t>
            </a:r>
            <a:r>
              <a:rPr lang="fr-FR" sz="1800"/>
              <a:t> : Terrain divisé en 2. Les joueurs partent ensemble à 3 et rencontrent un premier défenseur. Passé ce premier défenseur ils doivent ensuite passer deux autres défenseurs avant de pouvoir marquer. Deux cages sont disponibles placés deux mètres derrière la ligne du terrain. Passe vers l’arrière interdite.</a:t>
            </a:r>
          </a:p>
          <a:p>
            <a:pPr algn="just"/>
            <a:r>
              <a:rPr lang="fr-FR" sz="1800">
                <a:solidFill>
                  <a:srgbClr val="FF0000"/>
                </a:solidFill>
              </a:rPr>
              <a:t>CRITÈRES RÉAL</a:t>
            </a:r>
            <a:r>
              <a:rPr lang="fr-FR" sz="1800"/>
              <a:t> : </a:t>
            </a:r>
            <a:r>
              <a:rPr lang="fr-FR" sz="1800" b="1"/>
              <a:t>Porteur de balle </a:t>
            </a:r>
            <a:r>
              <a:rPr lang="fr-FR" sz="1800"/>
              <a:t>: si l’espace est libre, je vais vers la cible. Si je suis pris par un défenseur, je cherche une solution en avant ou latéralement. </a:t>
            </a:r>
            <a:r>
              <a:rPr lang="fr-FR" sz="1800" b="1"/>
              <a:t>Non porteur </a:t>
            </a:r>
            <a:r>
              <a:rPr lang="fr-FR" sz="1800"/>
              <a:t>: je me positionne en avant ou à hauteur du porteur de balle pour lui offrir des solutions. Je sors de l’axe porteur de balle-défenseur pour offrir des solutions. Je suis en mouvement pour mettre en difficulté la défense. Les deux non-porteurs de balle s’organisent pour offrir deux solutions. </a:t>
            </a:r>
          </a:p>
          <a:p>
            <a:pPr algn="just"/>
            <a:r>
              <a:rPr lang="fr-FR" sz="1800">
                <a:solidFill>
                  <a:srgbClr val="FF0000"/>
                </a:solidFill>
              </a:rPr>
              <a:t>VARIABLES</a:t>
            </a:r>
            <a:r>
              <a:rPr lang="fr-FR" sz="1800"/>
              <a:t> : 3+1+1 / 3 contre 2 + 2</a:t>
            </a:r>
          </a:p>
          <a:p>
            <a:pPr algn="just"/>
            <a:r>
              <a:rPr lang="fr-FR" sz="1800">
                <a:solidFill>
                  <a:srgbClr val="FF0000"/>
                </a:solidFill>
              </a:rPr>
              <a:t>CRITÈRES RÉUSSITE</a:t>
            </a:r>
            <a:r>
              <a:rPr lang="fr-FR" sz="1800"/>
              <a:t> : 2 points par but marqué</a:t>
            </a:r>
          </a:p>
          <a:p>
            <a:pPr algn="just"/>
            <a:r>
              <a:rPr lang="fr-FR" sz="1800">
                <a:solidFill>
                  <a:srgbClr val="FF0000"/>
                </a:solidFill>
              </a:rPr>
              <a:t>MATÉRIELS</a:t>
            </a:r>
            <a:r>
              <a:rPr lang="fr-FR" sz="1800"/>
              <a:t> : 2 buts </a:t>
            </a:r>
          </a:p>
          <a:p>
            <a:pPr algn="just"/>
            <a:r>
              <a:rPr lang="fr-FR" sz="1800">
                <a:solidFill>
                  <a:srgbClr val="FF0000"/>
                </a:solidFill>
              </a:rPr>
              <a:t>RÉGULATION</a:t>
            </a:r>
            <a:r>
              <a:rPr lang="fr-FR" sz="1800"/>
              <a:t> : questions posées par l’entraîneur aux joueurs : comment s’organiser pour passer le premier défenseur ? Comment s’organiser pour passer les deux suivants et marquer ? </a:t>
            </a:r>
          </a:p>
          <a:p>
            <a:pPr algn="just"/>
            <a:r>
              <a:rPr lang="fr-FR" sz="1800">
                <a:solidFill>
                  <a:srgbClr val="FF0000"/>
                </a:solidFill>
              </a:rPr>
              <a:t>INDICATEURS DE PROGRÈS </a:t>
            </a:r>
            <a:r>
              <a:rPr lang="fr-FR" sz="1800"/>
              <a:t>: Nombre de pertes de balle dans la zone avec un défenseur / Nombre de pertes de balle dans la zone avec deux défenseurs.  </a:t>
            </a:r>
            <a:endParaRPr lang="fr-FR" sz="1800" dirty="0"/>
          </a:p>
        </p:txBody>
      </p:sp>
    </p:spTree>
    <p:extLst>
      <p:ext uri="{BB962C8B-B14F-4D97-AF65-F5344CB8AC3E}">
        <p14:creationId xmlns:p14="http://schemas.microsoft.com/office/powerpoint/2010/main" val="2789059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8D62A5-4634-DD47-BAFB-1470D651187D}"/>
              </a:ext>
            </a:extLst>
          </p:cNvPr>
          <p:cNvSpPr>
            <a:spLocks noGrp="1"/>
          </p:cNvSpPr>
          <p:nvPr>
            <p:ph type="title"/>
          </p:nvPr>
        </p:nvSpPr>
        <p:spPr>
          <a:xfrm>
            <a:off x="374121" y="203200"/>
            <a:ext cx="6642629" cy="664633"/>
          </a:xfrm>
        </p:spPr>
        <p:txBody>
          <a:bodyPr/>
          <a:lstStyle/>
          <a:p>
            <a:r>
              <a:rPr lang="fr-FR" b="1" u="sng" dirty="0">
                <a:solidFill>
                  <a:schemeClr val="accent1"/>
                </a:solidFill>
              </a:rPr>
              <a:t>SITUATION 2 : EXERCICE TECHNIQUE </a:t>
            </a:r>
          </a:p>
        </p:txBody>
      </p:sp>
      <p:pic>
        <p:nvPicPr>
          <p:cNvPr id="5" name="Image 5">
            <a:extLst>
              <a:ext uri="{FF2B5EF4-FFF2-40B4-BE49-F238E27FC236}">
                <a16:creationId xmlns:a16="http://schemas.microsoft.com/office/drawing/2014/main" id="{47F8C2ED-13FD-AB49-BBE8-C61AD2D39CC3}"/>
              </a:ext>
            </a:extLst>
          </p:cNvPr>
          <p:cNvPicPr>
            <a:picLocks noGrp="1" noChangeAspect="1"/>
          </p:cNvPicPr>
          <p:nvPr>
            <p:ph idx="1"/>
          </p:nvPr>
        </p:nvPicPr>
        <p:blipFill>
          <a:blip r:embed="rId2"/>
          <a:srcRect/>
          <a:stretch/>
        </p:blipFill>
        <p:spPr>
          <a:xfrm>
            <a:off x="7821082" y="2192894"/>
            <a:ext cx="3884085" cy="2251090"/>
          </a:xfrm>
        </p:spPr>
      </p:pic>
      <p:sp>
        <p:nvSpPr>
          <p:cNvPr id="8" name="Espace réservé du texte 3">
            <a:extLst>
              <a:ext uri="{FF2B5EF4-FFF2-40B4-BE49-F238E27FC236}">
                <a16:creationId xmlns:a16="http://schemas.microsoft.com/office/drawing/2014/main" id="{FE6AC0F0-9E00-684D-99CF-D58768D79F39}"/>
              </a:ext>
            </a:extLst>
          </p:cNvPr>
          <p:cNvSpPr>
            <a:spLocks noGrp="1"/>
          </p:cNvSpPr>
          <p:nvPr>
            <p:ph type="body" sz="half" idx="2"/>
          </p:nvPr>
        </p:nvSpPr>
        <p:spPr>
          <a:xfrm>
            <a:off x="374121" y="867833"/>
            <a:ext cx="7034212" cy="5651500"/>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just"/>
            <a:r>
              <a:rPr lang="fr-FR" sz="1800" dirty="0">
                <a:solidFill>
                  <a:srgbClr val="FF0000"/>
                </a:solidFill>
              </a:rPr>
              <a:t>THÈME</a:t>
            </a:r>
            <a:r>
              <a:rPr lang="fr-FR" sz="1800" dirty="0"/>
              <a:t> : Progresser</a:t>
            </a:r>
          </a:p>
          <a:p>
            <a:pPr algn="just"/>
            <a:r>
              <a:rPr lang="fr-FR" sz="1800" dirty="0">
                <a:solidFill>
                  <a:srgbClr val="FF0000"/>
                </a:solidFill>
              </a:rPr>
              <a:t>OBJECTIF</a:t>
            </a:r>
            <a:r>
              <a:rPr lang="fr-FR" sz="1800" dirty="0"/>
              <a:t> : S’organiser rapidement pour faire une bonne passe</a:t>
            </a:r>
          </a:p>
          <a:p>
            <a:pPr algn="just"/>
            <a:r>
              <a:rPr lang="fr-FR" sz="1800" dirty="0">
                <a:solidFill>
                  <a:srgbClr val="FF0000"/>
                </a:solidFill>
              </a:rPr>
              <a:t>BUTS</a:t>
            </a:r>
            <a:r>
              <a:rPr lang="fr-FR" sz="1800" dirty="0"/>
              <a:t> : Réaliser le plus de passes possibles en une minute</a:t>
            </a:r>
          </a:p>
          <a:p>
            <a:pPr algn="just"/>
            <a:r>
              <a:rPr lang="fr-FR" sz="1800" dirty="0">
                <a:solidFill>
                  <a:srgbClr val="FF0000"/>
                </a:solidFill>
              </a:rPr>
              <a:t>DISPOSITIF</a:t>
            </a:r>
            <a:r>
              <a:rPr lang="fr-FR" sz="1800" dirty="0"/>
              <a:t> :  CF Schéma, taille du terrain : 20x20 + carré de 5x5 pour le joueur seul</a:t>
            </a:r>
          </a:p>
          <a:p>
            <a:pPr algn="just"/>
            <a:r>
              <a:rPr lang="fr-FR" sz="1800" dirty="0">
                <a:solidFill>
                  <a:srgbClr val="FF0000"/>
                </a:solidFill>
              </a:rPr>
              <a:t>CONSIGNES</a:t>
            </a:r>
            <a:r>
              <a:rPr lang="fr-FR" sz="1800" dirty="0"/>
              <a:t> : Un joueur est au centre, 4 autres joueurs sont autours du carré et 3 défenseurs. Ils doivent réaliser le plus de passes possibles sans qu’un défenseur intercepte le ballon. Le joueur au milieu réalise 3 tentatives d’une minute.</a:t>
            </a:r>
          </a:p>
          <a:p>
            <a:pPr algn="just"/>
            <a:r>
              <a:rPr lang="fr-FR" sz="1800" dirty="0">
                <a:solidFill>
                  <a:srgbClr val="FF0000"/>
                </a:solidFill>
              </a:rPr>
              <a:t>CRITÈRES RÉAL</a:t>
            </a:r>
            <a:r>
              <a:rPr lang="fr-FR" sz="1800" dirty="0"/>
              <a:t> :  </a:t>
            </a:r>
            <a:r>
              <a:rPr lang="fr-FR" sz="1800" b="1" dirty="0"/>
              <a:t>Pour le joueur au centre : </a:t>
            </a:r>
            <a:r>
              <a:rPr lang="fr-FR" sz="1800" dirty="0"/>
              <a:t>S’organiser rapidement pour faire une passe à un joueur libre, orientation du corps vers le joueur à qui il souhaite faire la passe. Enchaîner rapidement contrôle/orientation/passe. Si joue à une touche de balle : s’orienter à l’avance. Jouer avec l’intérieur du pied. </a:t>
            </a:r>
            <a:r>
              <a:rPr lang="fr-FR" sz="1800" b="1" dirty="0"/>
              <a:t>Pour les joueurs autour du centre </a:t>
            </a:r>
            <a:r>
              <a:rPr lang="fr-FR" sz="1800" dirty="0"/>
              <a:t>: Obligation de jouer rapidement au vue de la pression des défenseurs, jouer en une touche. </a:t>
            </a:r>
          </a:p>
          <a:p>
            <a:pPr algn="just"/>
            <a:r>
              <a:rPr lang="fr-FR" sz="1800" dirty="0">
                <a:solidFill>
                  <a:srgbClr val="FF0000"/>
                </a:solidFill>
              </a:rPr>
              <a:t>VARIABLES</a:t>
            </a:r>
            <a:r>
              <a:rPr lang="fr-FR" sz="1800" dirty="0"/>
              <a:t> : Rajouter un défenseur / Enlever un défenseur </a:t>
            </a:r>
          </a:p>
          <a:p>
            <a:pPr algn="just"/>
            <a:r>
              <a:rPr lang="fr-FR" sz="1800" dirty="0">
                <a:solidFill>
                  <a:srgbClr val="FF0000"/>
                </a:solidFill>
              </a:rPr>
              <a:t>CRITÈRES RÉUSSITE</a:t>
            </a:r>
            <a:r>
              <a:rPr lang="fr-FR" sz="1800" dirty="0"/>
              <a:t> : 1 pt par passe, niveau 1 : 10 passes / niveau 2 : 20 passes / niveau 3 : 30 passes. </a:t>
            </a:r>
          </a:p>
          <a:p>
            <a:pPr algn="just"/>
            <a:r>
              <a:rPr lang="fr-FR" sz="1800" dirty="0">
                <a:solidFill>
                  <a:srgbClr val="FF0000"/>
                </a:solidFill>
              </a:rPr>
              <a:t>MATÉRIELS</a:t>
            </a:r>
            <a:r>
              <a:rPr lang="fr-FR" sz="1800" dirty="0"/>
              <a:t> : 5 ballons </a:t>
            </a:r>
          </a:p>
          <a:p>
            <a:pPr algn="just"/>
            <a:r>
              <a:rPr lang="fr-FR" sz="1800" dirty="0">
                <a:solidFill>
                  <a:srgbClr val="FF0000"/>
                </a:solidFill>
              </a:rPr>
              <a:t>RÉGULATION</a:t>
            </a:r>
            <a:r>
              <a:rPr lang="fr-FR" sz="1800" dirty="0"/>
              <a:t> : Questions posées par l’entraîneur aux joueurs : Comment réaliser une bonne passe suite à un contrôle, sans contrôle ? Surface du pied ? Orientation du corps ? </a:t>
            </a:r>
          </a:p>
          <a:p>
            <a:pPr algn="just"/>
            <a:r>
              <a:rPr lang="fr-FR" sz="1800" dirty="0">
                <a:solidFill>
                  <a:srgbClr val="FF0000"/>
                </a:solidFill>
              </a:rPr>
              <a:t>INDICATEURS DE PROGRÈS </a:t>
            </a:r>
            <a:r>
              <a:rPr lang="fr-FR" sz="1800" dirty="0"/>
              <a:t>: Nombre de passes réalisées / Nombre de passes en une ou deux touches / Nombre de tentatives d’une minute sans perdre la balle.  </a:t>
            </a:r>
          </a:p>
        </p:txBody>
      </p:sp>
    </p:spTree>
    <p:extLst>
      <p:ext uri="{BB962C8B-B14F-4D97-AF65-F5344CB8AC3E}">
        <p14:creationId xmlns:p14="http://schemas.microsoft.com/office/powerpoint/2010/main" val="232444824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Grand écran</PresentationFormat>
  <Slides>4</Slides>
  <Notes>0</Notes>
  <HiddenSlides>0</HiddenSlides>
  <ScaleCrop>false</ScaleCrop>
  <HeadingPairs>
    <vt:vector size="4" baseType="variant">
      <vt:variant>
        <vt:lpstr>Thème</vt:lpstr>
      </vt:variant>
      <vt:variant>
        <vt:i4>1</vt:i4>
      </vt:variant>
      <vt:variant>
        <vt:lpstr>Titres des diapositives</vt:lpstr>
      </vt:variant>
      <vt:variant>
        <vt:i4>4</vt:i4>
      </vt:variant>
    </vt:vector>
  </HeadingPairs>
  <TitlesOfParts>
    <vt:vector size="5" baseType="lpstr">
      <vt:lpstr>Thème Office</vt:lpstr>
      <vt:lpstr>THÈME : LES JOUEURS N’ARRIVENT PAS À SE FAIRE DE PASSES POUR ATTEINDRE LA CIBLE ADVERSE</vt:lpstr>
      <vt:lpstr>Analyse du sujet </vt:lpstr>
      <vt:lpstr>SITUATION 1 : EXERCICE TACTIQUE </vt:lpstr>
      <vt:lpstr>SITUATION 2 : EXERCICE TECHNIQUE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THÈME : LES JOUEURS N’ARRIVENT PAS À SE FAIRE DE PASSES POUR ATTEINDRE LA CIBLE ADVERSE</dc:title>
  <dc:creator>Thomas Weckerle</dc:creator>
  <cp:lastModifiedBy>Thomas Weckerle</cp:lastModifiedBy>
  <cp:revision>3</cp:revision>
  <dcterms:created xsi:type="dcterms:W3CDTF">2020-11-11T12:02:18Z</dcterms:created>
  <dcterms:modified xsi:type="dcterms:W3CDTF">2020-11-12T09:04:07Z</dcterms:modified>
</cp:coreProperties>
</file>