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" initials="A" lastIdx="1" clrIdx="0">
    <p:extLst>
      <p:ext uri="{19B8F6BF-5375-455C-9EA6-DF929625EA0E}">
        <p15:presenceInfo xmlns:p15="http://schemas.microsoft.com/office/powerpoint/2012/main" userId="ad9d8eca9f598f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36" y="6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2045-8C8A-4FAA-AE49-87E96BCAC2E7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3FBC-CDE0-409B-AC9A-B14B7E7765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7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2045-8C8A-4FAA-AE49-87E96BCAC2E7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3FBC-CDE0-409B-AC9A-B14B7E7765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8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2045-8C8A-4FAA-AE49-87E96BCAC2E7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3FBC-CDE0-409B-AC9A-B14B7E7765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14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2045-8C8A-4FAA-AE49-87E96BCAC2E7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3FBC-CDE0-409B-AC9A-B14B7E7765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12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2045-8C8A-4FAA-AE49-87E96BCAC2E7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3FBC-CDE0-409B-AC9A-B14B7E7765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48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2045-8C8A-4FAA-AE49-87E96BCAC2E7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3FBC-CDE0-409B-AC9A-B14B7E7765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75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2045-8C8A-4FAA-AE49-87E96BCAC2E7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3FBC-CDE0-409B-AC9A-B14B7E7765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68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2045-8C8A-4FAA-AE49-87E96BCAC2E7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3FBC-CDE0-409B-AC9A-B14B7E7765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15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2045-8C8A-4FAA-AE49-87E96BCAC2E7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3FBC-CDE0-409B-AC9A-B14B7E7765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58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2045-8C8A-4FAA-AE49-87E96BCAC2E7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3FBC-CDE0-409B-AC9A-B14B7E7765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3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2045-8C8A-4FAA-AE49-87E96BCAC2E7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3FBC-CDE0-409B-AC9A-B14B7E7765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16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D2045-8C8A-4FAA-AE49-87E96BCAC2E7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A3FBC-CDE0-409B-AC9A-B14B7E7765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41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09929" y="128592"/>
            <a:ext cx="2610490" cy="5557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94139" y="240454"/>
            <a:ext cx="2357862" cy="428472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Prénom: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883603" y="724190"/>
            <a:ext cx="4294677" cy="1032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151571" y="786052"/>
            <a:ext cx="3789421" cy="936321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pPr algn="ctr"/>
            <a:r>
              <a:rPr lang="fr-FR" sz="2700" dirty="0">
                <a:latin typeface="Curlz MT" panose="04040404050702020202" pitchFamily="82" charset="0"/>
              </a:rPr>
              <a:t>PLAN DE TRAVAIL N°4 – CE2</a:t>
            </a:r>
          </a:p>
        </p:txBody>
      </p:sp>
      <p:sp>
        <p:nvSpPr>
          <p:cNvPr id="8" name="Étiquette 7"/>
          <p:cNvSpPr/>
          <p:nvPr/>
        </p:nvSpPr>
        <p:spPr>
          <a:xfrm>
            <a:off x="160453" y="1750469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78242" y="1692798"/>
            <a:ext cx="589465" cy="874766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fr-FR" sz="5000" dirty="0">
                <a:latin typeface="Curlz MT" panose="04040404050702020202" pitchFamily="82" charset="0"/>
              </a:rPr>
              <a:t>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89628" y="1712250"/>
            <a:ext cx="5389399" cy="982470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Conjugaison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Conjugue les verbes au présent</a:t>
            </a:r>
          </a:p>
          <a:p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14" name="Étiquette 13"/>
          <p:cNvSpPr/>
          <p:nvPr/>
        </p:nvSpPr>
        <p:spPr>
          <a:xfrm>
            <a:off x="18148" y="4209050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67311" y="4112705"/>
            <a:ext cx="589465" cy="874766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fr-FR" sz="5000" dirty="0">
                <a:latin typeface="Curlz MT" panose="04040404050702020202" pitchFamily="82" charset="0"/>
              </a:rPr>
              <a:t>2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83603" y="4126659"/>
            <a:ext cx="5004487" cy="1259469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Conjugaison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Conjugue le verbe entre parenthèse au présent</a:t>
            </a:r>
          </a:p>
          <a:p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18" name="Étiquette 17"/>
          <p:cNvSpPr/>
          <p:nvPr/>
        </p:nvSpPr>
        <p:spPr>
          <a:xfrm>
            <a:off x="5714006" y="180662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5840427" y="37211"/>
            <a:ext cx="757885" cy="923314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5400" dirty="0">
                <a:latin typeface="Curlz MT" panose="04040404050702020202" pitchFamily="82" charset="0"/>
              </a:rPr>
              <a:t>3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540839" y="-68354"/>
            <a:ext cx="4191198" cy="1659578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Grammaire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Colorie les groupes des phrases: en bleu celui qui indique de qui on parle, en rouge ce qu’on fait, en vert le ou les groupes qu’ puis remets les en ordre pour écrire 2 phrases</a:t>
            </a:r>
          </a:p>
        </p:txBody>
      </p:sp>
      <p:cxnSp>
        <p:nvCxnSpPr>
          <p:cNvPr id="22" name="Connecteur droit 21"/>
          <p:cNvCxnSpPr/>
          <p:nvPr/>
        </p:nvCxnSpPr>
        <p:spPr>
          <a:xfrm>
            <a:off x="5634732" y="0"/>
            <a:ext cx="72009" cy="756126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Étiquette 29"/>
          <p:cNvSpPr/>
          <p:nvPr/>
        </p:nvSpPr>
        <p:spPr>
          <a:xfrm>
            <a:off x="5676627" y="4045495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5896126" y="3921486"/>
            <a:ext cx="785736" cy="923314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5400" dirty="0">
                <a:latin typeface="Curlz MT" panose="04040404050702020202" pitchFamily="82" charset="0"/>
              </a:rPr>
              <a:t>4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6426018" y="4002684"/>
            <a:ext cx="5389399" cy="428472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Grammaire</a:t>
            </a:r>
          </a:p>
        </p:txBody>
      </p:sp>
      <p:pic>
        <p:nvPicPr>
          <p:cNvPr id="2050" name="Picture 2" descr="http://ekladata.com/yYyVZh5fZWUVLaM28ZbBkg0kjf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182" y="4857680"/>
            <a:ext cx="867326" cy="74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786636" y="5800777"/>
            <a:ext cx="46210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…………………… êtes-vous si pressés ?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…………………… est son métier ?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…………………… a trouvé une pépite d’or ?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…………………… de pépites as-tu trouvées ?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…………………… étaient-elles cachées ?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…………………… fais-tu demain ?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…………………… arrivent tes cousins ?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515900" y="4390456"/>
            <a:ext cx="3877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Je complète chaque question avec les mots suivants: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96370" y="4964987"/>
            <a:ext cx="3978548" cy="888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b="1" i="1" dirty="0">
                <a:latin typeface="Cursive standard" pitchFamily="2" charset="0"/>
              </a:rPr>
              <a:t>Quel – Quand  – Combien – Que – Où  – Pourquoi – Qui </a:t>
            </a:r>
            <a:endParaRPr lang="fr-FR" sz="1800" b="1" dirty="0">
              <a:latin typeface="Cursive standard" pitchFamily="2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E8ACC07-D434-491F-B445-CFCC5BDAEAC8}"/>
              </a:ext>
            </a:extLst>
          </p:cNvPr>
          <p:cNvSpPr txBox="1"/>
          <p:nvPr/>
        </p:nvSpPr>
        <p:spPr>
          <a:xfrm>
            <a:off x="342213" y="2423576"/>
            <a:ext cx="50044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        AVOIR                                     ÊTRE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J’ ________                               Je _________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Tu ________                              Tu _________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Il/Elle/On _____                    Il/Elle/On ______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Nous _________                       Nous _________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Vous  _________                       Vous _________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Ils</a:t>
            </a:r>
            <a:r>
              <a:rPr lang="fr-FR" sz="1600" i="1" dirty="0">
                <a:latin typeface="Comic Sans MS" panose="030F0702030302020204" pitchFamily="66" charset="0"/>
              </a:rPr>
              <a:t>/</a:t>
            </a:r>
            <a:r>
              <a:rPr lang="fr-FR" sz="1600" dirty="0">
                <a:latin typeface="Comic Sans MS" panose="030F0702030302020204" pitchFamily="66" charset="0"/>
              </a:rPr>
              <a:t>Elles</a:t>
            </a:r>
            <a:r>
              <a:rPr lang="fr-FR" sz="1600" i="1" dirty="0">
                <a:latin typeface="Comic Sans MS" panose="030F0702030302020204" pitchFamily="66" charset="0"/>
              </a:rPr>
              <a:t> </a:t>
            </a:r>
            <a:r>
              <a:rPr lang="fr-FR" sz="1600" dirty="0">
                <a:latin typeface="Comic Sans MS" panose="030F0702030302020204" pitchFamily="66" charset="0"/>
              </a:rPr>
              <a:t>________                Ils/Elles  ________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179C3F5-A82F-42EE-8A59-585A32A6C061}"/>
              </a:ext>
            </a:extLst>
          </p:cNvPr>
          <p:cNvSpPr txBox="1"/>
          <p:nvPr/>
        </p:nvSpPr>
        <p:spPr>
          <a:xfrm>
            <a:off x="65067" y="4836960"/>
            <a:ext cx="5516280" cy="249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latin typeface="Comic Sans MS" panose="030F0702030302020204" pitchFamily="66" charset="0"/>
              </a:rPr>
              <a:t>Ma petite sœur </a:t>
            </a:r>
            <a:r>
              <a:rPr lang="fr-FR" sz="1600" i="1" dirty="0">
                <a:latin typeface="Comic Sans MS" panose="030F0702030302020204" pitchFamily="66" charset="0"/>
              </a:rPr>
              <a:t>(jouer) </a:t>
            </a:r>
            <a:r>
              <a:rPr lang="fr-FR" sz="1600" dirty="0">
                <a:latin typeface="Comic Sans MS" panose="030F0702030302020204" pitchFamily="66" charset="0"/>
              </a:rPr>
              <a:t>aux cartes dans le jardin</a:t>
            </a:r>
            <a:r>
              <a:rPr lang="fr-FR" dirty="0"/>
              <a:t>.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Comic Sans MS" panose="030F0702030302020204" pitchFamily="66" charset="0"/>
              </a:rPr>
              <a:t>Tous les matins, Tom </a:t>
            </a:r>
            <a:r>
              <a:rPr lang="fr-FR" sz="1600" i="1" dirty="0">
                <a:latin typeface="Comic Sans MS" panose="030F0702030302020204" pitchFamily="66" charset="0"/>
              </a:rPr>
              <a:t>(se brosser) </a:t>
            </a:r>
            <a:r>
              <a:rPr lang="fr-FR" sz="1600" dirty="0">
                <a:latin typeface="Comic Sans MS" panose="030F0702030302020204" pitchFamily="66" charset="0"/>
              </a:rPr>
              <a:t>les dents.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Comic Sans MS" panose="030F0702030302020204" pitchFamily="66" charset="0"/>
              </a:rPr>
              <a:t>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Comic Sans MS" panose="030F0702030302020204" pitchFamily="66" charset="0"/>
              </a:rPr>
              <a:t>Nous </a:t>
            </a:r>
            <a:r>
              <a:rPr lang="fr-FR" sz="1600" i="1" dirty="0">
                <a:latin typeface="Comic Sans MS" panose="030F0702030302020204" pitchFamily="66" charset="0"/>
              </a:rPr>
              <a:t>(être) </a:t>
            </a:r>
            <a:r>
              <a:rPr lang="fr-FR" sz="1600" dirty="0">
                <a:latin typeface="Comic Sans MS" panose="030F0702030302020204" pitchFamily="66" charset="0"/>
              </a:rPr>
              <a:t>très bons en conjugaison.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Comic Sans MS" panose="030F0702030302020204" pitchFamily="66" charset="0"/>
              </a:rPr>
              <a:t>_________________________________________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B61DA36-EDFB-473D-92B5-5C05BF5CB51C}"/>
              </a:ext>
            </a:extLst>
          </p:cNvPr>
          <p:cNvSpPr txBox="1"/>
          <p:nvPr/>
        </p:nvSpPr>
        <p:spPr>
          <a:xfrm>
            <a:off x="5822199" y="1546380"/>
            <a:ext cx="120763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le boulanger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3181B17-8E60-4A7B-A3AE-EF70AD19794C}"/>
              </a:ext>
            </a:extLst>
          </p:cNvPr>
          <p:cNvSpPr txBox="1"/>
          <p:nvPr/>
        </p:nvSpPr>
        <p:spPr>
          <a:xfrm>
            <a:off x="7173649" y="1546380"/>
            <a:ext cx="1541407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tous les matins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7BA4A1B-8134-4646-A1E7-4EC791896357}"/>
              </a:ext>
            </a:extLst>
          </p:cNvPr>
          <p:cNvSpPr txBox="1"/>
          <p:nvPr/>
        </p:nvSpPr>
        <p:spPr>
          <a:xfrm>
            <a:off x="8837393" y="1570682"/>
            <a:ext cx="1643896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fabrique son pain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FB0BD21-00FE-43FA-8EA3-0CAB02634B5C}"/>
              </a:ext>
            </a:extLst>
          </p:cNvPr>
          <p:cNvSpPr txBox="1"/>
          <p:nvPr/>
        </p:nvSpPr>
        <p:spPr>
          <a:xfrm>
            <a:off x="5742285" y="2733489"/>
            <a:ext cx="1552872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pour son goûter 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A42AE42-FA4F-45A1-96D3-5C857FF6DE5E}"/>
              </a:ext>
            </a:extLst>
          </p:cNvPr>
          <p:cNvSpPr txBox="1"/>
          <p:nvPr/>
        </p:nvSpPr>
        <p:spPr>
          <a:xfrm>
            <a:off x="7329144" y="2733488"/>
            <a:ext cx="2534697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mange une tartine au beurre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9F43216-DDF3-48B7-8335-717069BF33F8}"/>
              </a:ext>
            </a:extLst>
          </p:cNvPr>
          <p:cNvSpPr txBox="1"/>
          <p:nvPr/>
        </p:nvSpPr>
        <p:spPr>
          <a:xfrm>
            <a:off x="9937805" y="2723162"/>
            <a:ext cx="59269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Léo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6DF7F7FE-B3D8-4BDD-8C84-BE4351070DA9}"/>
              </a:ext>
            </a:extLst>
          </p:cNvPr>
          <p:cNvSpPr txBox="1"/>
          <p:nvPr/>
        </p:nvSpPr>
        <p:spPr>
          <a:xfrm>
            <a:off x="5661802" y="1897494"/>
            <a:ext cx="49567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______________________________________________________________________</a:t>
            </a: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E22981A7-1892-4285-976E-3C016B5F1900}"/>
              </a:ext>
            </a:extLst>
          </p:cNvPr>
          <p:cNvCxnSpPr/>
          <p:nvPr/>
        </p:nvCxnSpPr>
        <p:spPr>
          <a:xfrm flipV="1">
            <a:off x="5760126" y="2066720"/>
            <a:ext cx="127964" cy="12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153A5FF4-478B-4460-8561-3076173B216E}"/>
              </a:ext>
            </a:extLst>
          </p:cNvPr>
          <p:cNvCxnSpPr/>
          <p:nvPr/>
        </p:nvCxnSpPr>
        <p:spPr>
          <a:xfrm flipV="1">
            <a:off x="5714006" y="2392464"/>
            <a:ext cx="174084" cy="15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84B542F1-FABC-4818-AD0F-84455D14B77F}"/>
              </a:ext>
            </a:extLst>
          </p:cNvPr>
          <p:cNvSpPr txBox="1"/>
          <p:nvPr/>
        </p:nvSpPr>
        <p:spPr>
          <a:xfrm>
            <a:off x="5742285" y="3331517"/>
            <a:ext cx="48762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______________________________________________________________________</a:t>
            </a:r>
          </a:p>
        </p:txBody>
      </p: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54EEAAC3-915A-419F-9C82-88AF1261C573}"/>
              </a:ext>
            </a:extLst>
          </p:cNvPr>
          <p:cNvCxnSpPr>
            <a:cxnSpLocks/>
          </p:cNvCxnSpPr>
          <p:nvPr/>
        </p:nvCxnSpPr>
        <p:spPr>
          <a:xfrm flipV="1">
            <a:off x="5814294" y="3510810"/>
            <a:ext cx="145805" cy="6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25704F27-B96C-426A-B50C-382E91DBF703}"/>
              </a:ext>
            </a:extLst>
          </p:cNvPr>
          <p:cNvCxnSpPr>
            <a:cxnSpLocks/>
          </p:cNvCxnSpPr>
          <p:nvPr/>
        </p:nvCxnSpPr>
        <p:spPr>
          <a:xfrm>
            <a:off x="5742285" y="3840222"/>
            <a:ext cx="2178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89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tiquette 1"/>
          <p:cNvSpPr/>
          <p:nvPr/>
        </p:nvSpPr>
        <p:spPr>
          <a:xfrm>
            <a:off x="209929" y="180231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62763" y="69793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Curlz MT" panose="04040404050702020202" pitchFamily="82" charset="0"/>
              </a:rPr>
              <a:t>5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52023" y="69793"/>
            <a:ext cx="4214527" cy="98248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Orthographe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Complète avec c ou ç</a:t>
            </a:r>
          </a:p>
          <a:p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58655" y="2609919"/>
            <a:ext cx="4909503" cy="98248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Orthographe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Entoure les 7 erreurs et corrige-les en-dessous</a:t>
            </a:r>
            <a:r>
              <a:rPr lang="fr-FR" sz="1600" dirty="0">
                <a:latin typeface="Comic Sans MS" panose="030F0702030302020204" pitchFamily="66" charset="0"/>
              </a:rPr>
              <a:t>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7" name="Étiquette 6"/>
          <p:cNvSpPr/>
          <p:nvPr/>
        </p:nvSpPr>
        <p:spPr>
          <a:xfrm>
            <a:off x="163237" y="2679132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31541" y="2551593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Curlz MT" panose="04040404050702020202" pitchFamily="82" charset="0"/>
              </a:rPr>
              <a:t>6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5634732" y="0"/>
            <a:ext cx="72008" cy="756126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Étiquette 12"/>
          <p:cNvSpPr/>
          <p:nvPr/>
        </p:nvSpPr>
        <p:spPr>
          <a:xfrm>
            <a:off x="5706740" y="75830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906120" y="-91962"/>
            <a:ext cx="662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Curlz MT" panose="04040404050702020202" pitchFamily="82" charset="0"/>
              </a:rPr>
              <a:t>7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567487" y="75830"/>
            <a:ext cx="5389399" cy="1305653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Vocabulaire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Range les mots dans l’ordre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alphabétique:</a:t>
            </a:r>
          </a:p>
          <a:p>
            <a:endParaRPr lang="fr-FR" b="1" u="sng" dirty="0">
              <a:latin typeface="Comic Sans MS" panose="030F0702030302020204" pitchFamily="66" charset="0"/>
            </a:endParaRPr>
          </a:p>
        </p:txBody>
      </p:sp>
      <p:sp>
        <p:nvSpPr>
          <p:cNvPr id="17" name="Étiquette 16"/>
          <p:cNvSpPr/>
          <p:nvPr/>
        </p:nvSpPr>
        <p:spPr>
          <a:xfrm>
            <a:off x="5682244" y="2269622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787118" y="2109751"/>
            <a:ext cx="662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Curlz MT" panose="04040404050702020202" pitchFamily="82" charset="0"/>
              </a:rPr>
              <a:t>8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470050" y="2229545"/>
            <a:ext cx="4315709" cy="1305653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Vocabulaire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Cherche ces mots dans le dictionnaire et recopie la définition.</a:t>
            </a:r>
          </a:p>
          <a:p>
            <a:endParaRPr lang="fr-FR" b="1" u="sng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ekladata.com/kJP3mGg0pSClBsPh5x96Qt_C7g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46319" y="2197832"/>
            <a:ext cx="1347081" cy="73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ZoneTexte 26"/>
          <p:cNvSpPr txBox="1"/>
          <p:nvPr/>
        </p:nvSpPr>
        <p:spPr>
          <a:xfrm>
            <a:off x="305734" y="3504679"/>
            <a:ext cx="5490716" cy="1528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latin typeface="Comic Sans MS" panose="030F0702030302020204" pitchFamily="66" charset="0"/>
              </a:rPr>
              <a:t>Mario </a:t>
            </a:r>
            <a:r>
              <a:rPr lang="fr-FR" sz="1600" dirty="0" err="1">
                <a:latin typeface="Comic Sans MS" panose="030F0702030302020204" pitchFamily="66" charset="0"/>
              </a:rPr>
              <a:t>enporte</a:t>
            </a:r>
            <a:r>
              <a:rPr lang="fr-FR" sz="1600" dirty="0">
                <a:latin typeface="Comic Sans MS" panose="030F0702030302020204" pitchFamily="66" charset="0"/>
              </a:rPr>
              <a:t> des </a:t>
            </a:r>
            <a:r>
              <a:rPr lang="fr-FR" sz="1600" dirty="0" err="1">
                <a:latin typeface="Comic Sans MS" panose="030F0702030302020204" pitchFamily="66" charset="0"/>
              </a:rPr>
              <a:t>hamecons</a:t>
            </a:r>
            <a:r>
              <a:rPr lang="fr-FR" sz="1600" dirty="0">
                <a:latin typeface="Comic Sans MS" panose="030F0702030302020204" pitchFamily="66" charset="0"/>
              </a:rPr>
              <a:t> et des </a:t>
            </a:r>
            <a:r>
              <a:rPr lang="fr-FR" sz="1600" dirty="0" err="1">
                <a:latin typeface="Comic Sans MS" panose="030F0702030302020204" pitchFamily="66" charset="0"/>
              </a:rPr>
              <a:t>astiçots</a:t>
            </a:r>
            <a:r>
              <a:rPr lang="fr-FR" sz="1600" dirty="0">
                <a:latin typeface="Comic Sans MS" panose="030F0702030302020204" pitchFamily="66" charset="0"/>
              </a:rPr>
              <a:t> pour pêcher des poisons. Il sirote une </a:t>
            </a:r>
            <a:r>
              <a:rPr lang="fr-FR" sz="1600" dirty="0" err="1">
                <a:latin typeface="Comic Sans MS" panose="030F0702030302020204" pitchFamily="66" charset="0"/>
              </a:rPr>
              <a:t>boison</a:t>
            </a:r>
            <a:r>
              <a:rPr lang="fr-FR" sz="1600" dirty="0">
                <a:latin typeface="Comic Sans MS" panose="030F0702030302020204" pitchFamily="66" charset="0"/>
              </a:rPr>
              <a:t> au citron avec des </a:t>
            </a:r>
            <a:r>
              <a:rPr lang="fr-FR" sz="1600" dirty="0" err="1">
                <a:latin typeface="Comic Sans MS" panose="030F0702030302020204" pitchFamily="66" charset="0"/>
              </a:rPr>
              <a:t>glacons</a:t>
            </a:r>
            <a:r>
              <a:rPr lang="fr-FR" sz="1600" dirty="0">
                <a:latin typeface="Comic Sans MS" panose="030F0702030302020204" pitchFamily="66" charset="0"/>
              </a:rPr>
              <a:t> au bord du lac. Un petit </a:t>
            </a:r>
            <a:r>
              <a:rPr lang="fr-FR" sz="1600" dirty="0" err="1">
                <a:latin typeface="Comic Sans MS" panose="030F0702030302020204" pitchFamily="66" charset="0"/>
              </a:rPr>
              <a:t>garcon</a:t>
            </a:r>
            <a:r>
              <a:rPr lang="fr-FR" sz="1600" dirty="0">
                <a:latin typeface="Comic Sans MS" panose="030F0702030302020204" pitchFamily="66" charset="0"/>
              </a:rPr>
              <a:t> l’observe silencieusement.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796450" y="1104484"/>
            <a:ext cx="45908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omic Sans MS" panose="030F0702030302020204" pitchFamily="66" charset="0"/>
              </a:rPr>
              <a:t>tome – tommette – tomate– tomber -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D5E412-F320-49B3-954D-C1F08BE16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435" y="1543211"/>
            <a:ext cx="4796701" cy="57967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229D87-5C87-41BC-BADF-8E1C13F753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87" y="955915"/>
            <a:ext cx="5367527" cy="165400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B1F3F21-0A91-4F4F-912F-F66AC69E9A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2" y="5032561"/>
            <a:ext cx="5454508" cy="65916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02B833BA-A562-448F-B0C2-5517077E2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2" y="5663237"/>
            <a:ext cx="5454500" cy="659168"/>
          </a:xfrm>
          <a:prstGeom prst="rect">
            <a:avLst/>
          </a:prstGeom>
        </p:spPr>
      </p:pic>
      <p:pic>
        <p:nvPicPr>
          <p:cNvPr id="1028" name="Picture 4" descr="http://ekladata.com/LIBvBXnM0mQrCr1U0UhK_5Y6_FU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365" y="2512481"/>
            <a:ext cx="1063853" cy="51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F4E3BABF-52AE-4FDA-98E1-04842D3E25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4" y="6326037"/>
            <a:ext cx="5454500" cy="659168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B9C2D350-4EEF-4CE6-A31E-F8876CAB53B2}"/>
              </a:ext>
            </a:extLst>
          </p:cNvPr>
          <p:cNvSpPr txBox="1"/>
          <p:nvPr/>
        </p:nvSpPr>
        <p:spPr>
          <a:xfrm>
            <a:off x="5634732" y="3463932"/>
            <a:ext cx="4692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voiture: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53200FB0-E129-4CB6-BFA7-EFB6EBF1DE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014" y="3352021"/>
            <a:ext cx="4126189" cy="57967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390C0A8E-AABF-4181-A643-B901D0122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502" y="3939692"/>
            <a:ext cx="4796701" cy="579674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90F6F260-94BF-484B-B4FD-6F44374785AE}"/>
              </a:ext>
            </a:extLst>
          </p:cNvPr>
          <p:cNvSpPr txBox="1"/>
          <p:nvPr/>
        </p:nvSpPr>
        <p:spPr>
          <a:xfrm>
            <a:off x="5743435" y="4788743"/>
            <a:ext cx="1187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crocodile: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1F2A3E29-89B4-4F4C-88C7-266405637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489" y="4656499"/>
            <a:ext cx="3963911" cy="579674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B926007E-43D0-4E5E-A33E-4E5408F9A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334" y="5256110"/>
            <a:ext cx="4796701" cy="579674"/>
          </a:xfrm>
          <a:prstGeom prst="rect">
            <a:avLst/>
          </a:prstGeom>
        </p:spPr>
      </p:pic>
      <p:sp>
        <p:nvSpPr>
          <p:cNvPr id="55" name="ZoneTexte 54">
            <a:extLst>
              <a:ext uri="{FF2B5EF4-FFF2-40B4-BE49-F238E27FC236}">
                <a16:creationId xmlns:a16="http://schemas.microsoft.com/office/drawing/2014/main" id="{139D02DF-0869-4832-AF9A-2955D9F064DD}"/>
              </a:ext>
            </a:extLst>
          </p:cNvPr>
          <p:cNvSpPr txBox="1"/>
          <p:nvPr/>
        </p:nvSpPr>
        <p:spPr>
          <a:xfrm>
            <a:off x="5814792" y="5978581"/>
            <a:ext cx="10440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pustule</a:t>
            </a:r>
            <a:r>
              <a:rPr lang="fr-FR" dirty="0"/>
              <a:t>:</a:t>
            </a:r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id="{8E46FBFB-23D8-43BD-BE0D-CD9186AF1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124" y="5989454"/>
            <a:ext cx="3963911" cy="579674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79F813E2-26FF-437F-9EB0-19583C8A05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846" y="6578192"/>
            <a:ext cx="4796701" cy="57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4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tiquette 1"/>
          <p:cNvSpPr/>
          <p:nvPr/>
        </p:nvSpPr>
        <p:spPr>
          <a:xfrm>
            <a:off x="113676" y="180231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85238" y="169934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urlz MT" panose="04040404050702020202" pitchFamily="82" charset="0"/>
              </a:rPr>
              <a:t>9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64133" y="33258"/>
            <a:ext cx="5389399" cy="102865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Ecriture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Je copie la phrase:</a:t>
            </a:r>
          </a:p>
          <a:p>
            <a:endParaRPr lang="fr-FR" b="1" u="sng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ekladata.com/qNmPPvdkTLwZ01R259eMlxPnNh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" y="1984472"/>
            <a:ext cx="9625512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504160" y="677734"/>
            <a:ext cx="5202684" cy="2676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13676" y="1061912"/>
            <a:ext cx="6097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ursive standard" pitchFamily="2" charset="0"/>
              </a:rPr>
              <a:t>Mercredi matin nous irons nous promener dans les champs.</a:t>
            </a:r>
          </a:p>
        </p:txBody>
      </p:sp>
      <p:sp>
        <p:nvSpPr>
          <p:cNvPr id="10" name="Étiquette 9"/>
          <p:cNvSpPr/>
          <p:nvPr/>
        </p:nvSpPr>
        <p:spPr>
          <a:xfrm>
            <a:off x="121984" y="3492599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50330" y="3441461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urlz MT" panose="04040404050702020202" pitchFamily="82" charset="0"/>
              </a:rPr>
              <a:t>10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86833" y="3354304"/>
            <a:ext cx="4612726" cy="1305653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Numération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Décompose ou recompose les nombres comme dans l’exemple</a:t>
            </a:r>
          </a:p>
          <a:p>
            <a:endParaRPr lang="fr-FR" b="1" u="sng" dirty="0">
              <a:latin typeface="Comic Sans MS" panose="030F0702030302020204" pitchFamily="66" charset="0"/>
            </a:endParaRPr>
          </a:p>
        </p:txBody>
      </p:sp>
      <p:sp>
        <p:nvSpPr>
          <p:cNvPr id="17" name="Étiquette 16"/>
          <p:cNvSpPr/>
          <p:nvPr/>
        </p:nvSpPr>
        <p:spPr>
          <a:xfrm>
            <a:off x="5706740" y="167957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5634732" y="0"/>
            <a:ext cx="72008" cy="756126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832983" y="183552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urlz MT" panose="04040404050702020202" pitchFamily="82" charset="0"/>
              </a:rPr>
              <a:t>11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642844" y="38773"/>
            <a:ext cx="5389399" cy="158265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Numération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Je colorie de la même couleur les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cases qui représentent le même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nombre:</a:t>
            </a:r>
          </a:p>
          <a:p>
            <a:endParaRPr lang="fr-FR" b="1" u="sng" dirty="0">
              <a:latin typeface="Comic Sans MS" panose="030F0702030302020204" pitchFamily="66" charset="0"/>
            </a:endParaRPr>
          </a:p>
        </p:txBody>
      </p:sp>
      <p:sp>
        <p:nvSpPr>
          <p:cNvPr id="23" name="Étiquette 22"/>
          <p:cNvSpPr/>
          <p:nvPr/>
        </p:nvSpPr>
        <p:spPr>
          <a:xfrm>
            <a:off x="5800750" y="3872753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962694" y="3869987"/>
            <a:ext cx="126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urlz MT" panose="04040404050702020202" pitchFamily="82" charset="0"/>
              </a:rPr>
              <a:t>12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674167" y="3811744"/>
            <a:ext cx="5389399" cy="1305653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Géométrie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Je trace trois carrés de taille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différente</a:t>
            </a:r>
          </a:p>
          <a:p>
            <a:endParaRPr lang="fr-FR" b="1" u="sng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ekladata.com/LWOJuCy80_Nceiat2rdHSWkoDQ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158" y="38773"/>
            <a:ext cx="1734071" cy="106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ekladata.com/uMYIPVIxd8Od6jlQ_e6_tAQ0laQ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5133" y="3762082"/>
            <a:ext cx="698267" cy="73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ekladata.com/nYJB2BAL4ganXdLJJBHV1x6eK9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380" y="6787587"/>
            <a:ext cx="993233" cy="77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574329"/>
              </p:ext>
            </p:extLst>
          </p:nvPr>
        </p:nvGraphicFramePr>
        <p:xfrm>
          <a:off x="6041774" y="1332359"/>
          <a:ext cx="4501296" cy="237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omic Sans MS" panose="030F0702030302020204" pitchFamily="66" charset="0"/>
                        </a:rPr>
                        <a:t>354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omic Sans MS" panose="030F0702030302020204" pitchFamily="66" charset="0"/>
                        </a:rPr>
                        <a:t>40 + 60 + 8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omic Sans MS" panose="030F0702030302020204" pitchFamily="66" charset="0"/>
                        </a:rPr>
                        <a:t>708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omic Sans MS" panose="030F0702030302020204" pitchFamily="66" charset="0"/>
                        </a:rPr>
                        <a:t>3c 4</a:t>
                      </a:r>
                      <a:r>
                        <a:rPr lang="fr-FR" sz="1600" baseline="0" dirty="0">
                          <a:latin typeface="Comic Sans MS" panose="030F0702030302020204" pitchFamily="66" charset="0"/>
                        </a:rPr>
                        <a:t> u 5 d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omic Sans MS" panose="030F0702030302020204" pitchFamily="66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omic Sans MS" panose="030F0702030302020204" pitchFamily="66" charset="0"/>
                        </a:rPr>
                        <a:t>600 + 100 + 8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omic Sans MS" panose="030F0702030302020204" pitchFamily="66" charset="0"/>
                        </a:rPr>
                        <a:t>50 + 4 + 300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omic Sans MS" panose="030F0702030302020204" pitchFamily="66" charset="0"/>
                        </a:rPr>
                        <a:t>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omic Sans MS" panose="030F0702030302020204" pitchFamily="66" charset="0"/>
                        </a:rPr>
                        <a:t>40 + 40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omic Sans MS" panose="030F0702030302020204" pitchFamily="66" charset="0"/>
                        </a:rPr>
                        <a:t>7c 8u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omic Sans MS" panose="030F0702030302020204" pitchFamily="66" charset="0"/>
                        </a:rPr>
                        <a:t>8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omic Sans MS" panose="030F0702030302020204" pitchFamily="66" charset="0"/>
                        </a:rPr>
                        <a:t>4c  6d  8u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49" y="4956520"/>
            <a:ext cx="4820185" cy="252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3192A910-8FBC-4D59-984B-ADC379C23A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0474" y="4343651"/>
            <a:ext cx="5691210" cy="240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8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tiquette 2"/>
          <p:cNvSpPr/>
          <p:nvPr/>
        </p:nvSpPr>
        <p:spPr>
          <a:xfrm>
            <a:off x="234132" y="180231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09985" y="195402"/>
            <a:ext cx="126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urlz MT" panose="04040404050702020202" pitchFamily="82" charset="0"/>
              </a:rPr>
              <a:t>13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76226" y="179989"/>
            <a:ext cx="5389399" cy="98248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Géométrie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Je colorie ce pavage avec deux couleurs:</a:t>
            </a:r>
          </a:p>
          <a:p>
            <a:endParaRPr lang="fr-FR" sz="1800" dirty="0">
              <a:latin typeface="Comic Sans MS" panose="030F0702030302020204" pitchFamily="66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5634732" y="0"/>
            <a:ext cx="72008" cy="756126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Étiquette 22"/>
          <p:cNvSpPr/>
          <p:nvPr/>
        </p:nvSpPr>
        <p:spPr>
          <a:xfrm>
            <a:off x="5738141" y="179989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777114" y="170258"/>
            <a:ext cx="126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urlz MT" panose="04040404050702020202" pitchFamily="82" charset="0"/>
              </a:rPr>
              <a:t>14</a:t>
            </a:r>
          </a:p>
        </p:txBody>
      </p:sp>
      <p:pic>
        <p:nvPicPr>
          <p:cNvPr id="22" name="Picture 4" descr="http://ekladata.com/uMYIPVIxd8Od6jlQ_e6_tAQ0laQ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452" y="6300911"/>
            <a:ext cx="882360" cy="93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ekladata.com/syi7n6z_Re-7OOjtHuEUF8qGW2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180" y="134455"/>
            <a:ext cx="783306" cy="7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6714852" y="108006"/>
            <a:ext cx="5389399" cy="98248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Opérations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Je calcule les soustractions:</a:t>
            </a:r>
          </a:p>
          <a:p>
            <a:endParaRPr lang="fr-FR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393735"/>
              </p:ext>
            </p:extLst>
          </p:nvPr>
        </p:nvGraphicFramePr>
        <p:xfrm>
          <a:off x="5922762" y="1232598"/>
          <a:ext cx="1944216" cy="1656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058">
                <a:tc>
                  <a:txBody>
                    <a:bodyPr/>
                    <a:lstStyle/>
                    <a:p>
                      <a:r>
                        <a:rPr lang="fr-FR" dirty="0"/>
                        <a:t>  </a:t>
                      </a:r>
                      <a:r>
                        <a:rPr lang="fr-FR" b="1" dirty="0"/>
                        <a:t> </a:t>
                      </a:r>
                      <a:r>
                        <a:rPr lang="fr-FR" b="1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58">
                <a:tc>
                  <a:txBody>
                    <a:bodyPr/>
                    <a:lstStyle/>
                    <a:p>
                      <a:r>
                        <a:rPr lang="fr-FR" dirty="0"/>
                        <a:t>-  </a:t>
                      </a:r>
                      <a:r>
                        <a:rPr lang="fr-FR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58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58">
                <a:tc>
                  <a:txBody>
                    <a:bodyPr/>
                    <a:lstStyle/>
                    <a:p>
                      <a:r>
                        <a:rPr lang="fr-FR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1" name="Connecteur droit 10"/>
          <p:cNvCxnSpPr>
            <a:cxnSpLocks/>
          </p:cNvCxnSpPr>
          <p:nvPr/>
        </p:nvCxnSpPr>
        <p:spPr>
          <a:xfrm>
            <a:off x="5872758" y="2246811"/>
            <a:ext cx="199108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374657"/>
              </p:ext>
            </p:extLst>
          </p:nvPr>
        </p:nvGraphicFramePr>
        <p:xfrm>
          <a:off x="8335101" y="1270549"/>
          <a:ext cx="1984554" cy="1656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1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058">
                <a:tc>
                  <a:txBody>
                    <a:bodyPr/>
                    <a:lstStyle/>
                    <a:p>
                      <a:r>
                        <a:rPr lang="fr-FR" dirty="0"/>
                        <a:t>   </a:t>
                      </a:r>
                      <a:r>
                        <a:rPr lang="fr-FR" b="1" dirty="0">
                          <a:latin typeface="Comic Sans MS" panose="030F0702030302020204" pitchFamily="66" charset="0"/>
                        </a:rPr>
                        <a:t>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58">
                <a:tc>
                  <a:txBody>
                    <a:bodyPr/>
                    <a:lstStyle/>
                    <a:p>
                      <a:r>
                        <a:rPr lang="fr-FR" b="1" dirty="0">
                          <a:latin typeface="Comic Sans MS" panose="030F0702030302020204" pitchFamily="66" charset="0"/>
                        </a:rPr>
                        <a:t>- 4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5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58">
                <a:tc>
                  <a:txBody>
                    <a:bodyPr/>
                    <a:lstStyle/>
                    <a:p>
                      <a:r>
                        <a:rPr lang="fr-FR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2" name="Connecteur droit 31"/>
          <p:cNvCxnSpPr/>
          <p:nvPr/>
        </p:nvCxnSpPr>
        <p:spPr>
          <a:xfrm>
            <a:off x="8599426" y="2278303"/>
            <a:ext cx="162024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Étiquette 32"/>
          <p:cNvSpPr/>
          <p:nvPr/>
        </p:nvSpPr>
        <p:spPr>
          <a:xfrm>
            <a:off x="5858461" y="2958951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5892971" y="3015708"/>
            <a:ext cx="1418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urlz MT" panose="04040404050702020202" pitchFamily="82" charset="0"/>
              </a:rPr>
              <a:t>15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787476" y="2990676"/>
            <a:ext cx="5389399" cy="98248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>
                <a:latin typeface="Comic Sans MS" panose="030F0702030302020204" pitchFamily="66" charset="0"/>
              </a:rPr>
              <a:t>Calcul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Complète les pyramides additives:</a:t>
            </a:r>
          </a:p>
          <a:p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1" y="903288"/>
            <a:ext cx="5348858" cy="510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2ADAE92-3DA9-496A-AFEF-F43F1F2C26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5411" y="3632694"/>
            <a:ext cx="3034681" cy="212849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86BE72-5745-4EC0-83A0-DB7531DC1E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7180" y="5656409"/>
            <a:ext cx="3250980" cy="172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90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435</Words>
  <Application>Microsoft Office PowerPoint</Application>
  <PresentationFormat>Personnalisé</PresentationFormat>
  <Paragraphs>112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Comic Sans MS</vt:lpstr>
      <vt:lpstr>Curlz MT</vt:lpstr>
      <vt:lpstr>Cursive standard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Alice</cp:lastModifiedBy>
  <cp:revision>26</cp:revision>
  <dcterms:created xsi:type="dcterms:W3CDTF">2014-07-26T15:00:07Z</dcterms:created>
  <dcterms:modified xsi:type="dcterms:W3CDTF">2020-07-26T09:14:03Z</dcterms:modified>
</cp:coreProperties>
</file>