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1" r:id="rId4"/>
    <p:sldId id="263" r:id="rId5"/>
  </p:sldIdLst>
  <p:sldSz cx="10693400" cy="7561263"/>
  <p:notesSz cx="6858000" cy="9144000"/>
  <p:defaultTextStyle>
    <a:defPPr>
      <a:defRPr lang="fr-FR"/>
    </a:defPPr>
    <a:lvl1pPr marL="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2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ice" initials="A" lastIdx="1" clrIdx="0">
    <p:extLst>
      <p:ext uri="{19B8F6BF-5375-455C-9EA6-DF929625EA0E}">
        <p15:presenceInfo xmlns:p15="http://schemas.microsoft.com/office/powerpoint/2012/main" userId="ad9d8eca9f598fe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936" y="66"/>
      </p:cViewPr>
      <p:guideLst>
        <p:guide orient="horz" pos="2382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02005" y="2348893"/>
            <a:ext cx="9089390" cy="1620771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604010" y="4284716"/>
            <a:ext cx="7485380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D2045-8C8A-4FAA-AE49-87E96BCAC2E7}" type="datetimeFigureOut">
              <a:rPr lang="fr-FR" smtClean="0"/>
              <a:t>26/07/2020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A3FBC-CDE0-409B-AC9A-B14B7E7765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0751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D2045-8C8A-4FAA-AE49-87E96BCAC2E7}" type="datetimeFigureOut">
              <a:rPr lang="fr-FR" smtClean="0"/>
              <a:t>26/07/2020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A3FBC-CDE0-409B-AC9A-B14B7E7765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8873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9067112" y="334306"/>
            <a:ext cx="2812588" cy="711318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25639" y="334306"/>
            <a:ext cx="8263250" cy="711318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D2045-8C8A-4FAA-AE49-87E96BCAC2E7}" type="datetimeFigureOut">
              <a:rPr lang="fr-FR" smtClean="0"/>
              <a:t>26/07/2020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A3FBC-CDE0-409B-AC9A-B14B7E7765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8144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D2045-8C8A-4FAA-AE49-87E96BCAC2E7}" type="datetimeFigureOut">
              <a:rPr lang="fr-FR" smtClean="0"/>
              <a:t>26/07/2020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A3FBC-CDE0-409B-AC9A-B14B7E7765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6120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44705" y="4858812"/>
            <a:ext cx="9089390" cy="1501751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D2045-8C8A-4FAA-AE49-87E96BCAC2E7}" type="datetimeFigureOut">
              <a:rPr lang="fr-FR" smtClean="0"/>
              <a:t>26/07/2020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A3FBC-CDE0-409B-AC9A-B14B7E7765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9485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25639" y="1944575"/>
            <a:ext cx="5537918" cy="550291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341781" y="1944575"/>
            <a:ext cx="5537919" cy="550291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D2045-8C8A-4FAA-AE49-87E96BCAC2E7}" type="datetimeFigureOut">
              <a:rPr lang="fr-FR" smtClean="0"/>
              <a:t>26/07/2020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A3FBC-CDE0-409B-AC9A-B14B7E7765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1758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4670" y="302801"/>
            <a:ext cx="9624060" cy="1260211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4670" y="1692533"/>
            <a:ext cx="4724775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34670" y="2397901"/>
            <a:ext cx="4724775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432099" y="1692533"/>
            <a:ext cx="4726631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432099" y="2397901"/>
            <a:ext cx="4726631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D2045-8C8A-4FAA-AE49-87E96BCAC2E7}" type="datetimeFigureOut">
              <a:rPr lang="fr-FR" smtClean="0"/>
              <a:t>26/07/2020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A3FBC-CDE0-409B-AC9A-B14B7E7765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5686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D2045-8C8A-4FAA-AE49-87E96BCAC2E7}" type="datetimeFigureOut">
              <a:rPr lang="fr-FR" smtClean="0"/>
              <a:t>26/07/2020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A3FBC-CDE0-409B-AC9A-B14B7E7765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7154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D2045-8C8A-4FAA-AE49-87E96BCAC2E7}" type="datetimeFigureOut">
              <a:rPr lang="fr-FR" smtClean="0"/>
              <a:t>26/07/2020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A3FBC-CDE0-409B-AC9A-B14B7E7765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8589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4671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34671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D2045-8C8A-4FAA-AE49-87E96BCAC2E7}" type="datetimeFigureOut">
              <a:rPr lang="fr-FR" smtClean="0"/>
              <a:t>26/07/2020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A3FBC-CDE0-409B-AC9A-B14B7E7765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731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/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D2045-8C8A-4FAA-AE49-87E96BCAC2E7}" type="datetimeFigureOut">
              <a:rPr lang="fr-FR" smtClean="0"/>
              <a:t>26/07/2020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A3FBC-CDE0-409B-AC9A-B14B7E7765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7169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34670" y="302801"/>
            <a:ext cx="9624060" cy="1260211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4670" y="1764295"/>
            <a:ext cx="9624060" cy="4990084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534670" y="7008171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5D2045-8C8A-4FAA-AE49-87E96BCAC2E7}" type="datetimeFigureOut">
              <a:rPr lang="fr-FR" smtClean="0"/>
              <a:t>26/07/2020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653579" y="7008171"/>
            <a:ext cx="3386243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663603" y="7008171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9A3FBC-CDE0-409B-AC9A-B14B7E7765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9413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3056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146" indent="-391146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483" indent="-325955" algn="l" defTabSz="1043056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820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348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876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209929" y="128592"/>
            <a:ext cx="2610490" cy="55574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294139" y="240454"/>
            <a:ext cx="2357862" cy="428472"/>
          </a:xfrm>
          <a:prstGeom prst="rect">
            <a:avLst/>
          </a:prstGeom>
          <a:noFill/>
        </p:spPr>
        <p:txBody>
          <a:bodyPr wrap="square" lIns="104287" tIns="52144" rIns="104287" bIns="52144" rtlCol="0">
            <a:spAutoFit/>
          </a:bodyPr>
          <a:lstStyle/>
          <a:p>
            <a:r>
              <a:rPr lang="fr-FR" dirty="0">
                <a:latin typeface="Comic Sans MS" panose="030F0702030302020204" pitchFamily="66" charset="0"/>
              </a:rPr>
              <a:t>Prénom: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883603" y="724190"/>
            <a:ext cx="4294677" cy="103209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1151571" y="786052"/>
            <a:ext cx="3789421" cy="936321"/>
          </a:xfrm>
          <a:prstGeom prst="rect">
            <a:avLst/>
          </a:prstGeom>
          <a:noFill/>
        </p:spPr>
        <p:txBody>
          <a:bodyPr wrap="square" lIns="104287" tIns="52144" rIns="104287" bIns="52144" rtlCol="0">
            <a:spAutoFit/>
          </a:bodyPr>
          <a:lstStyle/>
          <a:p>
            <a:pPr algn="ctr"/>
            <a:r>
              <a:rPr lang="fr-FR" sz="2700" dirty="0">
                <a:latin typeface="Curlz MT" panose="04040404050702020202" pitchFamily="82" charset="0"/>
              </a:rPr>
              <a:t>PLAN DE TRAVAIL N°4 – CE2</a:t>
            </a:r>
          </a:p>
        </p:txBody>
      </p:sp>
      <p:sp>
        <p:nvSpPr>
          <p:cNvPr id="8" name="Étiquette 7"/>
          <p:cNvSpPr/>
          <p:nvPr/>
        </p:nvSpPr>
        <p:spPr>
          <a:xfrm>
            <a:off x="160453" y="1750469"/>
            <a:ext cx="842094" cy="714529"/>
          </a:xfrm>
          <a:prstGeom prst="plaqu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9" name="ZoneTexte 8"/>
          <p:cNvSpPr txBox="1"/>
          <p:nvPr/>
        </p:nvSpPr>
        <p:spPr>
          <a:xfrm>
            <a:off x="378242" y="1692798"/>
            <a:ext cx="589465" cy="874766"/>
          </a:xfrm>
          <a:prstGeom prst="rect">
            <a:avLst/>
          </a:prstGeom>
          <a:noFill/>
        </p:spPr>
        <p:txBody>
          <a:bodyPr wrap="square" lIns="104287" tIns="52144" rIns="104287" bIns="52144" rtlCol="0">
            <a:spAutoFit/>
          </a:bodyPr>
          <a:lstStyle/>
          <a:p>
            <a:r>
              <a:rPr lang="fr-FR" sz="5000" dirty="0">
                <a:latin typeface="Curlz MT" panose="04040404050702020202" pitchFamily="82" charset="0"/>
              </a:rPr>
              <a:t>1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989628" y="1712250"/>
            <a:ext cx="5389399" cy="982470"/>
          </a:xfrm>
          <a:prstGeom prst="rect">
            <a:avLst/>
          </a:prstGeom>
          <a:noFill/>
        </p:spPr>
        <p:txBody>
          <a:bodyPr wrap="square" lIns="104287" tIns="52144" rIns="104287" bIns="52144" rtlCol="0">
            <a:spAutoFit/>
          </a:bodyPr>
          <a:lstStyle/>
          <a:p>
            <a:r>
              <a:rPr lang="fr-FR" b="1" u="sng" dirty="0">
                <a:latin typeface="Comic Sans MS" panose="030F0702030302020204" pitchFamily="66" charset="0"/>
              </a:rPr>
              <a:t>Conjugaison</a:t>
            </a:r>
          </a:p>
          <a:p>
            <a:r>
              <a:rPr lang="fr-FR" sz="1800" dirty="0">
                <a:latin typeface="Comic Sans MS" panose="030F0702030302020204" pitchFamily="66" charset="0"/>
              </a:rPr>
              <a:t>Conjugue les verbes au présent</a:t>
            </a:r>
          </a:p>
          <a:p>
            <a:endParaRPr lang="fr-FR" sz="1800" dirty="0">
              <a:latin typeface="Comic Sans MS" panose="030F0702030302020204" pitchFamily="66" charset="0"/>
            </a:endParaRPr>
          </a:p>
        </p:txBody>
      </p:sp>
      <p:sp>
        <p:nvSpPr>
          <p:cNvPr id="14" name="Étiquette 13"/>
          <p:cNvSpPr/>
          <p:nvPr/>
        </p:nvSpPr>
        <p:spPr>
          <a:xfrm>
            <a:off x="18148" y="4209050"/>
            <a:ext cx="842094" cy="714529"/>
          </a:xfrm>
          <a:prstGeom prst="plaqu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15" name="ZoneTexte 14"/>
          <p:cNvSpPr txBox="1"/>
          <p:nvPr/>
        </p:nvSpPr>
        <p:spPr>
          <a:xfrm>
            <a:off x="167311" y="4112705"/>
            <a:ext cx="589465" cy="874766"/>
          </a:xfrm>
          <a:prstGeom prst="rect">
            <a:avLst/>
          </a:prstGeom>
          <a:noFill/>
        </p:spPr>
        <p:txBody>
          <a:bodyPr wrap="square" lIns="104287" tIns="52144" rIns="104287" bIns="52144" rtlCol="0">
            <a:spAutoFit/>
          </a:bodyPr>
          <a:lstStyle/>
          <a:p>
            <a:r>
              <a:rPr lang="fr-FR" sz="5000" dirty="0">
                <a:latin typeface="Curlz MT" panose="04040404050702020202" pitchFamily="82" charset="0"/>
              </a:rPr>
              <a:t>2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883603" y="4126659"/>
            <a:ext cx="5004487" cy="1259469"/>
          </a:xfrm>
          <a:prstGeom prst="rect">
            <a:avLst/>
          </a:prstGeom>
          <a:noFill/>
        </p:spPr>
        <p:txBody>
          <a:bodyPr wrap="square" lIns="104287" tIns="52144" rIns="104287" bIns="52144" rtlCol="0">
            <a:spAutoFit/>
          </a:bodyPr>
          <a:lstStyle/>
          <a:p>
            <a:r>
              <a:rPr lang="fr-FR" b="1" u="sng" dirty="0">
                <a:latin typeface="Comic Sans MS" panose="030F0702030302020204" pitchFamily="66" charset="0"/>
              </a:rPr>
              <a:t>Conjugaison</a:t>
            </a:r>
          </a:p>
          <a:p>
            <a:r>
              <a:rPr lang="fr-FR" sz="1800" dirty="0">
                <a:latin typeface="Comic Sans MS" panose="030F0702030302020204" pitchFamily="66" charset="0"/>
              </a:rPr>
              <a:t>Conjugue le verbe entre parenthèse au présent</a:t>
            </a:r>
          </a:p>
          <a:p>
            <a:endParaRPr lang="fr-FR" sz="1800" dirty="0">
              <a:latin typeface="Comic Sans MS" panose="030F0702030302020204" pitchFamily="66" charset="0"/>
            </a:endParaRPr>
          </a:p>
        </p:txBody>
      </p:sp>
      <p:sp>
        <p:nvSpPr>
          <p:cNvPr id="18" name="Étiquette 17"/>
          <p:cNvSpPr/>
          <p:nvPr/>
        </p:nvSpPr>
        <p:spPr>
          <a:xfrm>
            <a:off x="5714006" y="180662"/>
            <a:ext cx="842094" cy="714529"/>
          </a:xfrm>
          <a:prstGeom prst="plaqu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19" name="ZoneTexte 18"/>
          <p:cNvSpPr txBox="1"/>
          <p:nvPr/>
        </p:nvSpPr>
        <p:spPr>
          <a:xfrm>
            <a:off x="5840427" y="37211"/>
            <a:ext cx="757885" cy="923314"/>
          </a:xfrm>
          <a:prstGeom prst="rect">
            <a:avLst/>
          </a:prstGeom>
          <a:noFill/>
        </p:spPr>
        <p:txBody>
          <a:bodyPr wrap="square" lIns="91424" tIns="45712" rIns="91424" bIns="45712" rtlCol="0">
            <a:spAutoFit/>
          </a:bodyPr>
          <a:lstStyle/>
          <a:p>
            <a:r>
              <a:rPr lang="fr-FR" sz="5400" dirty="0">
                <a:latin typeface="Curlz MT" panose="04040404050702020202" pitchFamily="82" charset="0"/>
              </a:rPr>
              <a:t>3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6540839" y="-68354"/>
            <a:ext cx="4191198" cy="1659578"/>
          </a:xfrm>
          <a:prstGeom prst="rect">
            <a:avLst/>
          </a:prstGeom>
          <a:noFill/>
        </p:spPr>
        <p:txBody>
          <a:bodyPr wrap="square" lIns="104287" tIns="52144" rIns="104287" bIns="52144" rtlCol="0">
            <a:spAutoFit/>
          </a:bodyPr>
          <a:lstStyle/>
          <a:p>
            <a:r>
              <a:rPr lang="fr-FR" b="1" u="sng" dirty="0">
                <a:latin typeface="Comic Sans MS" panose="030F0702030302020204" pitchFamily="66" charset="0"/>
              </a:rPr>
              <a:t>Grammaire</a:t>
            </a:r>
          </a:p>
          <a:p>
            <a:r>
              <a:rPr lang="fr-FR" sz="1600" dirty="0">
                <a:latin typeface="Comic Sans MS" panose="030F0702030302020204" pitchFamily="66" charset="0"/>
              </a:rPr>
              <a:t>Colorie les groupes des phrases: en bleu celui qui indique de qui on parle, en rouge ce qu’on fait, en vert le ou les groupes qu’ puis remets les en ordre pour écrire 2 phrases</a:t>
            </a:r>
          </a:p>
        </p:txBody>
      </p:sp>
      <p:cxnSp>
        <p:nvCxnSpPr>
          <p:cNvPr id="22" name="Connecteur droit 21"/>
          <p:cNvCxnSpPr/>
          <p:nvPr/>
        </p:nvCxnSpPr>
        <p:spPr>
          <a:xfrm>
            <a:off x="5634732" y="0"/>
            <a:ext cx="72009" cy="7561263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Étiquette 29"/>
          <p:cNvSpPr/>
          <p:nvPr/>
        </p:nvSpPr>
        <p:spPr>
          <a:xfrm>
            <a:off x="5676627" y="4045495"/>
            <a:ext cx="842094" cy="714529"/>
          </a:xfrm>
          <a:prstGeom prst="plaqu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 dirty="0"/>
          </a:p>
        </p:txBody>
      </p:sp>
      <p:sp>
        <p:nvSpPr>
          <p:cNvPr id="31" name="ZoneTexte 30"/>
          <p:cNvSpPr txBox="1"/>
          <p:nvPr/>
        </p:nvSpPr>
        <p:spPr>
          <a:xfrm>
            <a:off x="5896126" y="3921486"/>
            <a:ext cx="785736" cy="923314"/>
          </a:xfrm>
          <a:prstGeom prst="rect">
            <a:avLst/>
          </a:prstGeom>
          <a:noFill/>
        </p:spPr>
        <p:txBody>
          <a:bodyPr wrap="square" lIns="91424" tIns="45712" rIns="91424" bIns="45712" rtlCol="0">
            <a:spAutoFit/>
          </a:bodyPr>
          <a:lstStyle/>
          <a:p>
            <a:r>
              <a:rPr lang="fr-FR" sz="5400" dirty="0">
                <a:latin typeface="Curlz MT" panose="04040404050702020202" pitchFamily="82" charset="0"/>
              </a:rPr>
              <a:t>4</a:t>
            </a:r>
          </a:p>
        </p:txBody>
      </p:sp>
      <p:sp>
        <p:nvSpPr>
          <p:cNvPr id="32" name="ZoneTexte 31"/>
          <p:cNvSpPr txBox="1"/>
          <p:nvPr/>
        </p:nvSpPr>
        <p:spPr>
          <a:xfrm>
            <a:off x="6426018" y="4002684"/>
            <a:ext cx="5389399" cy="428472"/>
          </a:xfrm>
          <a:prstGeom prst="rect">
            <a:avLst/>
          </a:prstGeom>
          <a:noFill/>
        </p:spPr>
        <p:txBody>
          <a:bodyPr wrap="square" lIns="104287" tIns="52144" rIns="104287" bIns="52144" rtlCol="0">
            <a:spAutoFit/>
          </a:bodyPr>
          <a:lstStyle/>
          <a:p>
            <a:r>
              <a:rPr lang="fr-FR" b="1" u="sng" dirty="0">
                <a:latin typeface="Comic Sans MS" panose="030F0702030302020204" pitchFamily="66" charset="0"/>
              </a:rPr>
              <a:t>Grammaire</a:t>
            </a:r>
          </a:p>
        </p:txBody>
      </p:sp>
      <p:pic>
        <p:nvPicPr>
          <p:cNvPr id="2050" name="Picture 2" descr="http://ekladata.com/yYyVZh5fZWUVLaM28ZbBkg0kjf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7182" y="4857680"/>
            <a:ext cx="867326" cy="741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5786636" y="5800777"/>
            <a:ext cx="462105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dirty="0">
                <a:latin typeface="Comic Sans MS" panose="030F0702030302020204" pitchFamily="66" charset="0"/>
              </a:rPr>
              <a:t>…………………… êtes-vous si pressés ?</a:t>
            </a:r>
          </a:p>
          <a:p>
            <a:r>
              <a:rPr lang="fr-FR" sz="1600" dirty="0">
                <a:latin typeface="Comic Sans MS" panose="030F0702030302020204" pitchFamily="66" charset="0"/>
              </a:rPr>
              <a:t>…………………… est son métier ?</a:t>
            </a:r>
          </a:p>
          <a:p>
            <a:r>
              <a:rPr lang="fr-FR" sz="1600" dirty="0">
                <a:latin typeface="Comic Sans MS" panose="030F0702030302020204" pitchFamily="66" charset="0"/>
              </a:rPr>
              <a:t>…………………… a trouvé une pépite d’or ?</a:t>
            </a:r>
          </a:p>
          <a:p>
            <a:r>
              <a:rPr lang="fr-FR" sz="1600" dirty="0">
                <a:latin typeface="Comic Sans MS" panose="030F0702030302020204" pitchFamily="66" charset="0"/>
              </a:rPr>
              <a:t>…………………… de pépites as-tu trouvées ?</a:t>
            </a:r>
          </a:p>
          <a:p>
            <a:r>
              <a:rPr lang="fr-FR" sz="1600" dirty="0">
                <a:latin typeface="Comic Sans MS" panose="030F0702030302020204" pitchFamily="66" charset="0"/>
              </a:rPr>
              <a:t>…………………… étaient-elles cachées ?</a:t>
            </a:r>
          </a:p>
          <a:p>
            <a:r>
              <a:rPr lang="fr-FR" sz="1600" dirty="0">
                <a:latin typeface="Comic Sans MS" panose="030F0702030302020204" pitchFamily="66" charset="0"/>
              </a:rPr>
              <a:t>…………………… fais-tu demain ?</a:t>
            </a:r>
          </a:p>
          <a:p>
            <a:r>
              <a:rPr lang="fr-FR" sz="1600" dirty="0">
                <a:latin typeface="Comic Sans MS" panose="030F0702030302020204" pitchFamily="66" charset="0"/>
              </a:rPr>
              <a:t>…………………… arrivent tes cousins ?</a:t>
            </a:r>
            <a:endParaRPr lang="fr-FR" sz="1800" dirty="0">
              <a:latin typeface="Comic Sans MS" panose="030F0702030302020204" pitchFamily="66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6515900" y="4390456"/>
            <a:ext cx="38779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latin typeface="Comic Sans MS" panose="030F0702030302020204" pitchFamily="66" charset="0"/>
              </a:rPr>
              <a:t>Je complète chaque question avec les mots suivants: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496370" y="4964987"/>
            <a:ext cx="3978548" cy="8887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800" b="1" i="1" dirty="0">
                <a:latin typeface="Cursive standard" pitchFamily="2" charset="0"/>
              </a:rPr>
              <a:t>Quel – Quand  – Combien – Que – Où  – Pourquoi – Qui </a:t>
            </a:r>
            <a:endParaRPr lang="fr-FR" sz="1800" b="1" dirty="0">
              <a:latin typeface="Cursive standard" pitchFamily="2" charset="0"/>
            </a:endParaRP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0E8ACC07-D434-491F-B445-CFCC5BDAEAC8}"/>
              </a:ext>
            </a:extLst>
          </p:cNvPr>
          <p:cNvSpPr txBox="1"/>
          <p:nvPr/>
        </p:nvSpPr>
        <p:spPr>
          <a:xfrm>
            <a:off x="342213" y="2423576"/>
            <a:ext cx="500448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>
                <a:latin typeface="Comic Sans MS" panose="030F0702030302020204" pitchFamily="66" charset="0"/>
              </a:rPr>
              <a:t>        AVOIR                                     ÊTRE</a:t>
            </a:r>
          </a:p>
          <a:p>
            <a:r>
              <a:rPr lang="fr-FR" sz="1600" dirty="0">
                <a:latin typeface="Comic Sans MS" panose="030F0702030302020204" pitchFamily="66" charset="0"/>
              </a:rPr>
              <a:t>J’ ________                               Je _________</a:t>
            </a:r>
          </a:p>
          <a:p>
            <a:r>
              <a:rPr lang="fr-FR" sz="1600" dirty="0">
                <a:latin typeface="Comic Sans MS" panose="030F0702030302020204" pitchFamily="66" charset="0"/>
              </a:rPr>
              <a:t>Tu ________                              Tu _________</a:t>
            </a:r>
          </a:p>
          <a:p>
            <a:r>
              <a:rPr lang="fr-FR" sz="1600" dirty="0">
                <a:latin typeface="Comic Sans MS" panose="030F0702030302020204" pitchFamily="66" charset="0"/>
              </a:rPr>
              <a:t>Il/Elle/On _____                    Il/Elle/On ______</a:t>
            </a:r>
          </a:p>
          <a:p>
            <a:r>
              <a:rPr lang="fr-FR" sz="1600" dirty="0">
                <a:latin typeface="Comic Sans MS" panose="030F0702030302020204" pitchFamily="66" charset="0"/>
              </a:rPr>
              <a:t>Nous _________                       Nous _________</a:t>
            </a:r>
          </a:p>
          <a:p>
            <a:r>
              <a:rPr lang="fr-FR" sz="1600" dirty="0">
                <a:latin typeface="Comic Sans MS" panose="030F0702030302020204" pitchFamily="66" charset="0"/>
              </a:rPr>
              <a:t>Vous  _________                       Vous _________</a:t>
            </a:r>
          </a:p>
          <a:p>
            <a:r>
              <a:rPr lang="fr-FR" sz="1600" dirty="0">
                <a:latin typeface="Comic Sans MS" panose="030F0702030302020204" pitchFamily="66" charset="0"/>
              </a:rPr>
              <a:t>Ils</a:t>
            </a:r>
            <a:r>
              <a:rPr lang="fr-FR" sz="1600" i="1" dirty="0">
                <a:latin typeface="Comic Sans MS" panose="030F0702030302020204" pitchFamily="66" charset="0"/>
              </a:rPr>
              <a:t>/</a:t>
            </a:r>
            <a:r>
              <a:rPr lang="fr-FR" sz="1600" dirty="0">
                <a:latin typeface="Comic Sans MS" panose="030F0702030302020204" pitchFamily="66" charset="0"/>
              </a:rPr>
              <a:t>Elles</a:t>
            </a:r>
            <a:r>
              <a:rPr lang="fr-FR" sz="1600" i="1" dirty="0">
                <a:latin typeface="Comic Sans MS" panose="030F0702030302020204" pitchFamily="66" charset="0"/>
              </a:rPr>
              <a:t> </a:t>
            </a:r>
            <a:r>
              <a:rPr lang="fr-FR" sz="1600" dirty="0">
                <a:latin typeface="Comic Sans MS" panose="030F0702030302020204" pitchFamily="66" charset="0"/>
              </a:rPr>
              <a:t>________                Ils/Elles  ________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C179C3F5-A82F-42EE-8A59-585A32A6C061}"/>
              </a:ext>
            </a:extLst>
          </p:cNvPr>
          <p:cNvSpPr txBox="1"/>
          <p:nvPr/>
        </p:nvSpPr>
        <p:spPr>
          <a:xfrm>
            <a:off x="65067" y="4836960"/>
            <a:ext cx="5516280" cy="249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600" dirty="0">
                <a:latin typeface="Comic Sans MS" panose="030F0702030302020204" pitchFamily="66" charset="0"/>
              </a:rPr>
              <a:t>Ma petite sœur </a:t>
            </a:r>
            <a:r>
              <a:rPr lang="fr-FR" sz="1600" i="1" dirty="0">
                <a:latin typeface="Comic Sans MS" panose="030F0702030302020204" pitchFamily="66" charset="0"/>
              </a:rPr>
              <a:t>(jouer) </a:t>
            </a:r>
            <a:r>
              <a:rPr lang="fr-FR" sz="1600" dirty="0">
                <a:latin typeface="Comic Sans MS" panose="030F0702030302020204" pitchFamily="66" charset="0"/>
              </a:rPr>
              <a:t>aux cartes dans le jardin</a:t>
            </a:r>
            <a:r>
              <a:rPr lang="fr-FR" dirty="0"/>
              <a:t>.</a:t>
            </a:r>
          </a:p>
          <a:p>
            <a:pPr>
              <a:lnSpc>
                <a:spcPct val="150000"/>
              </a:lnSpc>
            </a:pPr>
            <a:r>
              <a:rPr lang="fr-FR" dirty="0"/>
              <a:t>_______________________________________</a:t>
            </a:r>
          </a:p>
          <a:p>
            <a:pPr>
              <a:lnSpc>
                <a:spcPct val="150000"/>
              </a:lnSpc>
            </a:pPr>
            <a:r>
              <a:rPr lang="fr-FR" sz="1600" dirty="0">
                <a:latin typeface="Comic Sans MS" panose="030F0702030302020204" pitchFamily="66" charset="0"/>
              </a:rPr>
              <a:t>Tous les matins, Tom </a:t>
            </a:r>
            <a:r>
              <a:rPr lang="fr-FR" sz="1600" i="1" dirty="0">
                <a:latin typeface="Comic Sans MS" panose="030F0702030302020204" pitchFamily="66" charset="0"/>
              </a:rPr>
              <a:t>(se brosser) </a:t>
            </a:r>
            <a:r>
              <a:rPr lang="fr-FR" sz="1600" dirty="0">
                <a:latin typeface="Comic Sans MS" panose="030F0702030302020204" pitchFamily="66" charset="0"/>
              </a:rPr>
              <a:t>les dents.</a:t>
            </a:r>
          </a:p>
          <a:p>
            <a:pPr>
              <a:lnSpc>
                <a:spcPct val="150000"/>
              </a:lnSpc>
            </a:pPr>
            <a:r>
              <a:rPr lang="fr-FR" sz="1600" dirty="0">
                <a:latin typeface="Comic Sans MS" panose="030F0702030302020204" pitchFamily="66" charset="0"/>
              </a:rPr>
              <a:t>_________________________________________</a:t>
            </a:r>
          </a:p>
          <a:p>
            <a:pPr>
              <a:lnSpc>
                <a:spcPct val="150000"/>
              </a:lnSpc>
            </a:pPr>
            <a:r>
              <a:rPr lang="fr-FR" sz="1600" dirty="0">
                <a:latin typeface="Comic Sans MS" panose="030F0702030302020204" pitchFamily="66" charset="0"/>
              </a:rPr>
              <a:t>Nous </a:t>
            </a:r>
            <a:r>
              <a:rPr lang="fr-FR" sz="1600" i="1" dirty="0">
                <a:latin typeface="Comic Sans MS" panose="030F0702030302020204" pitchFamily="66" charset="0"/>
              </a:rPr>
              <a:t>(être) </a:t>
            </a:r>
            <a:r>
              <a:rPr lang="fr-FR" sz="1600" dirty="0">
                <a:latin typeface="Comic Sans MS" panose="030F0702030302020204" pitchFamily="66" charset="0"/>
              </a:rPr>
              <a:t>très bons en conjugaison.</a:t>
            </a:r>
          </a:p>
          <a:p>
            <a:pPr>
              <a:lnSpc>
                <a:spcPct val="150000"/>
              </a:lnSpc>
            </a:pPr>
            <a:r>
              <a:rPr lang="fr-FR" sz="1600" dirty="0">
                <a:latin typeface="Comic Sans MS" panose="030F0702030302020204" pitchFamily="66" charset="0"/>
              </a:rPr>
              <a:t>_________________________________________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FB61DA36-EDFB-473D-92B5-5C05BF5CB51C}"/>
              </a:ext>
            </a:extLst>
          </p:cNvPr>
          <p:cNvSpPr txBox="1"/>
          <p:nvPr/>
        </p:nvSpPr>
        <p:spPr>
          <a:xfrm>
            <a:off x="5822199" y="1546380"/>
            <a:ext cx="1207638" cy="30777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Comic Sans MS" panose="030F0702030302020204" pitchFamily="66" charset="0"/>
              </a:rPr>
              <a:t>le boulanger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B3181B17-8E60-4A7B-A3AE-EF70AD19794C}"/>
              </a:ext>
            </a:extLst>
          </p:cNvPr>
          <p:cNvSpPr txBox="1"/>
          <p:nvPr/>
        </p:nvSpPr>
        <p:spPr>
          <a:xfrm>
            <a:off x="7173649" y="1546380"/>
            <a:ext cx="1541407" cy="30777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Comic Sans MS" panose="030F0702030302020204" pitchFamily="66" charset="0"/>
              </a:rPr>
              <a:t>tous les matins</a:t>
            </a: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67BA4A1B-8134-4646-A1E7-4EC791896357}"/>
              </a:ext>
            </a:extLst>
          </p:cNvPr>
          <p:cNvSpPr txBox="1"/>
          <p:nvPr/>
        </p:nvSpPr>
        <p:spPr>
          <a:xfrm>
            <a:off x="8837393" y="1570682"/>
            <a:ext cx="1643896" cy="30777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Comic Sans MS" panose="030F0702030302020204" pitchFamily="66" charset="0"/>
              </a:rPr>
              <a:t>fabrique son pain</a:t>
            </a: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8FB0BD21-00FE-43FA-8EA3-0CAB02634B5C}"/>
              </a:ext>
            </a:extLst>
          </p:cNvPr>
          <p:cNvSpPr txBox="1"/>
          <p:nvPr/>
        </p:nvSpPr>
        <p:spPr>
          <a:xfrm>
            <a:off x="5742285" y="2733489"/>
            <a:ext cx="1552872" cy="30777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Comic Sans MS" panose="030F0702030302020204" pitchFamily="66" charset="0"/>
              </a:rPr>
              <a:t>pour son goûter </a:t>
            </a: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6A42AE42-FA4F-45A1-96D3-5C857FF6DE5E}"/>
              </a:ext>
            </a:extLst>
          </p:cNvPr>
          <p:cNvSpPr txBox="1"/>
          <p:nvPr/>
        </p:nvSpPr>
        <p:spPr>
          <a:xfrm>
            <a:off x="7329144" y="2733488"/>
            <a:ext cx="2534697" cy="30777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Comic Sans MS" panose="030F0702030302020204" pitchFamily="66" charset="0"/>
              </a:rPr>
              <a:t>mange une tartine au beurre</a:t>
            </a:r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id="{09F43216-DDF3-48B7-8335-717069BF33F8}"/>
              </a:ext>
            </a:extLst>
          </p:cNvPr>
          <p:cNvSpPr txBox="1"/>
          <p:nvPr/>
        </p:nvSpPr>
        <p:spPr>
          <a:xfrm>
            <a:off x="9937805" y="2723162"/>
            <a:ext cx="592690" cy="30777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Comic Sans MS" panose="030F0702030302020204" pitchFamily="66" charset="0"/>
              </a:rPr>
              <a:t>Léo</a:t>
            </a:r>
          </a:p>
        </p:txBody>
      </p:sp>
      <p:sp>
        <p:nvSpPr>
          <p:cNvPr id="42" name="ZoneTexte 41">
            <a:extLst>
              <a:ext uri="{FF2B5EF4-FFF2-40B4-BE49-F238E27FC236}">
                <a16:creationId xmlns:a16="http://schemas.microsoft.com/office/drawing/2014/main" id="{6DF7F7FE-B3D8-4BDD-8C84-BE4351070DA9}"/>
              </a:ext>
            </a:extLst>
          </p:cNvPr>
          <p:cNvSpPr txBox="1"/>
          <p:nvPr/>
        </p:nvSpPr>
        <p:spPr>
          <a:xfrm>
            <a:off x="5661802" y="1897494"/>
            <a:ext cx="495677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______________________________________________________________________</a:t>
            </a:r>
          </a:p>
        </p:txBody>
      </p:sp>
      <p:cxnSp>
        <p:nvCxnSpPr>
          <p:cNvPr id="44" name="Connecteur droit avec flèche 43">
            <a:extLst>
              <a:ext uri="{FF2B5EF4-FFF2-40B4-BE49-F238E27FC236}">
                <a16:creationId xmlns:a16="http://schemas.microsoft.com/office/drawing/2014/main" id="{E22981A7-1892-4285-976E-3C016B5F1900}"/>
              </a:ext>
            </a:extLst>
          </p:cNvPr>
          <p:cNvCxnSpPr/>
          <p:nvPr/>
        </p:nvCxnSpPr>
        <p:spPr>
          <a:xfrm flipV="1">
            <a:off x="5760126" y="2066720"/>
            <a:ext cx="127964" cy="121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avec flèche 45">
            <a:extLst>
              <a:ext uri="{FF2B5EF4-FFF2-40B4-BE49-F238E27FC236}">
                <a16:creationId xmlns:a16="http://schemas.microsoft.com/office/drawing/2014/main" id="{153A5FF4-478B-4460-8561-3076173B216E}"/>
              </a:ext>
            </a:extLst>
          </p:cNvPr>
          <p:cNvCxnSpPr/>
          <p:nvPr/>
        </p:nvCxnSpPr>
        <p:spPr>
          <a:xfrm flipV="1">
            <a:off x="5714006" y="2392464"/>
            <a:ext cx="174084" cy="158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ZoneTexte 46">
            <a:extLst>
              <a:ext uri="{FF2B5EF4-FFF2-40B4-BE49-F238E27FC236}">
                <a16:creationId xmlns:a16="http://schemas.microsoft.com/office/drawing/2014/main" id="{84B542F1-FABC-4818-AD0F-84455D14B77F}"/>
              </a:ext>
            </a:extLst>
          </p:cNvPr>
          <p:cNvSpPr txBox="1"/>
          <p:nvPr/>
        </p:nvSpPr>
        <p:spPr>
          <a:xfrm>
            <a:off x="5742285" y="3331517"/>
            <a:ext cx="487629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______________________________________________________________________</a:t>
            </a:r>
          </a:p>
        </p:txBody>
      </p:sp>
      <p:cxnSp>
        <p:nvCxnSpPr>
          <p:cNvPr id="49" name="Connecteur droit avec flèche 48">
            <a:extLst>
              <a:ext uri="{FF2B5EF4-FFF2-40B4-BE49-F238E27FC236}">
                <a16:creationId xmlns:a16="http://schemas.microsoft.com/office/drawing/2014/main" id="{54EEAAC3-915A-419F-9C82-88AF1261C573}"/>
              </a:ext>
            </a:extLst>
          </p:cNvPr>
          <p:cNvCxnSpPr>
            <a:cxnSpLocks/>
          </p:cNvCxnSpPr>
          <p:nvPr/>
        </p:nvCxnSpPr>
        <p:spPr>
          <a:xfrm flipV="1">
            <a:off x="5814294" y="3510810"/>
            <a:ext cx="145805" cy="66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cteur droit avec flèche 51">
            <a:extLst>
              <a:ext uri="{FF2B5EF4-FFF2-40B4-BE49-F238E27FC236}">
                <a16:creationId xmlns:a16="http://schemas.microsoft.com/office/drawing/2014/main" id="{25704F27-B96C-426A-B50C-382E91DBF703}"/>
              </a:ext>
            </a:extLst>
          </p:cNvPr>
          <p:cNvCxnSpPr>
            <a:cxnSpLocks/>
          </p:cNvCxnSpPr>
          <p:nvPr/>
        </p:nvCxnSpPr>
        <p:spPr>
          <a:xfrm>
            <a:off x="5742285" y="3840222"/>
            <a:ext cx="21781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7891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tiquette 1"/>
          <p:cNvSpPr/>
          <p:nvPr/>
        </p:nvSpPr>
        <p:spPr>
          <a:xfrm>
            <a:off x="209929" y="180231"/>
            <a:ext cx="842094" cy="714529"/>
          </a:xfrm>
          <a:prstGeom prst="plaqu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spcCol="0" rtlCol="0" anchor="ctr"/>
          <a:lstStyle/>
          <a:p>
            <a:pPr algn="ctr"/>
            <a:endParaRPr lang="fr-FR"/>
          </a:p>
        </p:txBody>
      </p:sp>
      <p:sp>
        <p:nvSpPr>
          <p:cNvPr id="3" name="ZoneTexte 2"/>
          <p:cNvSpPr txBox="1"/>
          <p:nvPr/>
        </p:nvSpPr>
        <p:spPr>
          <a:xfrm>
            <a:off x="362763" y="69793"/>
            <a:ext cx="7920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dirty="0">
                <a:latin typeface="Curlz MT" panose="04040404050702020202" pitchFamily="82" charset="0"/>
              </a:rPr>
              <a:t>5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1052023" y="69793"/>
            <a:ext cx="4214527" cy="982488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r>
              <a:rPr lang="fr-FR" b="1" u="sng" dirty="0">
                <a:latin typeface="Comic Sans MS" panose="030F0702030302020204" pitchFamily="66" charset="0"/>
              </a:rPr>
              <a:t>Orthographe</a:t>
            </a:r>
          </a:p>
          <a:p>
            <a:r>
              <a:rPr lang="fr-FR" sz="1800" dirty="0">
                <a:latin typeface="Comic Sans MS" panose="030F0702030302020204" pitchFamily="66" charset="0"/>
              </a:rPr>
              <a:t>Complète avec c ou ç</a:t>
            </a:r>
          </a:p>
          <a:p>
            <a:endParaRPr lang="fr-FR" sz="1800" dirty="0">
              <a:latin typeface="Comic Sans MS" panose="030F0702030302020204" pitchFamily="66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958655" y="2609919"/>
            <a:ext cx="4909503" cy="982488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r>
              <a:rPr lang="fr-FR" b="1" u="sng" dirty="0">
                <a:latin typeface="Comic Sans MS" panose="030F0702030302020204" pitchFamily="66" charset="0"/>
              </a:rPr>
              <a:t>Orthographe</a:t>
            </a:r>
          </a:p>
          <a:p>
            <a:r>
              <a:rPr lang="fr-FR" sz="1800" dirty="0">
                <a:latin typeface="Comic Sans MS" panose="030F0702030302020204" pitchFamily="66" charset="0"/>
              </a:rPr>
              <a:t>Entoure les 7 erreurs et corrige-les en-dessous</a:t>
            </a:r>
            <a:r>
              <a:rPr lang="fr-FR" sz="1600" dirty="0">
                <a:latin typeface="Comic Sans MS" panose="030F0702030302020204" pitchFamily="66" charset="0"/>
              </a:rPr>
              <a:t>.</a:t>
            </a:r>
            <a:endParaRPr lang="fr-FR" sz="2000" dirty="0">
              <a:latin typeface="Comic Sans MS" panose="030F0702030302020204" pitchFamily="66" charset="0"/>
            </a:endParaRPr>
          </a:p>
        </p:txBody>
      </p:sp>
      <p:sp>
        <p:nvSpPr>
          <p:cNvPr id="7" name="Étiquette 6"/>
          <p:cNvSpPr/>
          <p:nvPr/>
        </p:nvSpPr>
        <p:spPr>
          <a:xfrm>
            <a:off x="163237" y="2679132"/>
            <a:ext cx="842094" cy="714529"/>
          </a:xfrm>
          <a:prstGeom prst="plaqu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spcCol="0" rtlCol="0" anchor="ctr"/>
          <a:lstStyle/>
          <a:p>
            <a:pPr algn="ctr"/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231541" y="2551593"/>
            <a:ext cx="7920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dirty="0">
                <a:latin typeface="Curlz MT" panose="04040404050702020202" pitchFamily="82" charset="0"/>
              </a:rPr>
              <a:t>6</a:t>
            </a:r>
          </a:p>
        </p:txBody>
      </p:sp>
      <p:cxnSp>
        <p:nvCxnSpPr>
          <p:cNvPr id="9" name="Connecteur droit 8"/>
          <p:cNvCxnSpPr/>
          <p:nvPr/>
        </p:nvCxnSpPr>
        <p:spPr>
          <a:xfrm>
            <a:off x="5634732" y="0"/>
            <a:ext cx="72008" cy="7561263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Étiquette 12"/>
          <p:cNvSpPr/>
          <p:nvPr/>
        </p:nvSpPr>
        <p:spPr>
          <a:xfrm>
            <a:off x="5706740" y="75830"/>
            <a:ext cx="842094" cy="714529"/>
          </a:xfrm>
          <a:prstGeom prst="plaqu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spcCol="0" rtlCol="0" anchor="ctr"/>
          <a:lstStyle/>
          <a:p>
            <a:pPr algn="ctr"/>
            <a:endParaRPr lang="fr-FR"/>
          </a:p>
        </p:txBody>
      </p:sp>
      <p:sp>
        <p:nvSpPr>
          <p:cNvPr id="14" name="ZoneTexte 13"/>
          <p:cNvSpPr txBox="1"/>
          <p:nvPr/>
        </p:nvSpPr>
        <p:spPr>
          <a:xfrm>
            <a:off x="5906120" y="-91962"/>
            <a:ext cx="6626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dirty="0">
                <a:latin typeface="Curlz MT" panose="04040404050702020202" pitchFamily="82" charset="0"/>
              </a:rPr>
              <a:t>7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6567487" y="75830"/>
            <a:ext cx="5389399" cy="1305653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r>
              <a:rPr lang="fr-FR" b="1" u="sng" dirty="0">
                <a:latin typeface="Comic Sans MS" panose="030F0702030302020204" pitchFamily="66" charset="0"/>
              </a:rPr>
              <a:t>Vocabulaire</a:t>
            </a:r>
          </a:p>
          <a:p>
            <a:r>
              <a:rPr lang="fr-FR" sz="1800" dirty="0">
                <a:latin typeface="Comic Sans MS" panose="030F0702030302020204" pitchFamily="66" charset="0"/>
              </a:rPr>
              <a:t>Range les mots dans l’ordre </a:t>
            </a:r>
          </a:p>
          <a:p>
            <a:r>
              <a:rPr lang="fr-FR" sz="1800" dirty="0">
                <a:latin typeface="Comic Sans MS" panose="030F0702030302020204" pitchFamily="66" charset="0"/>
              </a:rPr>
              <a:t>alphabétique:</a:t>
            </a:r>
          </a:p>
          <a:p>
            <a:endParaRPr lang="fr-FR" b="1" u="sng" dirty="0">
              <a:latin typeface="Comic Sans MS" panose="030F0702030302020204" pitchFamily="66" charset="0"/>
            </a:endParaRPr>
          </a:p>
        </p:txBody>
      </p:sp>
      <p:sp>
        <p:nvSpPr>
          <p:cNvPr id="17" name="Étiquette 16"/>
          <p:cNvSpPr/>
          <p:nvPr/>
        </p:nvSpPr>
        <p:spPr>
          <a:xfrm>
            <a:off x="5682244" y="2269622"/>
            <a:ext cx="842094" cy="714529"/>
          </a:xfrm>
          <a:prstGeom prst="plaqu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spcCol="0" rtlCol="0" anchor="ctr"/>
          <a:lstStyle/>
          <a:p>
            <a:pPr algn="ctr"/>
            <a:endParaRPr lang="fr-FR"/>
          </a:p>
        </p:txBody>
      </p:sp>
      <p:sp>
        <p:nvSpPr>
          <p:cNvPr id="18" name="ZoneTexte 17"/>
          <p:cNvSpPr txBox="1"/>
          <p:nvPr/>
        </p:nvSpPr>
        <p:spPr>
          <a:xfrm>
            <a:off x="5787118" y="2109751"/>
            <a:ext cx="6626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dirty="0">
                <a:latin typeface="Curlz MT" panose="04040404050702020202" pitchFamily="82" charset="0"/>
              </a:rPr>
              <a:t>8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6470050" y="2229545"/>
            <a:ext cx="4315709" cy="1305653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r>
              <a:rPr lang="fr-FR" b="1" u="sng" dirty="0">
                <a:latin typeface="Comic Sans MS" panose="030F0702030302020204" pitchFamily="66" charset="0"/>
              </a:rPr>
              <a:t>Vocabulaire</a:t>
            </a:r>
          </a:p>
          <a:p>
            <a:r>
              <a:rPr lang="fr-FR" sz="1800" dirty="0">
                <a:latin typeface="Comic Sans MS" panose="030F0702030302020204" pitchFamily="66" charset="0"/>
              </a:rPr>
              <a:t>Cherche ces mots dans le dictionnaire et recopie la définition.</a:t>
            </a:r>
          </a:p>
          <a:p>
            <a:endParaRPr lang="fr-FR" b="1" u="sng" dirty="0">
              <a:latin typeface="Comic Sans MS" panose="030F0702030302020204" pitchFamily="66" charset="0"/>
            </a:endParaRPr>
          </a:p>
        </p:txBody>
      </p:sp>
      <p:pic>
        <p:nvPicPr>
          <p:cNvPr id="1026" name="Picture 2" descr="http://ekladata.com/kJP3mGg0pSClBsPh5x96Qt_C7g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346319" y="2197832"/>
            <a:ext cx="1347081" cy="7347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ZoneTexte 26"/>
          <p:cNvSpPr txBox="1"/>
          <p:nvPr/>
        </p:nvSpPr>
        <p:spPr>
          <a:xfrm>
            <a:off x="305734" y="3504679"/>
            <a:ext cx="5490716" cy="15288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600" dirty="0">
                <a:latin typeface="Comic Sans MS" panose="030F0702030302020204" pitchFamily="66" charset="0"/>
              </a:rPr>
              <a:t>Mario </a:t>
            </a:r>
            <a:r>
              <a:rPr lang="fr-FR" sz="1600" dirty="0" err="1">
                <a:latin typeface="Comic Sans MS" panose="030F0702030302020204" pitchFamily="66" charset="0"/>
              </a:rPr>
              <a:t>enporte</a:t>
            </a:r>
            <a:r>
              <a:rPr lang="fr-FR" sz="1600" dirty="0">
                <a:latin typeface="Comic Sans MS" panose="030F0702030302020204" pitchFamily="66" charset="0"/>
              </a:rPr>
              <a:t> des </a:t>
            </a:r>
            <a:r>
              <a:rPr lang="fr-FR" sz="1600" dirty="0" err="1">
                <a:latin typeface="Comic Sans MS" panose="030F0702030302020204" pitchFamily="66" charset="0"/>
              </a:rPr>
              <a:t>hamecons</a:t>
            </a:r>
            <a:r>
              <a:rPr lang="fr-FR" sz="1600" dirty="0">
                <a:latin typeface="Comic Sans MS" panose="030F0702030302020204" pitchFamily="66" charset="0"/>
              </a:rPr>
              <a:t> et des </a:t>
            </a:r>
            <a:r>
              <a:rPr lang="fr-FR" sz="1600" dirty="0" err="1">
                <a:latin typeface="Comic Sans MS" panose="030F0702030302020204" pitchFamily="66" charset="0"/>
              </a:rPr>
              <a:t>astiçots</a:t>
            </a:r>
            <a:r>
              <a:rPr lang="fr-FR" sz="1600" dirty="0">
                <a:latin typeface="Comic Sans MS" panose="030F0702030302020204" pitchFamily="66" charset="0"/>
              </a:rPr>
              <a:t> pour pêcher des poisons. Il sirote une </a:t>
            </a:r>
            <a:r>
              <a:rPr lang="fr-FR" sz="1600" dirty="0" err="1">
                <a:latin typeface="Comic Sans MS" panose="030F0702030302020204" pitchFamily="66" charset="0"/>
              </a:rPr>
              <a:t>boison</a:t>
            </a:r>
            <a:r>
              <a:rPr lang="fr-FR" sz="1600" dirty="0">
                <a:latin typeface="Comic Sans MS" panose="030F0702030302020204" pitchFamily="66" charset="0"/>
              </a:rPr>
              <a:t> au citron avec des </a:t>
            </a:r>
            <a:r>
              <a:rPr lang="fr-FR" sz="1600" dirty="0" err="1">
                <a:latin typeface="Comic Sans MS" panose="030F0702030302020204" pitchFamily="66" charset="0"/>
              </a:rPr>
              <a:t>glacons</a:t>
            </a:r>
            <a:r>
              <a:rPr lang="fr-FR" sz="1600" dirty="0">
                <a:latin typeface="Comic Sans MS" panose="030F0702030302020204" pitchFamily="66" charset="0"/>
              </a:rPr>
              <a:t> au bord du lac. Un petit </a:t>
            </a:r>
            <a:r>
              <a:rPr lang="fr-FR" sz="1600" dirty="0" err="1">
                <a:latin typeface="Comic Sans MS" panose="030F0702030302020204" pitchFamily="66" charset="0"/>
              </a:rPr>
              <a:t>garcon</a:t>
            </a:r>
            <a:r>
              <a:rPr lang="fr-FR" sz="1600" dirty="0">
                <a:latin typeface="Comic Sans MS" panose="030F0702030302020204" pitchFamily="66" charset="0"/>
              </a:rPr>
              <a:t> l’observe silencieusement.</a:t>
            </a:r>
          </a:p>
        </p:txBody>
      </p:sp>
      <p:sp>
        <p:nvSpPr>
          <p:cNvPr id="33" name="ZoneTexte 32"/>
          <p:cNvSpPr txBox="1"/>
          <p:nvPr/>
        </p:nvSpPr>
        <p:spPr>
          <a:xfrm>
            <a:off x="5796450" y="1104484"/>
            <a:ext cx="459081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Comic Sans MS" panose="030F0702030302020204" pitchFamily="66" charset="0"/>
              </a:rPr>
              <a:t>tome – tommette – tomate– tomber - 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ECD5E412-F320-49B3-954D-C1F08BE16D8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3435" y="1543211"/>
            <a:ext cx="4796701" cy="579674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AA229D87-5C87-41BC-BADF-8E1C13F7537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1987" y="955915"/>
            <a:ext cx="5367527" cy="1654004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8B1F3F21-0A91-4F4F-912F-F66AC69E9AD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72" y="5032561"/>
            <a:ext cx="5454508" cy="659169"/>
          </a:xfrm>
          <a:prstGeom prst="rect">
            <a:avLst/>
          </a:prstGeom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02B833BA-A562-448F-B0C2-5517077E2D2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72" y="5663237"/>
            <a:ext cx="5454500" cy="659168"/>
          </a:xfrm>
          <a:prstGeom prst="rect">
            <a:avLst/>
          </a:prstGeom>
        </p:spPr>
      </p:pic>
      <p:pic>
        <p:nvPicPr>
          <p:cNvPr id="1028" name="Picture 4" descr="http://ekladata.com/LIBvBXnM0mQrCr1U0UhK_5Y6_FU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7365" y="2512481"/>
            <a:ext cx="1063853" cy="5149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Image 19">
            <a:extLst>
              <a:ext uri="{FF2B5EF4-FFF2-40B4-BE49-F238E27FC236}">
                <a16:creationId xmlns:a16="http://schemas.microsoft.com/office/drawing/2014/main" id="{F4E3BABF-52AE-4FDA-98E1-04842D3E25A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64" y="6326037"/>
            <a:ext cx="5454500" cy="659168"/>
          </a:xfrm>
          <a:prstGeom prst="rect">
            <a:avLst/>
          </a:prstGeom>
        </p:spPr>
      </p:pic>
      <p:sp>
        <p:nvSpPr>
          <p:cNvPr id="21" name="ZoneTexte 20">
            <a:extLst>
              <a:ext uri="{FF2B5EF4-FFF2-40B4-BE49-F238E27FC236}">
                <a16:creationId xmlns:a16="http://schemas.microsoft.com/office/drawing/2014/main" id="{B9C2D350-4EEF-4CE6-A31E-F8876CAB53B2}"/>
              </a:ext>
            </a:extLst>
          </p:cNvPr>
          <p:cNvSpPr txBox="1"/>
          <p:nvPr/>
        </p:nvSpPr>
        <p:spPr>
          <a:xfrm>
            <a:off x="5634732" y="3463932"/>
            <a:ext cx="46921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>
                <a:latin typeface="Comic Sans MS" panose="030F0702030302020204" pitchFamily="66" charset="0"/>
              </a:rPr>
              <a:t>voiture:</a:t>
            </a:r>
          </a:p>
        </p:txBody>
      </p:sp>
      <p:pic>
        <p:nvPicPr>
          <p:cNvPr id="22" name="Image 21">
            <a:extLst>
              <a:ext uri="{FF2B5EF4-FFF2-40B4-BE49-F238E27FC236}">
                <a16:creationId xmlns:a16="http://schemas.microsoft.com/office/drawing/2014/main" id="{53200FB0-E129-4CB6-BFA7-EFB6EBF1DEA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5014" y="3352021"/>
            <a:ext cx="4126189" cy="579674"/>
          </a:xfrm>
          <a:prstGeom prst="rect">
            <a:avLst/>
          </a:prstGeom>
        </p:spPr>
      </p:pic>
      <p:pic>
        <p:nvPicPr>
          <p:cNvPr id="23" name="Image 22">
            <a:extLst>
              <a:ext uri="{FF2B5EF4-FFF2-40B4-BE49-F238E27FC236}">
                <a16:creationId xmlns:a16="http://schemas.microsoft.com/office/drawing/2014/main" id="{390C0A8E-AABF-4181-A643-B901D012206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4502" y="3939692"/>
            <a:ext cx="4796701" cy="579674"/>
          </a:xfrm>
          <a:prstGeom prst="rect">
            <a:avLst/>
          </a:prstGeom>
        </p:spPr>
      </p:pic>
      <p:sp>
        <p:nvSpPr>
          <p:cNvPr id="24" name="ZoneTexte 23">
            <a:extLst>
              <a:ext uri="{FF2B5EF4-FFF2-40B4-BE49-F238E27FC236}">
                <a16:creationId xmlns:a16="http://schemas.microsoft.com/office/drawing/2014/main" id="{90F6F260-94BF-484B-B4FD-6F44374785AE}"/>
              </a:ext>
            </a:extLst>
          </p:cNvPr>
          <p:cNvSpPr txBox="1"/>
          <p:nvPr/>
        </p:nvSpPr>
        <p:spPr>
          <a:xfrm>
            <a:off x="5743435" y="4788743"/>
            <a:ext cx="11874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>
                <a:latin typeface="Comic Sans MS" panose="030F0702030302020204" pitchFamily="66" charset="0"/>
              </a:rPr>
              <a:t>crocodile:</a:t>
            </a:r>
          </a:p>
        </p:txBody>
      </p:sp>
      <p:pic>
        <p:nvPicPr>
          <p:cNvPr id="29" name="Image 28">
            <a:extLst>
              <a:ext uri="{FF2B5EF4-FFF2-40B4-BE49-F238E27FC236}">
                <a16:creationId xmlns:a16="http://schemas.microsoft.com/office/drawing/2014/main" id="{1F2A3E29-89B4-4F4C-88C7-26640563717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9489" y="4656499"/>
            <a:ext cx="3963911" cy="579674"/>
          </a:xfrm>
          <a:prstGeom prst="rect">
            <a:avLst/>
          </a:prstGeom>
        </p:spPr>
      </p:pic>
      <p:pic>
        <p:nvPicPr>
          <p:cNvPr id="36" name="Image 35">
            <a:extLst>
              <a:ext uri="{FF2B5EF4-FFF2-40B4-BE49-F238E27FC236}">
                <a16:creationId xmlns:a16="http://schemas.microsoft.com/office/drawing/2014/main" id="{B926007E-43D0-4E5E-A33E-4E5408F9A0C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6334" y="5256110"/>
            <a:ext cx="4796701" cy="579674"/>
          </a:xfrm>
          <a:prstGeom prst="rect">
            <a:avLst/>
          </a:prstGeom>
        </p:spPr>
      </p:pic>
      <p:sp>
        <p:nvSpPr>
          <p:cNvPr id="55" name="ZoneTexte 54">
            <a:extLst>
              <a:ext uri="{FF2B5EF4-FFF2-40B4-BE49-F238E27FC236}">
                <a16:creationId xmlns:a16="http://schemas.microsoft.com/office/drawing/2014/main" id="{139D02DF-0869-4832-AF9A-2955D9F064DD}"/>
              </a:ext>
            </a:extLst>
          </p:cNvPr>
          <p:cNvSpPr txBox="1"/>
          <p:nvPr/>
        </p:nvSpPr>
        <p:spPr>
          <a:xfrm>
            <a:off x="5814792" y="5978581"/>
            <a:ext cx="104407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>
                <a:latin typeface="Comic Sans MS" panose="030F0702030302020204" pitchFamily="66" charset="0"/>
              </a:rPr>
              <a:t>pustule</a:t>
            </a:r>
            <a:r>
              <a:rPr lang="fr-FR" dirty="0"/>
              <a:t>:</a:t>
            </a:r>
          </a:p>
        </p:txBody>
      </p:sp>
      <p:pic>
        <p:nvPicPr>
          <p:cNvPr id="57" name="Image 56">
            <a:extLst>
              <a:ext uri="{FF2B5EF4-FFF2-40B4-BE49-F238E27FC236}">
                <a16:creationId xmlns:a16="http://schemas.microsoft.com/office/drawing/2014/main" id="{8E46FBFB-23D8-43BD-BE0D-CD9186AF12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9124" y="5989454"/>
            <a:ext cx="3963911" cy="579674"/>
          </a:xfrm>
          <a:prstGeom prst="rect">
            <a:avLst/>
          </a:prstGeom>
        </p:spPr>
      </p:pic>
      <p:pic>
        <p:nvPicPr>
          <p:cNvPr id="59" name="Image 58">
            <a:extLst>
              <a:ext uri="{FF2B5EF4-FFF2-40B4-BE49-F238E27FC236}">
                <a16:creationId xmlns:a16="http://schemas.microsoft.com/office/drawing/2014/main" id="{79F813E2-26FF-437F-9EB0-19583C8A059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4846" y="6578192"/>
            <a:ext cx="4796701" cy="579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49408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tiquette 1"/>
          <p:cNvSpPr/>
          <p:nvPr/>
        </p:nvSpPr>
        <p:spPr>
          <a:xfrm>
            <a:off x="113676" y="180231"/>
            <a:ext cx="842094" cy="714529"/>
          </a:xfrm>
          <a:prstGeom prst="plaqu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spcCol="0" rtlCol="0" anchor="ctr"/>
          <a:lstStyle/>
          <a:p>
            <a:pPr algn="ctr"/>
            <a:endParaRPr lang="fr-FR"/>
          </a:p>
        </p:txBody>
      </p:sp>
      <p:sp>
        <p:nvSpPr>
          <p:cNvPr id="3" name="ZoneTexte 2"/>
          <p:cNvSpPr txBox="1"/>
          <p:nvPr/>
        </p:nvSpPr>
        <p:spPr>
          <a:xfrm>
            <a:off x="285238" y="169934"/>
            <a:ext cx="13681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atin typeface="Curlz MT" panose="04040404050702020202" pitchFamily="82" charset="0"/>
              </a:rPr>
              <a:t>9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964133" y="33258"/>
            <a:ext cx="5389399" cy="1028654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r>
              <a:rPr lang="fr-FR" b="1" u="sng" dirty="0">
                <a:latin typeface="Comic Sans MS" panose="030F0702030302020204" pitchFamily="66" charset="0"/>
              </a:rPr>
              <a:t>Ecriture</a:t>
            </a:r>
          </a:p>
          <a:p>
            <a:r>
              <a:rPr lang="fr-FR" sz="1800" dirty="0">
                <a:latin typeface="Comic Sans MS" panose="030F0702030302020204" pitchFamily="66" charset="0"/>
              </a:rPr>
              <a:t>Je copie la phrase:</a:t>
            </a:r>
          </a:p>
          <a:p>
            <a:endParaRPr lang="fr-FR" b="1" u="sng" dirty="0">
              <a:latin typeface="Comic Sans MS" panose="030F0702030302020204" pitchFamily="66" charset="0"/>
            </a:endParaRPr>
          </a:p>
        </p:txBody>
      </p:sp>
      <p:pic>
        <p:nvPicPr>
          <p:cNvPr id="1026" name="Picture 2" descr="http://ekladata.com/qNmPPvdkTLwZ01R259eMlxPnNhc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71" y="1984472"/>
            <a:ext cx="9625512" cy="1209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5504160" y="677734"/>
            <a:ext cx="5202684" cy="26765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113676" y="1061912"/>
            <a:ext cx="60971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latin typeface="Cursive standard" pitchFamily="2" charset="0"/>
              </a:rPr>
              <a:t>Mercredi matin nous irons nous promener dans les champs.</a:t>
            </a:r>
          </a:p>
        </p:txBody>
      </p:sp>
      <p:sp>
        <p:nvSpPr>
          <p:cNvPr id="10" name="Étiquette 9"/>
          <p:cNvSpPr/>
          <p:nvPr/>
        </p:nvSpPr>
        <p:spPr>
          <a:xfrm>
            <a:off x="121984" y="3492599"/>
            <a:ext cx="842094" cy="714529"/>
          </a:xfrm>
          <a:prstGeom prst="plaqu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spcCol="0" rtlCol="0" anchor="ctr"/>
          <a:lstStyle/>
          <a:p>
            <a:pPr algn="ctr"/>
            <a:endParaRPr lang="fr-FR"/>
          </a:p>
        </p:txBody>
      </p:sp>
      <p:sp>
        <p:nvSpPr>
          <p:cNvPr id="11" name="ZoneTexte 10"/>
          <p:cNvSpPr txBox="1"/>
          <p:nvPr/>
        </p:nvSpPr>
        <p:spPr>
          <a:xfrm>
            <a:off x="150330" y="3441461"/>
            <a:ext cx="13681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atin typeface="Curlz MT" panose="04040404050702020202" pitchFamily="82" charset="0"/>
              </a:rPr>
              <a:t>10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986833" y="3354304"/>
            <a:ext cx="4612726" cy="1305653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r>
              <a:rPr lang="fr-FR" b="1" u="sng" dirty="0">
                <a:latin typeface="Comic Sans MS" panose="030F0702030302020204" pitchFamily="66" charset="0"/>
              </a:rPr>
              <a:t>Numération</a:t>
            </a:r>
          </a:p>
          <a:p>
            <a:r>
              <a:rPr lang="fr-FR" sz="1800" dirty="0">
                <a:latin typeface="Comic Sans MS" panose="030F0702030302020204" pitchFamily="66" charset="0"/>
              </a:rPr>
              <a:t>Décompose ou recompose les nombres comme dans l’exemple</a:t>
            </a:r>
          </a:p>
          <a:p>
            <a:endParaRPr lang="fr-FR" b="1" u="sng" dirty="0">
              <a:latin typeface="Comic Sans MS" panose="030F0702030302020204" pitchFamily="66" charset="0"/>
            </a:endParaRPr>
          </a:p>
        </p:txBody>
      </p:sp>
      <p:sp>
        <p:nvSpPr>
          <p:cNvPr id="17" name="Étiquette 16"/>
          <p:cNvSpPr/>
          <p:nvPr/>
        </p:nvSpPr>
        <p:spPr>
          <a:xfrm>
            <a:off x="5706740" y="167957"/>
            <a:ext cx="842094" cy="714529"/>
          </a:xfrm>
          <a:prstGeom prst="plaqu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spcCol="0" rtlCol="0" anchor="ctr"/>
          <a:lstStyle/>
          <a:p>
            <a:pPr algn="ctr"/>
            <a:endParaRPr lang="fr-FR"/>
          </a:p>
        </p:txBody>
      </p:sp>
      <p:cxnSp>
        <p:nvCxnSpPr>
          <p:cNvPr id="18" name="Connecteur droit 17"/>
          <p:cNvCxnSpPr/>
          <p:nvPr/>
        </p:nvCxnSpPr>
        <p:spPr>
          <a:xfrm>
            <a:off x="5634732" y="0"/>
            <a:ext cx="72008" cy="7561263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ZoneTexte 18"/>
          <p:cNvSpPr txBox="1"/>
          <p:nvPr/>
        </p:nvSpPr>
        <p:spPr>
          <a:xfrm>
            <a:off x="5832983" y="183552"/>
            <a:ext cx="13681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atin typeface="Curlz MT" panose="04040404050702020202" pitchFamily="82" charset="0"/>
              </a:rPr>
              <a:t>11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6642844" y="38773"/>
            <a:ext cx="5389399" cy="1582652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r>
              <a:rPr lang="fr-FR" b="1" u="sng" dirty="0">
                <a:latin typeface="Comic Sans MS" panose="030F0702030302020204" pitchFamily="66" charset="0"/>
              </a:rPr>
              <a:t>Numération</a:t>
            </a:r>
          </a:p>
          <a:p>
            <a:r>
              <a:rPr lang="fr-FR" sz="1800" dirty="0">
                <a:latin typeface="Comic Sans MS" panose="030F0702030302020204" pitchFamily="66" charset="0"/>
              </a:rPr>
              <a:t>Je colorie de la même couleur les</a:t>
            </a:r>
          </a:p>
          <a:p>
            <a:r>
              <a:rPr lang="fr-FR" sz="1800" dirty="0">
                <a:latin typeface="Comic Sans MS" panose="030F0702030302020204" pitchFamily="66" charset="0"/>
              </a:rPr>
              <a:t>cases qui représentent le même</a:t>
            </a:r>
          </a:p>
          <a:p>
            <a:r>
              <a:rPr lang="fr-FR" sz="1800" dirty="0">
                <a:latin typeface="Comic Sans MS" panose="030F0702030302020204" pitchFamily="66" charset="0"/>
              </a:rPr>
              <a:t>nombre:</a:t>
            </a:r>
          </a:p>
          <a:p>
            <a:endParaRPr lang="fr-FR" b="1" u="sng" dirty="0">
              <a:latin typeface="Comic Sans MS" panose="030F0702030302020204" pitchFamily="66" charset="0"/>
            </a:endParaRPr>
          </a:p>
        </p:txBody>
      </p:sp>
      <p:sp>
        <p:nvSpPr>
          <p:cNvPr id="23" name="Étiquette 22"/>
          <p:cNvSpPr/>
          <p:nvPr/>
        </p:nvSpPr>
        <p:spPr>
          <a:xfrm>
            <a:off x="5800750" y="3872753"/>
            <a:ext cx="842094" cy="714529"/>
          </a:xfrm>
          <a:prstGeom prst="plaqu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spcCol="0" rtlCol="0" anchor="ctr"/>
          <a:lstStyle/>
          <a:p>
            <a:pPr algn="ctr"/>
            <a:endParaRPr lang="fr-FR"/>
          </a:p>
        </p:txBody>
      </p:sp>
      <p:sp>
        <p:nvSpPr>
          <p:cNvPr id="22" name="ZoneTexte 21"/>
          <p:cNvSpPr txBox="1"/>
          <p:nvPr/>
        </p:nvSpPr>
        <p:spPr>
          <a:xfrm>
            <a:off x="5962694" y="3869987"/>
            <a:ext cx="1261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atin typeface="Curlz MT" panose="04040404050702020202" pitchFamily="82" charset="0"/>
              </a:rPr>
              <a:t>12</a:t>
            </a:r>
          </a:p>
        </p:txBody>
      </p:sp>
      <p:sp>
        <p:nvSpPr>
          <p:cNvPr id="25" name="ZoneTexte 24"/>
          <p:cNvSpPr txBox="1"/>
          <p:nvPr/>
        </p:nvSpPr>
        <p:spPr>
          <a:xfrm>
            <a:off x="6674167" y="3811744"/>
            <a:ext cx="5389399" cy="1305653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r>
              <a:rPr lang="fr-FR" b="1" u="sng" dirty="0">
                <a:latin typeface="Comic Sans MS" panose="030F0702030302020204" pitchFamily="66" charset="0"/>
              </a:rPr>
              <a:t>Géométrie</a:t>
            </a:r>
          </a:p>
          <a:p>
            <a:r>
              <a:rPr lang="fr-FR" sz="1800" dirty="0">
                <a:latin typeface="Comic Sans MS" panose="030F0702030302020204" pitchFamily="66" charset="0"/>
              </a:rPr>
              <a:t>Je trace trois carrés de taille</a:t>
            </a:r>
          </a:p>
          <a:p>
            <a:r>
              <a:rPr lang="fr-FR" sz="1800" dirty="0">
                <a:latin typeface="Comic Sans MS" panose="030F0702030302020204" pitchFamily="66" charset="0"/>
              </a:rPr>
              <a:t>différente</a:t>
            </a:r>
          </a:p>
          <a:p>
            <a:endParaRPr lang="fr-FR" b="1" u="sng" dirty="0">
              <a:latin typeface="Comic Sans MS" panose="030F0702030302020204" pitchFamily="66" charset="0"/>
            </a:endParaRPr>
          </a:p>
        </p:txBody>
      </p:sp>
      <p:pic>
        <p:nvPicPr>
          <p:cNvPr id="3074" name="Picture 2" descr="http://ekladata.com/LWOJuCy80_Nceiat2rdHSWkoDQ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0158" y="38773"/>
            <a:ext cx="1734071" cy="1069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ekladata.com/uMYIPVIxd8Od6jlQ_e6_tAQ0laQ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95133" y="3762082"/>
            <a:ext cx="698267" cy="736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ekladata.com/nYJB2BAL4ganXdLJJBHV1x6eK9o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6380" y="6787587"/>
            <a:ext cx="993233" cy="773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6574329"/>
              </p:ext>
            </p:extLst>
          </p:nvPr>
        </p:nvGraphicFramePr>
        <p:xfrm>
          <a:off x="6041774" y="1332359"/>
          <a:ext cx="4501296" cy="23762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004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04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04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94066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>
                          <a:latin typeface="Comic Sans MS" panose="030F0702030302020204" pitchFamily="66" charset="0"/>
                        </a:rPr>
                        <a:t>354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>
                          <a:latin typeface="Comic Sans MS" panose="030F0702030302020204" pitchFamily="66" charset="0"/>
                        </a:rPr>
                        <a:t>40 + 60 + 8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>
                          <a:latin typeface="Comic Sans MS" panose="030F0702030302020204" pitchFamily="66" charset="0"/>
                        </a:rPr>
                        <a:t>708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4066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>
                          <a:latin typeface="Comic Sans MS" panose="030F0702030302020204" pitchFamily="66" charset="0"/>
                        </a:rPr>
                        <a:t>3c 4</a:t>
                      </a:r>
                      <a:r>
                        <a:rPr lang="fr-FR" sz="1600" baseline="0" dirty="0">
                          <a:latin typeface="Comic Sans MS" panose="030F0702030302020204" pitchFamily="66" charset="0"/>
                        </a:rPr>
                        <a:t> u 5 d</a:t>
                      </a:r>
                      <a:endParaRPr lang="fr-FR" sz="16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>
                          <a:latin typeface="Comic Sans MS" panose="030F0702030302020204" pitchFamily="66" charset="0"/>
                        </a:rPr>
                        <a:t>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>
                          <a:latin typeface="Comic Sans MS" panose="030F0702030302020204" pitchFamily="66" charset="0"/>
                        </a:rPr>
                        <a:t>600 + 100 + 8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4066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>
                          <a:latin typeface="Comic Sans MS" panose="030F0702030302020204" pitchFamily="66" charset="0"/>
                        </a:rPr>
                        <a:t>50 + 4 + 300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>
                          <a:latin typeface="Comic Sans MS" panose="030F0702030302020204" pitchFamily="66" charset="0"/>
                        </a:rPr>
                        <a:t>468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>
                          <a:latin typeface="Comic Sans MS" panose="030F0702030302020204" pitchFamily="66" charset="0"/>
                        </a:rPr>
                        <a:t>40 + 40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4066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>
                          <a:latin typeface="Comic Sans MS" panose="030F0702030302020204" pitchFamily="66" charset="0"/>
                        </a:rPr>
                        <a:t>7c 8u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>
                          <a:latin typeface="Comic Sans MS" panose="030F0702030302020204" pitchFamily="66" charset="0"/>
                        </a:rPr>
                        <a:t>8 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>
                          <a:latin typeface="Comic Sans MS" panose="030F0702030302020204" pitchFamily="66" charset="0"/>
                        </a:rPr>
                        <a:t>4c  6d  8u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0749" y="4956520"/>
            <a:ext cx="4820185" cy="2522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3192A910-8FBC-4D59-984B-ADC379C23A0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-20474" y="4343651"/>
            <a:ext cx="5691210" cy="2406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09838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Étiquette 2"/>
          <p:cNvSpPr/>
          <p:nvPr/>
        </p:nvSpPr>
        <p:spPr>
          <a:xfrm>
            <a:off x="234132" y="180231"/>
            <a:ext cx="842094" cy="714529"/>
          </a:xfrm>
          <a:prstGeom prst="plaqu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spcCol="0" rtlCol="0" anchor="ctr"/>
          <a:lstStyle/>
          <a:p>
            <a:pPr algn="ctr"/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309985" y="195402"/>
            <a:ext cx="1261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atin typeface="Curlz MT" panose="04040404050702020202" pitchFamily="82" charset="0"/>
              </a:rPr>
              <a:t>13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1076226" y="179989"/>
            <a:ext cx="5389399" cy="982488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r>
              <a:rPr lang="fr-FR" b="1" u="sng" dirty="0">
                <a:latin typeface="Comic Sans MS" panose="030F0702030302020204" pitchFamily="66" charset="0"/>
              </a:rPr>
              <a:t>Géométrie</a:t>
            </a:r>
          </a:p>
          <a:p>
            <a:r>
              <a:rPr lang="fr-FR" sz="1800" dirty="0">
                <a:latin typeface="Comic Sans MS" panose="030F0702030302020204" pitchFamily="66" charset="0"/>
              </a:rPr>
              <a:t>Je colorie ce pavage avec deux couleurs:</a:t>
            </a:r>
          </a:p>
          <a:p>
            <a:endParaRPr lang="fr-FR" sz="1800" dirty="0">
              <a:latin typeface="Comic Sans MS" panose="030F0702030302020204" pitchFamily="66" charset="0"/>
            </a:endParaRPr>
          </a:p>
        </p:txBody>
      </p:sp>
      <p:cxnSp>
        <p:nvCxnSpPr>
          <p:cNvPr id="6" name="Connecteur droit 5"/>
          <p:cNvCxnSpPr/>
          <p:nvPr/>
        </p:nvCxnSpPr>
        <p:spPr>
          <a:xfrm>
            <a:off x="5634732" y="0"/>
            <a:ext cx="72008" cy="7561263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Étiquette 22"/>
          <p:cNvSpPr/>
          <p:nvPr/>
        </p:nvSpPr>
        <p:spPr>
          <a:xfrm>
            <a:off x="5738141" y="179989"/>
            <a:ext cx="842094" cy="714529"/>
          </a:xfrm>
          <a:prstGeom prst="plaqu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spcCol="0" rtlCol="0" anchor="ctr"/>
          <a:lstStyle/>
          <a:p>
            <a:pPr algn="ctr"/>
            <a:endParaRPr lang="fr-FR"/>
          </a:p>
        </p:txBody>
      </p:sp>
      <p:sp>
        <p:nvSpPr>
          <p:cNvPr id="24" name="ZoneTexte 23"/>
          <p:cNvSpPr txBox="1"/>
          <p:nvPr/>
        </p:nvSpPr>
        <p:spPr>
          <a:xfrm>
            <a:off x="5777114" y="170258"/>
            <a:ext cx="1261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atin typeface="Curlz MT" panose="04040404050702020202" pitchFamily="82" charset="0"/>
              </a:rPr>
              <a:t>14</a:t>
            </a:r>
          </a:p>
        </p:txBody>
      </p:sp>
      <p:pic>
        <p:nvPicPr>
          <p:cNvPr id="22" name="Picture 4" descr="http://ekladata.com/uMYIPVIxd8Od6jlQ_e6_tAQ0laQ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5452" y="6300911"/>
            <a:ext cx="882360" cy="9313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http://ekladata.com/syi7n6z_Re-7OOjtHuEUF8qGW2M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7180" y="134455"/>
            <a:ext cx="783306" cy="723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ZoneTexte 24"/>
          <p:cNvSpPr txBox="1"/>
          <p:nvPr/>
        </p:nvSpPr>
        <p:spPr>
          <a:xfrm>
            <a:off x="6714852" y="108006"/>
            <a:ext cx="5389399" cy="982488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r>
              <a:rPr lang="fr-FR" b="1" u="sng" dirty="0">
                <a:latin typeface="Comic Sans MS" panose="030F0702030302020204" pitchFamily="66" charset="0"/>
              </a:rPr>
              <a:t>Opérations</a:t>
            </a:r>
          </a:p>
          <a:p>
            <a:r>
              <a:rPr lang="fr-FR" sz="1800" dirty="0">
                <a:latin typeface="Comic Sans MS" panose="030F0702030302020204" pitchFamily="66" charset="0"/>
              </a:rPr>
              <a:t>Je calcule les soustractions:</a:t>
            </a:r>
          </a:p>
          <a:p>
            <a:endParaRPr lang="fr-FR" sz="1800" dirty="0">
              <a:latin typeface="Comic Sans MS" panose="030F0702030302020204" pitchFamily="66" charset="0"/>
            </a:endParaRP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8393735"/>
              </p:ext>
            </p:extLst>
          </p:nvPr>
        </p:nvGraphicFramePr>
        <p:xfrm>
          <a:off x="5922762" y="1232598"/>
          <a:ext cx="1944216" cy="16562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80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14058">
                <a:tc>
                  <a:txBody>
                    <a:bodyPr/>
                    <a:lstStyle/>
                    <a:p>
                      <a:r>
                        <a:rPr lang="fr-FR" dirty="0"/>
                        <a:t>  </a:t>
                      </a:r>
                      <a:r>
                        <a:rPr lang="fr-FR" b="1" dirty="0"/>
                        <a:t> </a:t>
                      </a:r>
                      <a:r>
                        <a:rPr lang="fr-FR" b="1" dirty="0">
                          <a:latin typeface="Comic Sans MS" panose="030F0702030302020204" pitchFamily="66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>
                          <a:latin typeface="Comic Sans MS" panose="030F0702030302020204" pitchFamily="66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>
                          <a:latin typeface="Comic Sans MS" panose="030F0702030302020204" pitchFamily="66" charset="0"/>
                        </a:rPr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4058">
                <a:tc>
                  <a:txBody>
                    <a:bodyPr/>
                    <a:lstStyle/>
                    <a:p>
                      <a:r>
                        <a:rPr lang="fr-FR" dirty="0"/>
                        <a:t>-  </a:t>
                      </a:r>
                      <a:r>
                        <a:rPr lang="fr-FR" b="1" dirty="0">
                          <a:latin typeface="Comic Sans MS" panose="030F0702030302020204" pitchFamily="66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>
                          <a:latin typeface="Comic Sans MS" panose="030F0702030302020204" pitchFamily="66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>
                          <a:latin typeface="Comic Sans MS" panose="030F0702030302020204" pitchFamily="66" charset="0"/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4058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4058">
                <a:tc>
                  <a:txBody>
                    <a:bodyPr/>
                    <a:lstStyle/>
                    <a:p>
                      <a:r>
                        <a:rPr lang="fr-FR" dirty="0"/>
                        <a:t>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cxnSp>
        <p:nvCxnSpPr>
          <p:cNvPr id="11" name="Connecteur droit 10"/>
          <p:cNvCxnSpPr>
            <a:cxnSpLocks/>
          </p:cNvCxnSpPr>
          <p:nvPr/>
        </p:nvCxnSpPr>
        <p:spPr>
          <a:xfrm>
            <a:off x="5872758" y="2246811"/>
            <a:ext cx="1991082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31" name="Tableau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8374657"/>
              </p:ext>
            </p:extLst>
          </p:nvPr>
        </p:nvGraphicFramePr>
        <p:xfrm>
          <a:off x="8335101" y="1270549"/>
          <a:ext cx="1984554" cy="16562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615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15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15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14058">
                <a:tc>
                  <a:txBody>
                    <a:bodyPr/>
                    <a:lstStyle/>
                    <a:p>
                      <a:r>
                        <a:rPr lang="fr-FR" dirty="0"/>
                        <a:t>   </a:t>
                      </a:r>
                      <a:r>
                        <a:rPr lang="fr-FR" b="1" dirty="0">
                          <a:latin typeface="Comic Sans MS" panose="030F0702030302020204" pitchFamily="66" charset="0"/>
                        </a:rPr>
                        <a:t> 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>
                          <a:latin typeface="Comic Sans MS" panose="030F0702030302020204" pitchFamily="66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>
                          <a:latin typeface="Comic Sans MS" panose="030F0702030302020204" pitchFamily="66" charset="0"/>
                        </a:rPr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4058">
                <a:tc>
                  <a:txBody>
                    <a:bodyPr/>
                    <a:lstStyle/>
                    <a:p>
                      <a:r>
                        <a:rPr lang="fr-FR" b="1" dirty="0">
                          <a:latin typeface="Comic Sans MS" panose="030F0702030302020204" pitchFamily="66" charset="0"/>
                        </a:rPr>
                        <a:t>- 4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>
                          <a:latin typeface="Comic Sans MS" panose="030F0702030302020204" pitchFamily="66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>
                          <a:latin typeface="Comic Sans MS" panose="030F0702030302020204" pitchFamily="66" charset="0"/>
                        </a:rPr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4058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4058">
                <a:tc>
                  <a:txBody>
                    <a:bodyPr/>
                    <a:lstStyle/>
                    <a:p>
                      <a:r>
                        <a:rPr lang="fr-FR" dirty="0"/>
                        <a:t>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cxnSp>
        <p:nvCxnSpPr>
          <p:cNvPr id="32" name="Connecteur droit 31"/>
          <p:cNvCxnSpPr/>
          <p:nvPr/>
        </p:nvCxnSpPr>
        <p:spPr>
          <a:xfrm>
            <a:off x="8599426" y="2278303"/>
            <a:ext cx="1620249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3" name="Étiquette 32"/>
          <p:cNvSpPr/>
          <p:nvPr/>
        </p:nvSpPr>
        <p:spPr>
          <a:xfrm>
            <a:off x="5858461" y="2958951"/>
            <a:ext cx="842094" cy="714529"/>
          </a:xfrm>
          <a:prstGeom prst="plaqu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spcCol="0" rtlCol="0" anchor="ctr"/>
          <a:lstStyle/>
          <a:p>
            <a:pPr algn="ctr"/>
            <a:endParaRPr lang="fr-FR"/>
          </a:p>
        </p:txBody>
      </p:sp>
      <p:sp>
        <p:nvSpPr>
          <p:cNvPr id="30" name="ZoneTexte 29"/>
          <p:cNvSpPr txBox="1"/>
          <p:nvPr/>
        </p:nvSpPr>
        <p:spPr>
          <a:xfrm>
            <a:off x="5892971" y="3015708"/>
            <a:ext cx="14181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atin typeface="Curlz MT" panose="04040404050702020202" pitchFamily="82" charset="0"/>
              </a:rPr>
              <a:t>15</a:t>
            </a:r>
          </a:p>
        </p:txBody>
      </p:sp>
      <p:sp>
        <p:nvSpPr>
          <p:cNvPr id="35" name="ZoneTexte 34"/>
          <p:cNvSpPr txBox="1"/>
          <p:nvPr/>
        </p:nvSpPr>
        <p:spPr>
          <a:xfrm>
            <a:off x="6787476" y="2990676"/>
            <a:ext cx="5389399" cy="982488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r>
              <a:rPr lang="fr-FR" b="1" u="sng" dirty="0">
                <a:latin typeface="Comic Sans MS" panose="030F0702030302020204" pitchFamily="66" charset="0"/>
              </a:rPr>
              <a:t>Calcul</a:t>
            </a:r>
          </a:p>
          <a:p>
            <a:r>
              <a:rPr lang="fr-FR" sz="1800" dirty="0">
                <a:latin typeface="Comic Sans MS" panose="030F0702030302020204" pitchFamily="66" charset="0"/>
              </a:rPr>
              <a:t>Complète les pyramides additives:</a:t>
            </a:r>
          </a:p>
          <a:p>
            <a:endParaRPr lang="fr-FR" sz="1800" dirty="0">
              <a:latin typeface="Comic Sans MS" panose="030F0702030302020204" pitchFamily="66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51" y="903288"/>
            <a:ext cx="5348858" cy="5109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22ADAE92-3DA9-496A-AFEF-F43F1F2C260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75411" y="3632694"/>
            <a:ext cx="3034681" cy="2128498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4986BE72-5745-4EC0-83A0-DB7531DC1EB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87180" y="5656409"/>
            <a:ext cx="3250980" cy="1724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339081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1811</TotalTime>
  <Words>435</Words>
  <Application>Microsoft Office PowerPoint</Application>
  <PresentationFormat>Personnalisé</PresentationFormat>
  <Paragraphs>112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10" baseType="lpstr">
      <vt:lpstr>Arial</vt:lpstr>
      <vt:lpstr>Calibri</vt:lpstr>
      <vt:lpstr>Comic Sans MS</vt:lpstr>
      <vt:lpstr>Curlz MT</vt:lpstr>
      <vt:lpstr>Cursive standard</vt:lpstr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corinne</dc:creator>
  <cp:lastModifiedBy>Alice</cp:lastModifiedBy>
  <cp:revision>26</cp:revision>
  <dcterms:created xsi:type="dcterms:W3CDTF">2014-07-26T15:00:07Z</dcterms:created>
  <dcterms:modified xsi:type="dcterms:W3CDTF">2020-07-26T09:14:03Z</dcterms:modified>
</cp:coreProperties>
</file>