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1886" y="15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Distinguer COD – COI - COS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Grammaire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1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8065" y="1339029"/>
            <a:ext cx="6296813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fr-FR" sz="1200" b="1" u="sng" dirty="0" smtClean="0">
                <a:latin typeface="Century Gothic" pitchFamily="34" charset="0"/>
              </a:rPr>
              <a:t>Recopie les phrases et souligne les COD, COI, COS :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maitresse distribue les nouveaux livres à ses élèves</a:t>
            </a:r>
            <a:r>
              <a:rPr lang="fr-FR" sz="1200" dirty="0" smtClean="0">
                <a:latin typeface="Century Gothic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</a:t>
            </a:r>
            <a:r>
              <a:rPr lang="fr-FR" sz="1200" dirty="0">
                <a:latin typeface="Century Gothic" pitchFamily="34" charset="0"/>
              </a:rPr>
              <a:t>répondrai à cette question plus tard.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Elle pense à sa grande </a:t>
            </a:r>
            <a:r>
              <a:rPr lang="fr-FR" sz="1200" dirty="0" smtClean="0">
                <a:latin typeface="Century Gothic" pitchFamily="34" charset="0"/>
              </a:rPr>
              <a:t>sœur.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</a:t>
            </a:r>
            <a:r>
              <a:rPr lang="fr-FR" sz="1200" dirty="0">
                <a:latin typeface="Century Gothic" pitchFamily="34" charset="0"/>
              </a:rPr>
              <a:t>signalerons la panne au garagiste.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Vous discuterez de ce problème plus tard.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bricoleur achète une boîte à outils.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Marc </a:t>
            </a:r>
            <a:r>
              <a:rPr lang="fr-FR" sz="1200" dirty="0">
                <a:latin typeface="Century Gothic" pitchFamily="34" charset="0"/>
              </a:rPr>
              <a:t>donne son goûter à un enfant.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b="1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2) </a:t>
            </a:r>
            <a:r>
              <a:rPr lang="fr-FR" sz="1200" b="1" u="sng" dirty="0" smtClean="0">
                <a:latin typeface="Century Gothic" pitchFamily="34" charset="0"/>
              </a:rPr>
              <a:t>Recopie </a:t>
            </a:r>
            <a:r>
              <a:rPr lang="fr-FR" sz="1200" b="1" u="sng" dirty="0">
                <a:latin typeface="Century Gothic" pitchFamily="34" charset="0"/>
              </a:rPr>
              <a:t>les phrases et souligne les COD, COI, COS </a:t>
            </a:r>
            <a:r>
              <a:rPr lang="fr-FR" sz="1200" b="1" u="sng" dirty="0" smtClean="0">
                <a:latin typeface="Century Gothic" pitchFamily="34" charset="0"/>
              </a:rPr>
              <a:t>:</a:t>
            </a:r>
          </a:p>
          <a:p>
            <a:endParaRPr lang="fr-FR" sz="1200" b="1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Maman plante des rosiers dans le jardin.</a:t>
            </a:r>
            <a:endParaRPr lang="fr-FR" sz="1200" b="1" u="sng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vautours se nourrissent d’animaux morts.</a:t>
            </a:r>
            <a:endParaRPr lang="fr-FR" sz="1200" b="1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Demande la permission à ton père.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</a:t>
            </a:r>
            <a:r>
              <a:rPr lang="fr-FR" sz="1200" dirty="0">
                <a:latin typeface="Century Gothic" pitchFamily="34" charset="0"/>
              </a:rPr>
              <a:t>garçon ne doute pas de sa réussite.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amis discutent de leur prochain voyage.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jury attribue le premier prix aux habitants du quartier.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De ce pays lointain, nous songeons à notre famille.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3) </a:t>
            </a:r>
            <a:r>
              <a:rPr lang="fr-FR" sz="1200" b="1" u="sng" dirty="0">
                <a:latin typeface="Century Gothic" pitchFamily="34" charset="0"/>
              </a:rPr>
              <a:t>Recopie les phrases et souligne les COD, COI, COS </a:t>
            </a:r>
            <a:r>
              <a:rPr lang="fr-FR" sz="1200" b="1" u="sng" dirty="0" smtClean="0">
                <a:latin typeface="Century Gothic" pitchFamily="34" charset="0"/>
              </a:rPr>
              <a:t>:</a:t>
            </a:r>
          </a:p>
          <a:p>
            <a:endParaRPr lang="fr-FR" sz="1200" b="1" i="1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Ce garçon lance un bâton à son chien.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Louise </a:t>
            </a:r>
            <a:r>
              <a:rPr lang="fr-FR" sz="1200" dirty="0">
                <a:latin typeface="Century Gothic" pitchFamily="34" charset="0"/>
              </a:rPr>
              <a:t>a reçu une carte postale de sa copine.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Tout petit, Laurent ressemblait déjà à son grand-père.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journaliste communique les informations à sa patronne.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La mamie de Bretagne garde ses petits-enfants.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expédié un colis de vêtements à une association.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Sur </a:t>
            </a:r>
            <a:r>
              <a:rPr lang="fr-FR" sz="1200" dirty="0">
                <a:latin typeface="Century Gothic" pitchFamily="34" charset="0"/>
              </a:rPr>
              <a:t>sa carte, le voyageur décrit le paysage à sa </a:t>
            </a:r>
            <a:r>
              <a:rPr lang="fr-FR" sz="1200" dirty="0" smtClean="0">
                <a:latin typeface="Century Gothic" pitchFamily="34" charset="0"/>
              </a:rPr>
              <a:t>mère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4) Complète avec le groupe demandé :</a:t>
            </a: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</a:t>
            </a:r>
            <a:r>
              <a:rPr lang="fr-FR" sz="1200" dirty="0">
                <a:latin typeface="Century Gothic" pitchFamily="34" charset="0"/>
              </a:rPr>
              <a:t>marin rêve (COI) ……….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Mon </a:t>
            </a:r>
            <a:r>
              <a:rPr lang="fr-FR" sz="1200" dirty="0">
                <a:latin typeface="Century Gothic" pitchFamily="34" charset="0"/>
              </a:rPr>
              <a:t>grand-père se souvient (COI) ……….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Elle </a:t>
            </a:r>
            <a:r>
              <a:rPr lang="fr-FR" sz="1200" dirty="0">
                <a:latin typeface="Century Gothic" pitchFamily="34" charset="0"/>
              </a:rPr>
              <a:t>se plaint toujours (COI) ……….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Jean a prêté (COD + COS)………. 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Mathieu </a:t>
            </a:r>
            <a:r>
              <a:rPr lang="fr-FR" sz="1200" dirty="0">
                <a:latin typeface="Century Gothic" pitchFamily="34" charset="0"/>
              </a:rPr>
              <a:t>envoie (COD + COS) ……….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5) </a:t>
            </a:r>
            <a:r>
              <a:rPr lang="fr-FR" sz="1200" b="1" u="sng" dirty="0">
                <a:latin typeface="Century Gothic" pitchFamily="34" charset="0"/>
              </a:rPr>
              <a:t>Complète avec le groupe demandé :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Le vacancier profite (COI) ………. </a:t>
            </a:r>
          </a:p>
          <a:p>
            <a:r>
              <a:rPr lang="fr-FR" sz="1200" dirty="0" smtClean="0">
                <a:latin typeface="Century Gothic" pitchFamily="34" charset="0"/>
              </a:rPr>
              <a:t>Tu </a:t>
            </a:r>
            <a:r>
              <a:rPr lang="fr-FR" sz="1200" dirty="0">
                <a:latin typeface="Century Gothic" pitchFamily="34" charset="0"/>
              </a:rPr>
              <a:t>te moques (COI) ………. </a:t>
            </a:r>
          </a:p>
          <a:p>
            <a:r>
              <a:rPr lang="fr-FR" sz="1200" dirty="0">
                <a:latin typeface="Century Gothic" pitchFamily="34" charset="0"/>
              </a:rPr>
              <a:t>La fillette a confié (COD + COS) ………. ………. . </a:t>
            </a:r>
          </a:p>
          <a:p>
            <a:r>
              <a:rPr lang="fr-FR" sz="1200" dirty="0" smtClean="0">
                <a:latin typeface="Century Gothic" pitchFamily="34" charset="0"/>
              </a:rPr>
              <a:t>Cette </a:t>
            </a:r>
            <a:r>
              <a:rPr lang="fr-FR" sz="1200" dirty="0">
                <a:latin typeface="Century Gothic" pitchFamily="34" charset="0"/>
              </a:rPr>
              <a:t>mamie raconte (COD + COS) ………. ………. . </a:t>
            </a:r>
          </a:p>
          <a:p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vendu (COD + COS)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5691086" y="3172178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/>
          <p:cNvSpPr/>
          <p:nvPr/>
        </p:nvSpPr>
        <p:spPr>
          <a:xfrm>
            <a:off x="5691086" y="5034876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/>
          <p:cNvSpPr/>
          <p:nvPr/>
        </p:nvSpPr>
        <p:spPr>
          <a:xfrm>
            <a:off x="5691086" y="1342563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/>
          <p:cNvSpPr/>
          <p:nvPr/>
        </p:nvSpPr>
        <p:spPr>
          <a:xfrm>
            <a:off x="8134672" y="3663193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ogner un rectangle à un seul coin 21"/>
          <p:cNvSpPr/>
          <p:nvPr/>
        </p:nvSpPr>
        <p:spPr>
          <a:xfrm>
            <a:off x="8287072" y="3815593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ogner un rectangle à un seul coin 22"/>
          <p:cNvSpPr/>
          <p:nvPr/>
        </p:nvSpPr>
        <p:spPr>
          <a:xfrm>
            <a:off x="5710747" y="8357111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C.2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ogner un rectangle à un seul coin 23"/>
          <p:cNvSpPr/>
          <p:nvPr/>
        </p:nvSpPr>
        <p:spPr>
          <a:xfrm>
            <a:off x="5691086" y="6861633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C.2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342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60</cp:revision>
  <dcterms:created xsi:type="dcterms:W3CDTF">2012-10-29T16:06:26Z</dcterms:created>
  <dcterms:modified xsi:type="dcterms:W3CDTF">2013-01-03T11:11:55Z</dcterms:modified>
</cp:coreProperties>
</file>