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11" r:id="rId3"/>
    <p:sldId id="312" r:id="rId4"/>
    <p:sldId id="341" r:id="rId5"/>
    <p:sldId id="295" r:id="rId6"/>
    <p:sldId id="313" r:id="rId7"/>
    <p:sldId id="326" r:id="rId8"/>
    <p:sldId id="342" r:id="rId9"/>
    <p:sldId id="343" r:id="rId10"/>
    <p:sldId id="317" r:id="rId11"/>
    <p:sldId id="318" r:id="rId12"/>
    <p:sldId id="344" r:id="rId13"/>
    <p:sldId id="345" r:id="rId14"/>
    <p:sldId id="346" r:id="rId15"/>
    <p:sldId id="347" r:id="rId16"/>
    <p:sldId id="348" r:id="rId17"/>
    <p:sldId id="284" r:id="rId18"/>
  </p:sldIdLst>
  <p:sldSz cx="9144000" cy="6858000" type="screen4x3"/>
  <p:notesSz cx="6858000" cy="9144000"/>
  <p:embeddedFontLst>
    <p:embeddedFont>
      <p:font typeface="Abadi" panose="020B0604020104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Maiandra GD" panose="020E0502030308020204" pitchFamily="34" charset="0"/>
      <p:regular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4660"/>
  </p:normalViewPr>
  <p:slideViewPr>
    <p:cSldViewPr>
      <p:cViewPr varScale="1">
        <p:scale>
          <a:sx n="108" d="100"/>
          <a:sy n="108" d="100"/>
        </p:scale>
        <p:origin x="70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0C425-5B1C-4372-BB12-99874B787233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639D-FFD6-40C5-AA39-DACF349194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1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899BB-2DD9-4B2D-85EF-3EE41E31E97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multiplicatifs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Plusieurs éléments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6D0237B-75DC-4482-AEB6-971472510F0D}"/>
              </a:ext>
            </a:extLst>
          </p:cNvPr>
          <p:cNvSpPr txBox="1"/>
          <p:nvPr/>
        </p:nvSpPr>
        <p:spPr>
          <a:xfrm>
            <a:off x="-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chercher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51B717-6203-45DE-88FF-193A4EC4E7C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	    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valeur de plusieurs 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34BDF84-0E3B-4C6C-B179-9F8288E8762D}"/>
              </a:ext>
            </a:extLst>
          </p:cNvPr>
          <p:cNvSpPr txBox="1"/>
          <p:nvPr/>
        </p:nvSpPr>
        <p:spPr>
          <a:xfrm>
            <a:off x="6" y="983060"/>
            <a:ext cx="9143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Je connais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valeur d’un élément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d’éléments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cherche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total pour tous les 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40033A-1C0E-410E-8EF9-48DC321D15E0}"/>
              </a:ext>
            </a:extLst>
          </p:cNvPr>
          <p:cNvSpPr txBox="1"/>
          <p:nvPr/>
        </p:nvSpPr>
        <p:spPr>
          <a:xfrm>
            <a:off x="0" y="244395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Je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valeur d’un élément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par le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nombre d’éléments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441E5A-AD05-4459-B6EF-1F8AE11F3744}"/>
              </a:ext>
            </a:extLst>
          </p:cNvPr>
          <p:cNvSpPr txBox="1"/>
          <p:nvPr/>
        </p:nvSpPr>
        <p:spPr>
          <a:xfrm>
            <a:off x="-6" y="34202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d’autres exemples.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91C922-539C-4DB5-B1E6-6EE3E9BA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0C10B28-9A1B-4091-9A3B-2929FB27CEDA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02A10B78-A870-4735-A70F-6AB82271AF11}"/>
              </a:ext>
            </a:extLst>
          </p:cNvPr>
          <p:cNvSpPr/>
          <p:nvPr/>
        </p:nvSpPr>
        <p:spPr>
          <a:xfrm rot="7538372">
            <a:off x="7189199" y="4614320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0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2" grpId="0"/>
      <p:bldP spid="22" grpId="1"/>
      <p:bldP spid="18" grpId="0"/>
      <p:bldP spid="18" grpId="1"/>
      <p:bldP spid="11" grpId="0"/>
      <p:bldP spid="11" grpId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2C55142-6ACA-439D-8C1D-76429004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En moyenne, il y a 4 personnes par voiture. Ce matin, 136 voitures sont passées devant chez moi.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personnes sont passées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587214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1287017" y="577907"/>
            <a:ext cx="764703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3275385" y="128623"/>
            <a:ext cx="28850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3923928" y="4230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136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3619516" y="127600"/>
            <a:ext cx="3799415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0" y="1587214"/>
            <a:ext cx="638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personnes dans des voitures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051720" y="5317752"/>
            <a:ext cx="60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88C73A-E385-4008-9802-0AA4CC25FAB6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7F7CAE-AB61-4E72-AE27-0B87E08FC253}"/>
              </a:ext>
            </a:extLst>
          </p:cNvPr>
          <p:cNvSpPr txBox="1"/>
          <p:nvPr/>
        </p:nvSpPr>
        <p:spPr>
          <a:xfrm>
            <a:off x="1" y="2128066"/>
            <a:ext cx="500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 élément correspond 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3824FF-A97E-417E-A4C8-685245F760EE}"/>
              </a:ext>
            </a:extLst>
          </p:cNvPr>
          <p:cNvSpPr txBox="1"/>
          <p:nvPr/>
        </p:nvSpPr>
        <p:spPr>
          <a:xfrm>
            <a:off x="4928125" y="2125693"/>
            <a:ext cx="59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F8805D-9B9A-42C9-A777-8316E3E436F7}"/>
              </a:ext>
            </a:extLst>
          </p:cNvPr>
          <p:cNvSpPr txBox="1"/>
          <p:nvPr/>
        </p:nvSpPr>
        <p:spPr>
          <a:xfrm>
            <a:off x="5474716" y="2705325"/>
            <a:ext cx="194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136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BCC8E8A-5B81-4AD9-BF10-B39F367E7C3B}"/>
              </a:ext>
            </a:extLst>
          </p:cNvPr>
          <p:cNvSpPr txBox="1"/>
          <p:nvPr/>
        </p:nvSpPr>
        <p:spPr>
          <a:xfrm>
            <a:off x="-20328" y="2705325"/>
            <a:ext cx="55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Le nombre d’éléments est de</a:t>
            </a:r>
          </a:p>
        </p:txBody>
      </p:sp>
    </p:spTree>
    <p:extLst>
      <p:ext uri="{BB962C8B-B14F-4D97-AF65-F5344CB8AC3E}">
        <p14:creationId xmlns:p14="http://schemas.microsoft.com/office/powerpoint/2010/main" val="14593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3" grpId="0" animBg="1"/>
      <p:bldP spid="23" grpId="1" animBg="1"/>
      <p:bldP spid="30" grpId="0"/>
      <p:bldP spid="31" grpId="0" animBg="1"/>
      <p:bldP spid="31" grpId="1" animBg="1"/>
      <p:bldP spid="32" grpId="0"/>
      <p:bldP spid="32" grpId="1"/>
      <p:bldP spid="28" grpId="0"/>
      <p:bldP spid="20" grpId="0"/>
      <p:bldP spid="20" grpId="1"/>
      <p:bldP spid="26" grpId="0"/>
      <p:bldP spid="26" grpId="1"/>
      <p:bldP spid="27" grpId="0"/>
      <p:bldP spid="27" grpId="1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2C55142-6ACA-439D-8C1D-76429004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En moyenne, il y a 4 personnes par voiture. Ce matin, 136 voitures sont passées devant chez moi.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personnes sont passées ?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3923928" y="4230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136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051720" y="5317752"/>
            <a:ext cx="60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88C73A-E385-4008-9802-0AA4CC25FAB6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F9B5BD0-000C-4537-B272-C64AB823CE8E}"/>
              </a:ext>
            </a:extLst>
          </p:cNvPr>
          <p:cNvSpPr txBox="1"/>
          <p:nvPr/>
        </p:nvSpPr>
        <p:spPr>
          <a:xfrm>
            <a:off x="0" y="15959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E15701F-5D7C-475F-B197-B9BE1099543A}"/>
              </a:ext>
            </a:extLst>
          </p:cNvPr>
          <p:cNvSpPr txBox="1"/>
          <p:nvPr/>
        </p:nvSpPr>
        <p:spPr>
          <a:xfrm>
            <a:off x="14804" y="2111787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 x 136 =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A5B2958-171A-421A-90F3-D9B5BBDF17D3}"/>
              </a:ext>
            </a:extLst>
          </p:cNvPr>
          <p:cNvSpPr txBox="1"/>
          <p:nvPr/>
        </p:nvSpPr>
        <p:spPr>
          <a:xfrm>
            <a:off x="1907704" y="2111787"/>
            <a:ext cx="114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544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44699D-C4DE-4993-B327-65B6A57F4BD5}"/>
              </a:ext>
            </a:extLst>
          </p:cNvPr>
          <p:cNvSpPr txBox="1"/>
          <p:nvPr/>
        </p:nvSpPr>
        <p:spPr>
          <a:xfrm>
            <a:off x="2941" y="26520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544 personnes sont passées devant chez moi.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0" grpId="0"/>
      <p:bldP spid="28" grpId="0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2C55142-6ACA-439D-8C1D-76429004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Durant une compétition de tir à l’arc, chaque joueur tire 36 flèches. 42 joueurs ont participé.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flèches ont été tirées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587214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2699792" y="568806"/>
            <a:ext cx="52180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752643" y="568806"/>
            <a:ext cx="521803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3923928" y="4230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1304765" y="568806"/>
            <a:ext cx="125101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0" y="1587214"/>
            <a:ext cx="638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flèches tirées par des joueurs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051720" y="5317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88C73A-E385-4008-9802-0AA4CC25FAB6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7F7CAE-AB61-4E72-AE27-0B87E08FC253}"/>
              </a:ext>
            </a:extLst>
          </p:cNvPr>
          <p:cNvSpPr txBox="1"/>
          <p:nvPr/>
        </p:nvSpPr>
        <p:spPr>
          <a:xfrm>
            <a:off x="1" y="2128066"/>
            <a:ext cx="500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 élément correspond 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3824FF-A97E-417E-A4C8-685245F760EE}"/>
              </a:ext>
            </a:extLst>
          </p:cNvPr>
          <p:cNvSpPr txBox="1"/>
          <p:nvPr/>
        </p:nvSpPr>
        <p:spPr>
          <a:xfrm>
            <a:off x="4928125" y="2125693"/>
            <a:ext cx="88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F8805D-9B9A-42C9-A777-8316E3E436F7}"/>
              </a:ext>
            </a:extLst>
          </p:cNvPr>
          <p:cNvSpPr txBox="1"/>
          <p:nvPr/>
        </p:nvSpPr>
        <p:spPr>
          <a:xfrm>
            <a:off x="5474716" y="2705325"/>
            <a:ext cx="194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BCC8E8A-5B81-4AD9-BF10-B39F367E7C3B}"/>
              </a:ext>
            </a:extLst>
          </p:cNvPr>
          <p:cNvSpPr txBox="1"/>
          <p:nvPr/>
        </p:nvSpPr>
        <p:spPr>
          <a:xfrm>
            <a:off x="-20328" y="2705325"/>
            <a:ext cx="55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Le nombre d’éléments est de</a:t>
            </a:r>
          </a:p>
        </p:txBody>
      </p:sp>
    </p:spTree>
    <p:extLst>
      <p:ext uri="{BB962C8B-B14F-4D97-AF65-F5344CB8AC3E}">
        <p14:creationId xmlns:p14="http://schemas.microsoft.com/office/powerpoint/2010/main" val="31988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3" grpId="0" animBg="1"/>
      <p:bldP spid="23" grpId="1" animBg="1"/>
      <p:bldP spid="30" grpId="0"/>
      <p:bldP spid="31" grpId="0" animBg="1"/>
      <p:bldP spid="31" grpId="1" animBg="1"/>
      <p:bldP spid="32" grpId="0"/>
      <p:bldP spid="32" grpId="1"/>
      <p:bldP spid="28" grpId="0"/>
      <p:bldP spid="20" grpId="0"/>
      <p:bldP spid="20" grpId="1"/>
      <p:bldP spid="26" grpId="0"/>
      <p:bldP spid="26" grpId="1"/>
      <p:bldP spid="27" grpId="0"/>
      <p:bldP spid="27" grpId="1"/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2C55142-6ACA-439D-8C1D-76429004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Durant une compétition de tir à l’arc, chaque joueur tire 36 flèches. 42 joueurs ont participé.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flèches ont été tirées ?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3923928" y="4230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051720" y="5317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88C73A-E385-4008-9802-0AA4CC25FAB6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5E06CF-886A-4660-81DC-033A6FA51C90}"/>
              </a:ext>
            </a:extLst>
          </p:cNvPr>
          <p:cNvSpPr txBox="1"/>
          <p:nvPr/>
        </p:nvSpPr>
        <p:spPr>
          <a:xfrm>
            <a:off x="0" y="15959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6CE091-2FAE-47CE-AA59-D0890CAABA08}"/>
              </a:ext>
            </a:extLst>
          </p:cNvPr>
          <p:cNvSpPr txBox="1"/>
          <p:nvPr/>
        </p:nvSpPr>
        <p:spPr>
          <a:xfrm>
            <a:off x="14804" y="2111787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36 x 42 =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247A27-C2DE-41E1-A08D-6D4FAB0E137E}"/>
              </a:ext>
            </a:extLst>
          </p:cNvPr>
          <p:cNvSpPr txBox="1"/>
          <p:nvPr/>
        </p:nvSpPr>
        <p:spPr>
          <a:xfrm>
            <a:off x="2034945" y="2111787"/>
            <a:ext cx="152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1 512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BB8875A-30F1-4F2A-B6B7-077C54B3D640}"/>
              </a:ext>
            </a:extLst>
          </p:cNvPr>
          <p:cNvSpPr txBox="1"/>
          <p:nvPr/>
        </p:nvSpPr>
        <p:spPr>
          <a:xfrm>
            <a:off x="2941" y="26520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1 512 flèches ont été tirées.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0" grpId="0"/>
      <p:bldP spid="28" grpId="0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2C55142-6ACA-439D-8C1D-76429004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Un maillot de football est vendu 45 €. Un club en a commandé 74.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le club va-t-il payer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587214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du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2051720" y="553398"/>
            <a:ext cx="52180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5626536" y="79609"/>
            <a:ext cx="521803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3923928" y="4230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648940" y="84119"/>
            <a:ext cx="125101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0" y="1587214"/>
            <a:ext cx="638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prix de maillots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051720" y="5317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88C73A-E385-4008-9802-0AA4CC25FAB6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7F7CAE-AB61-4E72-AE27-0B87E08FC253}"/>
              </a:ext>
            </a:extLst>
          </p:cNvPr>
          <p:cNvSpPr txBox="1"/>
          <p:nvPr/>
        </p:nvSpPr>
        <p:spPr>
          <a:xfrm>
            <a:off x="1" y="2128066"/>
            <a:ext cx="500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 élément correspond 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3824FF-A97E-417E-A4C8-685245F760EE}"/>
              </a:ext>
            </a:extLst>
          </p:cNvPr>
          <p:cNvSpPr txBox="1"/>
          <p:nvPr/>
        </p:nvSpPr>
        <p:spPr>
          <a:xfrm>
            <a:off x="4928125" y="2125693"/>
            <a:ext cx="88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45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F8805D-9B9A-42C9-A777-8316E3E436F7}"/>
              </a:ext>
            </a:extLst>
          </p:cNvPr>
          <p:cNvSpPr txBox="1"/>
          <p:nvPr/>
        </p:nvSpPr>
        <p:spPr>
          <a:xfrm>
            <a:off x="5474716" y="2705325"/>
            <a:ext cx="194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74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BCC8E8A-5B81-4AD9-BF10-B39F367E7C3B}"/>
              </a:ext>
            </a:extLst>
          </p:cNvPr>
          <p:cNvSpPr txBox="1"/>
          <p:nvPr/>
        </p:nvSpPr>
        <p:spPr>
          <a:xfrm>
            <a:off x="-20328" y="2705325"/>
            <a:ext cx="55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Le nombre d’éléments est de</a:t>
            </a:r>
          </a:p>
        </p:txBody>
      </p:sp>
    </p:spTree>
    <p:extLst>
      <p:ext uri="{BB962C8B-B14F-4D97-AF65-F5344CB8AC3E}">
        <p14:creationId xmlns:p14="http://schemas.microsoft.com/office/powerpoint/2010/main" val="34317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3" grpId="0" animBg="1"/>
      <p:bldP spid="23" grpId="1" animBg="1"/>
      <p:bldP spid="30" grpId="0"/>
      <p:bldP spid="31" grpId="0" animBg="1"/>
      <p:bldP spid="31" grpId="1" animBg="1"/>
      <p:bldP spid="32" grpId="0"/>
      <p:bldP spid="32" grpId="1"/>
      <p:bldP spid="28" grpId="0"/>
      <p:bldP spid="20" grpId="0"/>
      <p:bldP spid="20" grpId="1"/>
      <p:bldP spid="26" grpId="0"/>
      <p:bldP spid="26" grpId="1"/>
      <p:bldP spid="27" grpId="0"/>
      <p:bldP spid="27" grpId="1"/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2C55142-6ACA-439D-8C1D-76429004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Un maillot de football est vendu 45 €. Un club en a commandé 74.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le club va-t-il payer ?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3923928" y="4230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051720" y="5317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88C73A-E385-4008-9802-0AA4CC25FAB6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E978F5-4B21-4BCA-8923-D76EC42E41A0}"/>
              </a:ext>
            </a:extLst>
          </p:cNvPr>
          <p:cNvSpPr txBox="1"/>
          <p:nvPr/>
        </p:nvSpPr>
        <p:spPr>
          <a:xfrm>
            <a:off x="0" y="15959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DB80D1E-E67B-4F43-A8A2-34F887B57A4B}"/>
              </a:ext>
            </a:extLst>
          </p:cNvPr>
          <p:cNvSpPr txBox="1"/>
          <p:nvPr/>
        </p:nvSpPr>
        <p:spPr>
          <a:xfrm>
            <a:off x="14804" y="2111787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45 x 74 =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1EAA2B-9B14-4FFB-BF81-AF041F0493EE}"/>
              </a:ext>
            </a:extLst>
          </p:cNvPr>
          <p:cNvSpPr txBox="1"/>
          <p:nvPr/>
        </p:nvSpPr>
        <p:spPr>
          <a:xfrm>
            <a:off x="2034945" y="2111787"/>
            <a:ext cx="152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3 330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3806CAE-72EC-4028-87C0-5BE479805936}"/>
              </a:ext>
            </a:extLst>
          </p:cNvPr>
          <p:cNvSpPr txBox="1"/>
          <p:nvPr/>
        </p:nvSpPr>
        <p:spPr>
          <a:xfrm>
            <a:off x="2941" y="26520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club va payer 3 330 €.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0" grpId="0"/>
      <p:bldP spid="28" grpId="0"/>
      <p:bldP spid="19" grpId="0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D68E8527-0B10-4FA4-85D2-44DFA3504B6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Gardons un exemple, et à vous de jouer !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D7D304E-D61E-45B6-BB89-3310F55C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BDE4C41-692E-4375-8F19-57E5A4E2CDD0}"/>
              </a:ext>
            </a:extLst>
          </p:cNvPr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J’ai acheté 3 paquets de biscuits. Chaque paquet contient 9 biscuits.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biscuits ai-je achetés ?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F9A7C9F-7E72-4450-9483-5293FD82A6A5}"/>
              </a:ext>
            </a:extLst>
          </p:cNvPr>
          <p:cNvSpPr txBox="1"/>
          <p:nvPr/>
        </p:nvSpPr>
        <p:spPr>
          <a:xfrm>
            <a:off x="2195736" y="5373216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7213DA-7A38-4290-8BA3-A839D5400FEA}"/>
              </a:ext>
            </a:extLst>
          </p:cNvPr>
          <p:cNvSpPr txBox="1"/>
          <p:nvPr/>
        </p:nvSpPr>
        <p:spPr>
          <a:xfrm>
            <a:off x="4355976" y="4221088"/>
            <a:ext cx="77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119084-BAE5-4746-ACE1-7761279947E9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0139957-08A2-48D9-B804-A912EB86BBAD}"/>
              </a:ext>
            </a:extLst>
          </p:cNvPr>
          <p:cNvSpPr txBox="1"/>
          <p:nvPr/>
        </p:nvSpPr>
        <p:spPr>
          <a:xfrm>
            <a:off x="0" y="2546542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9 x 3 =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DDE0B75-E72B-482A-B39D-164279BFF918}"/>
              </a:ext>
            </a:extLst>
          </p:cNvPr>
          <p:cNvSpPr txBox="1"/>
          <p:nvPr/>
        </p:nvSpPr>
        <p:spPr>
          <a:xfrm>
            <a:off x="1619672" y="2546542"/>
            <a:ext cx="114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1FDA8AE-976C-42D3-ADE5-EC421CF26E93}"/>
              </a:ext>
            </a:extLst>
          </p:cNvPr>
          <p:cNvSpPr txBox="1"/>
          <p:nvPr/>
        </p:nvSpPr>
        <p:spPr>
          <a:xfrm>
            <a:off x="0" y="31313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J’ai acheté 27 biscuits.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9" grpId="0" animBg="1"/>
      <p:bldP spid="19" grpId="1" animBg="1"/>
      <p:bldP spid="20" grpId="0"/>
      <p:bldP spid="20" grpId="1"/>
      <p:bldP spid="22" grpId="0"/>
      <p:bldP spid="22" grpId="1"/>
      <p:bldP spid="27" grpId="0"/>
      <p:bldP spid="27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porte sur des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multiplicatifs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2964" y="102003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Un problème multiplicatif est un problème qui peut être résolu par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multiplication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ou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division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6F718B-C6C4-497E-B482-1C0300AA255A}"/>
              </a:ext>
            </a:extLst>
          </p:cNvPr>
          <p:cNvSpPr txBox="1"/>
          <p:nvPr/>
        </p:nvSpPr>
        <p:spPr>
          <a:xfrm>
            <a:off x="2964" y="26906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la bonne opération, il faut bien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comprendre le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8B9077-CE93-4BE1-BAAA-D320750FFD09}"/>
              </a:ext>
            </a:extLst>
          </p:cNvPr>
          <p:cNvSpPr txBox="1"/>
          <p:nvPr/>
        </p:nvSpPr>
        <p:spPr>
          <a:xfrm>
            <a:off x="-2964" y="390692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vous aider à bien comprendre un problème, nous allons étudier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sortes de problèmes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Dans cette leçon, nous allons aborder les problèmes de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« plusieurs éléments »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situation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pour bien comprendre.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7874E-8334-4C9E-8FF0-2CC4DF4144CE}"/>
              </a:ext>
            </a:extLst>
          </p:cNvPr>
          <p:cNvSpPr/>
          <p:nvPr/>
        </p:nvSpPr>
        <p:spPr>
          <a:xfrm>
            <a:off x="611554" y="764704"/>
            <a:ext cx="792088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lustre est équipé de 8 ampoules.</a:t>
            </a:r>
          </a:p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lustres seront équipés de 40 ampoules.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70E2C5-BA68-4D3C-BAF4-146AC98F82FF}"/>
              </a:ext>
            </a:extLst>
          </p:cNvPr>
          <p:cNvSpPr txBox="1"/>
          <p:nvPr/>
        </p:nvSpPr>
        <p:spPr>
          <a:xfrm>
            <a:off x="0" y="264965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0070C0"/>
                </a:solidFill>
                <a:latin typeface="Maiandra GD" panose="020E0502030308020204" pitchFamily="34" charset="0"/>
              </a:rPr>
              <a:t>Définition du problème de « plusieurs éléments »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6C5E6D-6057-42B9-9F78-CA71D0DF0077}"/>
              </a:ext>
            </a:extLst>
          </p:cNvPr>
          <p:cNvSpPr txBox="1"/>
          <p:nvPr/>
        </p:nvSpPr>
        <p:spPr>
          <a:xfrm>
            <a:off x="-6" y="366883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plusieurs éléments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contiennent le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même nombre d’objets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837720-7F32-4C22-B524-FE3464FA7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828" y="4881611"/>
            <a:ext cx="3096344" cy="19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premier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8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J’ai acheté 3 paquets de biscuits. Chaque paquet contient 9 biscuits.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biscuits ai-je achetés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5696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ce type de problèmes, on ne parle que d’une seule chose.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550699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il s’agit de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FE4D0C-2364-4D5A-A246-7BE7E067AF8F}"/>
              </a:ext>
            </a:extLst>
          </p:cNvPr>
          <p:cNvSpPr txBox="1"/>
          <p:nvPr/>
        </p:nvSpPr>
        <p:spPr>
          <a:xfrm>
            <a:off x="2483768" y="255069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biscuits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4175956" y="136758"/>
            <a:ext cx="140415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5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AC2062-3079-4F59-A7D3-2BFB708E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J’ai acheté 3 paquets de biscuits. Chaque paquet contient 9 biscuits.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biscuits ai-je achetés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819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connaissons deux informations.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1547664" y="565858"/>
            <a:ext cx="172819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A047A7C-1DC1-4330-82D4-D435F522396B}"/>
              </a:ext>
            </a:extLst>
          </p:cNvPr>
          <p:cNvSpPr txBox="1"/>
          <p:nvPr/>
        </p:nvSpPr>
        <p:spPr>
          <a:xfrm>
            <a:off x="13059" y="2193655"/>
            <a:ext cx="74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Le nombre de biscuits dans un paquet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D033EC-60D0-4E4F-A4ED-0C49924FD23A}"/>
              </a:ext>
            </a:extLst>
          </p:cNvPr>
          <p:cNvSpPr txBox="1"/>
          <p:nvPr/>
        </p:nvSpPr>
        <p:spPr>
          <a:xfrm>
            <a:off x="7308304" y="2200442"/>
            <a:ext cx="228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77F23E-BF1F-4E65-ABFC-D670528BF698}"/>
              </a:ext>
            </a:extLst>
          </p:cNvPr>
          <p:cNvSpPr txBox="1"/>
          <p:nvPr/>
        </p:nvSpPr>
        <p:spPr>
          <a:xfrm>
            <a:off x="2195736" y="5373216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993B2-27C5-4B2F-BCD1-15367193B8D1}"/>
              </a:ext>
            </a:extLst>
          </p:cNvPr>
          <p:cNvSpPr/>
          <p:nvPr/>
        </p:nvSpPr>
        <p:spPr>
          <a:xfrm>
            <a:off x="1835696" y="112847"/>
            <a:ext cx="1800200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F5A489-CC50-4B54-A887-43627F5900E4}"/>
              </a:ext>
            </a:extLst>
          </p:cNvPr>
          <p:cNvSpPr txBox="1"/>
          <p:nvPr/>
        </p:nvSpPr>
        <p:spPr>
          <a:xfrm>
            <a:off x="4355976" y="4221088"/>
            <a:ext cx="77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05D3EC-DA34-432D-93EF-927847513459}"/>
              </a:ext>
            </a:extLst>
          </p:cNvPr>
          <p:cNvSpPr txBox="1"/>
          <p:nvPr/>
        </p:nvSpPr>
        <p:spPr>
          <a:xfrm>
            <a:off x="5955187" y="2770913"/>
            <a:ext cx="194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8FD7C8-CF44-4D32-BF1E-115C9F8104E7}"/>
              </a:ext>
            </a:extLst>
          </p:cNvPr>
          <p:cNvSpPr txBox="1"/>
          <p:nvPr/>
        </p:nvSpPr>
        <p:spPr>
          <a:xfrm>
            <a:off x="-7270" y="2770914"/>
            <a:ext cx="74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Le nombre de paquets achetés :</a:t>
            </a:r>
          </a:p>
        </p:txBody>
      </p:sp>
    </p:spTree>
    <p:extLst>
      <p:ext uri="{BB962C8B-B14F-4D97-AF65-F5344CB8AC3E}">
        <p14:creationId xmlns:p14="http://schemas.microsoft.com/office/powerpoint/2010/main" val="42234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 animBg="1"/>
      <p:bldP spid="8" grpId="1" animBg="1"/>
      <p:bldP spid="20" grpId="0"/>
      <p:bldP spid="20" grpId="1"/>
      <p:bldP spid="21" grpId="0"/>
      <p:bldP spid="21" grpId="1"/>
      <p:bldP spid="22" grpId="0"/>
      <p:bldP spid="25" grpId="0" animBg="1"/>
      <p:bldP spid="25" grpId="1" animBg="1"/>
      <p:bldP spid="26" grpId="0"/>
      <p:bldP spid="28" grpId="0"/>
      <p:bldP spid="28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AC2062-3079-4F59-A7D3-2BFB708E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J’ai acheté 3 paquets de biscuits. Chaque paquet contient 9 biscuits.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biscuits ai-je achetés ?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77F23E-BF1F-4E65-ABFC-D670528BF698}"/>
              </a:ext>
            </a:extLst>
          </p:cNvPr>
          <p:cNvSpPr txBox="1"/>
          <p:nvPr/>
        </p:nvSpPr>
        <p:spPr>
          <a:xfrm>
            <a:off x="2195736" y="5373216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F5A489-CC50-4B54-A887-43627F5900E4}"/>
              </a:ext>
            </a:extLst>
          </p:cNvPr>
          <p:cNvSpPr txBox="1"/>
          <p:nvPr/>
        </p:nvSpPr>
        <p:spPr>
          <a:xfrm>
            <a:off x="4355976" y="4221088"/>
            <a:ext cx="77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AF5DF9-7B37-4FAB-BFD3-A7F219B3BCCE}"/>
              </a:ext>
            </a:extLst>
          </p:cNvPr>
          <p:cNvSpPr txBox="1"/>
          <p:nvPr/>
        </p:nvSpPr>
        <p:spPr>
          <a:xfrm>
            <a:off x="0" y="1556792"/>
            <a:ext cx="302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CD98B0-92CC-47C6-B7F6-D589EAB74899}"/>
              </a:ext>
            </a:extLst>
          </p:cNvPr>
          <p:cNvSpPr txBox="1"/>
          <p:nvPr/>
        </p:nvSpPr>
        <p:spPr>
          <a:xfrm>
            <a:off x="2992140" y="1569237"/>
            <a:ext cx="613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valeur de plusieurs 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6A1DC81-2C55-4919-B06D-6A417B2872CE}"/>
              </a:ext>
            </a:extLst>
          </p:cNvPr>
          <p:cNvSpPr txBox="1"/>
          <p:nvPr/>
        </p:nvSpPr>
        <p:spPr>
          <a:xfrm>
            <a:off x="-14804" y="20306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B28AEAD-54C1-4932-AFDA-4AF0EEC21E9B}"/>
              </a:ext>
            </a:extLst>
          </p:cNvPr>
          <p:cNvSpPr txBox="1"/>
          <p:nvPr/>
        </p:nvSpPr>
        <p:spPr>
          <a:xfrm>
            <a:off x="-14804" y="253770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suffit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valeur d’un élément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par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d’éléments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65BDA4AA-1957-473D-A5DF-F397B5B1B475}"/>
              </a:ext>
            </a:extLst>
          </p:cNvPr>
          <p:cNvSpPr/>
          <p:nvPr/>
        </p:nvSpPr>
        <p:spPr>
          <a:xfrm rot="8323792">
            <a:off x="7299177" y="4796692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A22C84-D621-44FA-A105-9E2376E444DF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0" grpId="0"/>
      <p:bldP spid="30" grpId="1"/>
      <p:bldP spid="31" grpId="0" animBg="1"/>
      <p:bldP spid="31" grpId="1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AC2062-3079-4F59-A7D3-2BFB708E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17" y="4221088"/>
            <a:ext cx="6712278" cy="25335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J’ai acheté 3 paquets de biscuits. Chaque paquet contient 9 biscuits.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biscuits ai-je achetés ?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77F23E-BF1F-4E65-ABFC-D670528BF698}"/>
              </a:ext>
            </a:extLst>
          </p:cNvPr>
          <p:cNvSpPr txBox="1"/>
          <p:nvPr/>
        </p:nvSpPr>
        <p:spPr>
          <a:xfrm>
            <a:off x="2195736" y="5373216"/>
            <a:ext cx="64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F5A489-CC50-4B54-A887-43627F5900E4}"/>
              </a:ext>
            </a:extLst>
          </p:cNvPr>
          <p:cNvSpPr txBox="1"/>
          <p:nvPr/>
        </p:nvSpPr>
        <p:spPr>
          <a:xfrm>
            <a:off x="4355976" y="4221088"/>
            <a:ext cx="77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AF5DF9-7B37-4FAB-BFD3-A7F219B3BCCE}"/>
              </a:ext>
            </a:extLst>
          </p:cNvPr>
          <p:cNvSpPr txBox="1"/>
          <p:nvPr/>
        </p:nvSpPr>
        <p:spPr>
          <a:xfrm>
            <a:off x="0" y="1556792"/>
            <a:ext cx="302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CD98B0-92CC-47C6-B7F6-D589EAB74899}"/>
              </a:ext>
            </a:extLst>
          </p:cNvPr>
          <p:cNvSpPr txBox="1"/>
          <p:nvPr/>
        </p:nvSpPr>
        <p:spPr>
          <a:xfrm>
            <a:off x="2992140" y="1569237"/>
            <a:ext cx="613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valeur de plusieurs éléments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6A1DC81-2C55-4919-B06D-6A417B2872CE}"/>
              </a:ext>
            </a:extLst>
          </p:cNvPr>
          <p:cNvSpPr txBox="1"/>
          <p:nvPr/>
        </p:nvSpPr>
        <p:spPr>
          <a:xfrm>
            <a:off x="-14804" y="20306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A22C84-D621-44FA-A105-9E2376E444DF}"/>
              </a:ext>
            </a:extLst>
          </p:cNvPr>
          <p:cNvSpPr txBox="1"/>
          <p:nvPr/>
        </p:nvSpPr>
        <p:spPr>
          <a:xfrm>
            <a:off x="6191238" y="575376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9FFC0C-0F1F-4D34-9F27-F51AB9404EB4}"/>
              </a:ext>
            </a:extLst>
          </p:cNvPr>
          <p:cNvSpPr txBox="1"/>
          <p:nvPr/>
        </p:nvSpPr>
        <p:spPr>
          <a:xfrm>
            <a:off x="0" y="2546542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9 x 3 =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25C6CB-8190-40D3-9A7C-3D0F344864F1}"/>
              </a:ext>
            </a:extLst>
          </p:cNvPr>
          <p:cNvSpPr txBox="1"/>
          <p:nvPr/>
        </p:nvSpPr>
        <p:spPr>
          <a:xfrm>
            <a:off x="1619672" y="2546542"/>
            <a:ext cx="114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AE7480-DF2F-4D0E-A447-F4D63BFBE205}"/>
              </a:ext>
            </a:extLst>
          </p:cNvPr>
          <p:cNvSpPr txBox="1"/>
          <p:nvPr/>
        </p:nvSpPr>
        <p:spPr>
          <a:xfrm>
            <a:off x="0" y="31313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J’ai acheté 27 biscuits.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6" grpId="0"/>
      <p:bldP spid="24" grpId="0"/>
      <p:bldP spid="27" grpId="0"/>
      <p:bldP spid="29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678</Words>
  <Application>Microsoft Office PowerPoint</Application>
  <PresentationFormat>Affichage à l'écran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Calibri</vt:lpstr>
      <vt:lpstr>Cambria Math</vt:lpstr>
      <vt:lpstr>Abadi</vt:lpstr>
      <vt:lpstr>Arial</vt:lpstr>
      <vt:lpstr>Maiandra GD</vt:lpstr>
      <vt:lpstr>Wingdings</vt:lpstr>
      <vt:lpstr>Thème Office</vt:lpstr>
      <vt:lpstr>Problèmes multiplicatifs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174</cp:revision>
  <dcterms:created xsi:type="dcterms:W3CDTF">2013-01-27T09:55:18Z</dcterms:created>
  <dcterms:modified xsi:type="dcterms:W3CDTF">2019-08-02T10:03:40Z</dcterms:modified>
</cp:coreProperties>
</file>