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1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>
      <p:cViewPr varScale="1">
        <p:scale>
          <a:sx n="61" d="100"/>
          <a:sy n="61" d="100"/>
        </p:scale>
        <p:origin x="10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055C-F7C1-41B5-9DDE-96AFA07810D7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25AF-BBB9-411B-996C-E1336B890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6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2C44-1C68-45F4-928A-E28EF90B13BF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6C57-2612-4AD3-905D-69039BBA0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8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22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B3426F5-3CDA-4D27-A4C8-67B3F64DA014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3426F5-3CDA-4D27-A4C8-67B3F64DA014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360000">
            <a:off x="3401129" y="2750494"/>
            <a:ext cx="4847038" cy="1599722"/>
          </a:xfrm>
        </p:spPr>
        <p:txBody>
          <a:bodyPr/>
          <a:lstStyle/>
          <a:p>
            <a:r>
              <a:rPr lang="fr-FR" sz="7500" dirty="0" smtClean="0">
                <a:latin typeface="Fontastique" pitchFamily="2" charset="0"/>
                <a:ea typeface="Fontastique" pitchFamily="2" charset="0"/>
              </a:rPr>
              <a:t>Numération</a:t>
            </a:r>
            <a:endParaRPr lang="fr-FR" sz="7500" dirty="0">
              <a:latin typeface="Fontastique" pitchFamily="2" charset="0"/>
              <a:ea typeface="Fontastique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360000">
            <a:off x="3245000" y="4814213"/>
            <a:ext cx="4836456" cy="1040845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Trebuchet MS" panose="020B0603020202020204" pitchFamily="34" charset="0"/>
              </a:rPr>
              <a:t>Arrondir un </a:t>
            </a:r>
            <a:r>
              <a:rPr lang="fr-FR" sz="2800" dirty="0" smtClean="0">
                <a:latin typeface="Trebuchet MS" panose="020B0603020202020204" pitchFamily="34" charset="0"/>
              </a:rPr>
              <a:t>nombre décimal</a:t>
            </a:r>
            <a:endParaRPr lang="fr-FR" sz="2800" dirty="0">
              <a:latin typeface="Trebuchet MS" panose="020B0603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575078">
            <a:off x="818247" y="41567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rebuchet MS" panose="020B0603020202020204" pitchFamily="34" charset="0"/>
              </a:rPr>
              <a:t>CM</a:t>
            </a:r>
          </a:p>
          <a:p>
            <a:pPr algn="ctr"/>
            <a:endParaRPr lang="fr-FR" sz="1000" dirty="0">
              <a:latin typeface="Trebuchet MS" panose="020B0603020202020204" pitchFamily="34" charset="0"/>
            </a:endParaRPr>
          </a:p>
          <a:p>
            <a:pPr algn="ctr"/>
            <a:endParaRPr lang="fr-FR" sz="1000" dirty="0" smtClean="0">
              <a:latin typeface="Trebuchet MS" panose="020B0603020202020204" pitchFamily="34" charset="0"/>
            </a:endParaRPr>
          </a:p>
          <a:p>
            <a:pPr algn="ctr"/>
            <a:r>
              <a:rPr lang="fr-FR" sz="1000" dirty="0" smtClean="0">
                <a:latin typeface="Trebuchet MS" panose="020B0603020202020204" pitchFamily="34" charset="0"/>
              </a:rPr>
              <a:t>www.laclassedemallory.com</a:t>
            </a:r>
            <a:endParaRPr lang="fr-FR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788">
        <p:cut/>
      </p:transition>
    </mc:Choice>
    <mc:Fallback xmlns="">
      <p:transition advTm="378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-128852"/>
            <a:ext cx="7549112" cy="1442674"/>
          </a:xfrm>
        </p:spPr>
        <p:txBody>
          <a:bodyPr/>
          <a:lstStyle/>
          <a:p>
            <a:r>
              <a:rPr lang="fr-FR" sz="3600" u="sng" dirty="0" smtClean="0">
                <a:latin typeface="Century Gothic" panose="020B0502020202020204" pitchFamily="34" charset="0"/>
              </a:rPr>
              <a:t>Comment arrondir?</a:t>
            </a:r>
            <a:endParaRPr lang="fr-FR" sz="3600" u="sng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052736"/>
            <a:ext cx="756084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Je souhaite arrondir 453 875 au </a:t>
            </a:r>
            <a:r>
              <a:rPr lang="fr-FR" sz="2800" dirty="0" smtClean="0">
                <a:solidFill>
                  <a:schemeClr val="tx1"/>
                </a:solidFill>
              </a:rPr>
              <a:t>dixième </a:t>
            </a:r>
            <a:r>
              <a:rPr lang="fr-FR" sz="2800" dirty="0" smtClean="0">
                <a:solidFill>
                  <a:schemeClr val="tx1"/>
                </a:solidFill>
              </a:rPr>
              <a:t>le plus proche.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707904" y="2296943"/>
            <a:ext cx="194421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453,875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b="1" dirty="0" smtClean="0"/>
          </a:p>
          <a:p>
            <a:pPr marL="0" indent="0">
              <a:buFont typeface="Rage Italic" pitchFamily="66" charset="0"/>
              <a:buNone/>
            </a:pP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3707904" y="2276872"/>
            <a:ext cx="966244" cy="5760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987824" y="2852936"/>
            <a:ext cx="86409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115616" y="3161039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1) Je </a:t>
            </a:r>
            <a:r>
              <a:rPr lang="fr-FR" b="1" dirty="0" smtClean="0"/>
              <a:t>repère mon nombre </a:t>
            </a:r>
            <a:r>
              <a:rPr lang="fr-FR" b="1" dirty="0" smtClean="0"/>
              <a:t>jusqu’aux dixièmes</a:t>
            </a:r>
            <a:r>
              <a:rPr lang="fr-FR" dirty="0" smtClean="0"/>
              <a:t>: 453,8 </a:t>
            </a:r>
            <a:endParaRPr lang="fr-FR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3014585" y="3429000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2) Je </a:t>
            </a:r>
            <a:r>
              <a:rPr lang="fr-FR" b="1" dirty="0" smtClean="0"/>
              <a:t>regarde le chiffre sui suit, ici un </a:t>
            </a:r>
            <a:r>
              <a:rPr lang="fr-FR" b="1" dirty="0" smtClean="0"/>
              <a:t>7.</a:t>
            </a:r>
            <a:endParaRPr lang="fr-FR" b="1" dirty="0" smtClean="0"/>
          </a:p>
          <a:p>
            <a:r>
              <a:rPr lang="fr-FR" b="1" dirty="0" smtClean="0"/>
              <a:t>Si le chiffre est 0,1,2,3 ou 4, je garde le nombre que j’avais repéré.</a:t>
            </a:r>
          </a:p>
          <a:p>
            <a:endParaRPr lang="fr-FR" b="1" dirty="0"/>
          </a:p>
          <a:p>
            <a:r>
              <a:rPr lang="fr-FR" b="1" dirty="0" smtClean="0"/>
              <a:t>Si le chiffre est 5,6,7,8 ou 9, j’augmente de </a:t>
            </a:r>
            <a:r>
              <a:rPr lang="fr-FR" b="1" dirty="0" smtClean="0"/>
              <a:t>1 dixième </a:t>
            </a:r>
            <a:r>
              <a:rPr lang="fr-FR" b="1" dirty="0" smtClean="0"/>
              <a:t>le nombre repéré.</a:t>
            </a:r>
            <a:endParaRPr lang="fr-FR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6046325" y="3244333"/>
            <a:ext cx="2434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3) Cela donne donc: </a:t>
            </a:r>
            <a:r>
              <a:rPr lang="fr-FR" b="1" dirty="0" smtClean="0"/>
              <a:t>453,9 car 453,875 </a:t>
            </a:r>
            <a:r>
              <a:rPr lang="fr-FR" b="1" dirty="0" smtClean="0"/>
              <a:t>est plus proche de </a:t>
            </a:r>
            <a:r>
              <a:rPr lang="fr-FR" b="1" dirty="0" smtClean="0"/>
              <a:t>453,9 que </a:t>
            </a:r>
            <a:r>
              <a:rPr lang="fr-FR" b="1" dirty="0" smtClean="0"/>
              <a:t>de </a:t>
            </a:r>
            <a:r>
              <a:rPr lang="fr-FR" b="1" dirty="0" smtClean="0"/>
              <a:t>453,8</a:t>
            </a:r>
            <a:endParaRPr lang="fr-FR" b="1" dirty="0" smtClean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674148" y="2852936"/>
            <a:ext cx="0" cy="605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13873990"/>
      </p:ext>
    </p:extLst>
  </p:cSld>
  <p:clrMapOvr>
    <a:masterClrMapping/>
  </p:clrMapOvr>
  <p:transition spd="slow" advTm="2377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4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-128852"/>
            <a:ext cx="7549112" cy="1442674"/>
          </a:xfrm>
        </p:spPr>
        <p:txBody>
          <a:bodyPr/>
          <a:lstStyle/>
          <a:p>
            <a:r>
              <a:rPr lang="fr-FR" sz="3600" u="sng" dirty="0" smtClean="0">
                <a:latin typeface="Century Gothic" panose="020B0502020202020204" pitchFamily="34" charset="0"/>
              </a:rPr>
              <a:t>Comment arrondir?</a:t>
            </a:r>
            <a:endParaRPr lang="fr-FR" sz="3600" u="sng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052736"/>
            <a:ext cx="756084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Je souhaite arrondir 453 875 </a:t>
            </a:r>
            <a:r>
              <a:rPr lang="fr-FR" sz="2800" dirty="0" smtClean="0">
                <a:solidFill>
                  <a:schemeClr val="tx1"/>
                </a:solidFill>
              </a:rPr>
              <a:t>au centième le plus </a:t>
            </a:r>
            <a:r>
              <a:rPr lang="fr-FR" sz="2800" dirty="0" smtClean="0">
                <a:solidFill>
                  <a:schemeClr val="tx1"/>
                </a:solidFill>
              </a:rPr>
              <a:t>proche.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707904" y="2296943"/>
            <a:ext cx="194421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453,874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b="1" dirty="0" smtClean="0"/>
          </a:p>
          <a:p>
            <a:pPr marL="0" indent="0">
              <a:buFont typeface="Rage Italic" pitchFamily="66" charset="0"/>
              <a:buNone/>
            </a:pP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3707904" y="2276872"/>
            <a:ext cx="1152128" cy="5760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987824" y="2852936"/>
            <a:ext cx="86409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115616" y="3161039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1) Je </a:t>
            </a:r>
            <a:r>
              <a:rPr lang="fr-FR" b="1" dirty="0" smtClean="0"/>
              <a:t>repère mon nombre </a:t>
            </a:r>
            <a:r>
              <a:rPr lang="fr-FR" b="1" dirty="0" smtClean="0"/>
              <a:t>jusqu’aux centièmes</a:t>
            </a:r>
            <a:r>
              <a:rPr lang="fr-FR" dirty="0" smtClean="0"/>
              <a:t>: </a:t>
            </a:r>
            <a:r>
              <a:rPr lang="fr-FR" dirty="0" smtClean="0"/>
              <a:t>45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014585" y="3429000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2) Je </a:t>
            </a:r>
            <a:r>
              <a:rPr lang="fr-FR" b="1" dirty="0" smtClean="0"/>
              <a:t>regarde le chiffre sui suit, ici un </a:t>
            </a:r>
            <a:r>
              <a:rPr lang="fr-FR" b="1" dirty="0" smtClean="0"/>
              <a:t>4.</a:t>
            </a:r>
            <a:endParaRPr lang="fr-FR" b="1" dirty="0" smtClean="0"/>
          </a:p>
          <a:p>
            <a:r>
              <a:rPr lang="fr-FR" b="1" dirty="0" smtClean="0"/>
              <a:t>Si le chiffre est 0,1,2,3 ou 4, je garde le nombre que j’avais repéré.</a:t>
            </a:r>
          </a:p>
          <a:p>
            <a:endParaRPr lang="fr-FR" b="1" dirty="0"/>
          </a:p>
          <a:p>
            <a:r>
              <a:rPr lang="fr-FR" b="1" dirty="0" smtClean="0"/>
              <a:t>Si le chiffre est 5,6,7,8 ou 9, j’augmente de 1 le nombre </a:t>
            </a:r>
            <a:r>
              <a:rPr lang="fr-FR" b="1" dirty="0" smtClean="0"/>
              <a:t>de centièmes.</a:t>
            </a:r>
            <a:endParaRPr lang="fr-FR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6046325" y="3244333"/>
            <a:ext cx="2434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3) Cela donne donc: </a:t>
            </a:r>
            <a:r>
              <a:rPr lang="fr-FR" b="1" dirty="0" smtClean="0"/>
              <a:t>453,87 car 453,874 </a:t>
            </a:r>
            <a:r>
              <a:rPr lang="fr-FR" b="1" dirty="0" smtClean="0"/>
              <a:t>est plus proche de </a:t>
            </a:r>
            <a:r>
              <a:rPr lang="fr-FR" b="1" dirty="0" smtClean="0"/>
              <a:t>453,87 que </a:t>
            </a:r>
            <a:r>
              <a:rPr lang="fr-FR" b="1" dirty="0" smtClean="0"/>
              <a:t>de         </a:t>
            </a:r>
            <a:r>
              <a:rPr lang="fr-FR" b="1" dirty="0" smtClean="0"/>
              <a:t>453,88</a:t>
            </a:r>
            <a:endParaRPr lang="fr-FR" b="1" dirty="0" smtClean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674148" y="2852936"/>
            <a:ext cx="185884" cy="605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7619"/>
      </p:ext>
    </p:extLst>
  </p:cSld>
  <p:clrMapOvr>
    <a:masterClrMapping/>
  </p:clrMapOvr>
  <p:transition spd="slow" advTm="2377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4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916832"/>
            <a:ext cx="756084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Arrondis </a:t>
            </a:r>
            <a:r>
              <a:rPr lang="fr-FR" sz="2800" dirty="0" smtClean="0">
                <a:solidFill>
                  <a:schemeClr val="tx1"/>
                </a:solidFill>
              </a:rPr>
              <a:t>14,697 au centième </a:t>
            </a:r>
            <a:r>
              <a:rPr lang="fr-FR" sz="2800" dirty="0" smtClean="0">
                <a:solidFill>
                  <a:schemeClr val="tx1"/>
                </a:solidFill>
              </a:rPr>
              <a:t>le </a:t>
            </a:r>
            <a:r>
              <a:rPr lang="fr-FR" sz="2800" dirty="0" smtClean="0">
                <a:solidFill>
                  <a:schemeClr val="tx1"/>
                </a:solidFill>
              </a:rPr>
              <a:t>plus </a:t>
            </a:r>
            <a:r>
              <a:rPr lang="fr-FR" sz="2800" dirty="0" smtClean="0">
                <a:solidFill>
                  <a:schemeClr val="tx1"/>
                </a:solidFill>
              </a:rPr>
              <a:t>proche.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Arrondis  </a:t>
            </a:r>
            <a:r>
              <a:rPr lang="fr-FR" sz="2800" dirty="0" smtClean="0">
                <a:solidFill>
                  <a:schemeClr val="tx1"/>
                </a:solidFill>
              </a:rPr>
              <a:t>2,7952 </a:t>
            </a:r>
            <a:r>
              <a:rPr lang="fr-FR" sz="2800" dirty="0" smtClean="0">
                <a:solidFill>
                  <a:schemeClr val="tx1"/>
                </a:solidFill>
              </a:rPr>
              <a:t>au </a:t>
            </a:r>
            <a:r>
              <a:rPr lang="fr-FR" sz="2800" dirty="0" smtClean="0">
                <a:solidFill>
                  <a:schemeClr val="tx1"/>
                </a:solidFill>
              </a:rPr>
              <a:t>millième </a:t>
            </a:r>
            <a:r>
              <a:rPr lang="fr-FR" sz="2800" dirty="0" smtClean="0">
                <a:solidFill>
                  <a:schemeClr val="tx1"/>
                </a:solidFill>
              </a:rPr>
              <a:t>le plus proche.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034052"/>
      </p:ext>
    </p:extLst>
  </p:cSld>
  <p:clrMapOvr>
    <a:masterClrMapping/>
  </p:clrMapOvr>
  <p:transition spd="slow" advTm="2377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-128852"/>
            <a:ext cx="7549112" cy="1442674"/>
          </a:xfrm>
        </p:spPr>
        <p:txBody>
          <a:bodyPr/>
          <a:lstStyle/>
          <a:p>
            <a:r>
              <a:rPr lang="fr-FR" sz="3600" u="sng" dirty="0" smtClean="0">
                <a:latin typeface="Century Gothic" panose="020B0502020202020204" pitchFamily="34" charset="0"/>
              </a:rPr>
              <a:t>Objectif de la séance</a:t>
            </a:r>
            <a:endParaRPr lang="fr-FR" sz="3600" u="sng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916832"/>
            <a:ext cx="756084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Aujourd’hui, nous allons travailler en </a:t>
            </a:r>
            <a:r>
              <a:rPr lang="fr-FR" sz="2800" dirty="0" smtClean="0">
                <a:solidFill>
                  <a:srgbClr val="FF0000"/>
                </a:solidFill>
              </a:rPr>
              <a:t>numération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Nous allons </a:t>
            </a:r>
            <a:r>
              <a:rPr lang="fr-FR" sz="2800" dirty="0" smtClean="0">
                <a:solidFill>
                  <a:srgbClr val="FF0000"/>
                </a:solidFill>
              </a:rPr>
              <a:t>apprendre à arrondir des </a:t>
            </a:r>
            <a:r>
              <a:rPr lang="fr-FR" sz="2800" dirty="0" smtClean="0">
                <a:solidFill>
                  <a:srgbClr val="FF0000"/>
                </a:solidFill>
              </a:rPr>
              <a:t>nombres décimaux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443164"/>
      </p:ext>
    </p:extLst>
  </p:cSld>
  <p:clrMapOvr>
    <a:masterClrMapping/>
  </p:clrMapOvr>
  <p:transition spd="slow" advTm="2377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916832"/>
            <a:ext cx="756084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Dans quelle matière allons-nous travailler?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Qu’allons-nous apprendre?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47612"/>
      </p:ext>
    </p:extLst>
  </p:cSld>
  <p:clrMapOvr>
    <a:masterClrMapping/>
  </p:clrMapOvr>
  <p:transition spd="slow" advTm="2377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-128852"/>
            <a:ext cx="7549112" cy="1442674"/>
          </a:xfrm>
        </p:spPr>
        <p:txBody>
          <a:bodyPr/>
          <a:lstStyle/>
          <a:p>
            <a:r>
              <a:rPr lang="fr-FR" sz="3600" u="sng" dirty="0" smtClean="0">
                <a:latin typeface="Century Gothic" panose="020B0502020202020204" pitchFamily="34" charset="0"/>
              </a:rPr>
              <a:t>Arrondir, qu’est-ce-que c’est?</a:t>
            </a:r>
            <a:endParaRPr lang="fr-FR" sz="3600" u="sng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916832"/>
            <a:ext cx="756084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Arrondir un nombre, c’est le </a:t>
            </a:r>
            <a:r>
              <a:rPr lang="fr-FR" sz="2800" dirty="0" smtClean="0">
                <a:solidFill>
                  <a:srgbClr val="FF0000"/>
                </a:solidFill>
              </a:rPr>
              <a:t>remplacer par un nombre proche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Cela sert, par exemple, à calculer rapidement l’ordre de grandeur d’un résultat.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51720" y="5157192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395 arrondi à la centaine la plus proche donne 400</a:t>
            </a:r>
          </a:p>
          <a:p>
            <a:r>
              <a:rPr lang="fr-FR" dirty="0" smtClean="0"/>
              <a:t>108 arrondi à la centaine inférieure donne 100</a:t>
            </a:r>
          </a:p>
          <a:p>
            <a:r>
              <a:rPr lang="fr-FR" dirty="0" smtClean="0"/>
              <a:t>432 arrondi à la dizaine supérieure donne 440…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915253"/>
      </p:ext>
    </p:extLst>
  </p:cSld>
  <p:clrMapOvr>
    <a:masterClrMapping/>
  </p:clrMapOvr>
  <p:transition spd="slow" advTm="2377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916832"/>
            <a:ext cx="756084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Dans quelle matière allons-nous travailler?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Qu’allons-nous apprendre?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905077"/>
      </p:ext>
    </p:extLst>
  </p:cSld>
  <p:clrMapOvr>
    <a:masterClrMapping/>
  </p:clrMapOvr>
  <p:transition spd="slow" advTm="2377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-128852"/>
            <a:ext cx="7549112" cy="1442674"/>
          </a:xfrm>
        </p:spPr>
        <p:txBody>
          <a:bodyPr/>
          <a:lstStyle/>
          <a:p>
            <a:r>
              <a:rPr lang="fr-FR" sz="3600" u="sng" dirty="0" smtClean="0">
                <a:latin typeface="Century Gothic" panose="020B0502020202020204" pitchFamily="34" charset="0"/>
              </a:rPr>
              <a:t>Comment arrondir?</a:t>
            </a:r>
            <a:endParaRPr lang="fr-FR" sz="3600" u="sng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052736"/>
            <a:ext cx="756084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On peut effectuer différents arrondis pour un même nombre.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Prenons l’exemple du nombre : </a:t>
            </a:r>
            <a:r>
              <a:rPr lang="fr-FR" sz="2800" dirty="0" smtClean="0">
                <a:solidFill>
                  <a:schemeClr val="tx1"/>
                </a:solidFill>
              </a:rPr>
              <a:t>158,254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115616" y="3212976"/>
            <a:ext cx="756084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</a:rPr>
              <a:t>Arrondi au </a:t>
            </a:r>
            <a:r>
              <a:rPr lang="fr-FR" sz="2800" dirty="0" smtClean="0">
                <a:solidFill>
                  <a:schemeClr val="tx1"/>
                </a:solidFill>
              </a:rPr>
              <a:t>dixième supérieur </a:t>
            </a:r>
            <a:r>
              <a:rPr lang="fr-FR" sz="2800" dirty="0" smtClean="0">
                <a:solidFill>
                  <a:schemeClr val="tx1"/>
                </a:solidFill>
              </a:rPr>
              <a:t>: </a:t>
            </a:r>
            <a:r>
              <a:rPr lang="fr-FR" sz="2800" dirty="0" smtClean="0">
                <a:solidFill>
                  <a:schemeClr val="tx1"/>
                </a:solidFill>
              </a:rPr>
              <a:t>158,3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</a:rPr>
              <a:t>Arrondi au </a:t>
            </a:r>
            <a:r>
              <a:rPr lang="fr-FR" sz="2800" dirty="0" smtClean="0">
                <a:solidFill>
                  <a:schemeClr val="tx1"/>
                </a:solidFill>
              </a:rPr>
              <a:t>dixième inférieur </a:t>
            </a:r>
            <a:r>
              <a:rPr lang="fr-FR" sz="2800" dirty="0" smtClean="0">
                <a:solidFill>
                  <a:schemeClr val="tx1"/>
                </a:solidFill>
              </a:rPr>
              <a:t>: </a:t>
            </a:r>
            <a:r>
              <a:rPr lang="fr-FR" sz="2800" dirty="0" smtClean="0">
                <a:solidFill>
                  <a:schemeClr val="tx1"/>
                </a:solidFill>
              </a:rPr>
              <a:t>158,2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</a:rPr>
              <a:t>Arrondi au </a:t>
            </a:r>
            <a:r>
              <a:rPr lang="fr-FR" sz="2800" dirty="0" smtClean="0">
                <a:solidFill>
                  <a:schemeClr val="tx1"/>
                </a:solidFill>
              </a:rPr>
              <a:t>centième le </a:t>
            </a:r>
            <a:r>
              <a:rPr lang="fr-FR" sz="2800" dirty="0" smtClean="0">
                <a:solidFill>
                  <a:schemeClr val="tx1"/>
                </a:solidFill>
              </a:rPr>
              <a:t>plus proche :   </a:t>
            </a:r>
            <a:r>
              <a:rPr lang="fr-FR" sz="2800" dirty="0" smtClean="0">
                <a:solidFill>
                  <a:schemeClr val="tx1"/>
                </a:solidFill>
              </a:rPr>
              <a:t>158,25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</a:rPr>
              <a:t>…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b="1" dirty="0" smtClean="0"/>
          </a:p>
          <a:p>
            <a:pPr marL="0" indent="0">
              <a:buFont typeface="Rage Italic" pitchFamily="66" charset="0"/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951229"/>
      </p:ext>
    </p:extLst>
  </p:cSld>
  <p:clrMapOvr>
    <a:masterClrMapping/>
  </p:clrMapOvr>
  <p:transition spd="slow" advTm="2377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-128852"/>
            <a:ext cx="7549112" cy="1442674"/>
          </a:xfrm>
        </p:spPr>
        <p:txBody>
          <a:bodyPr/>
          <a:lstStyle/>
          <a:p>
            <a:r>
              <a:rPr lang="fr-FR" sz="3600" u="sng" dirty="0" smtClean="0">
                <a:latin typeface="Century Gothic" panose="020B0502020202020204" pitchFamily="34" charset="0"/>
              </a:rPr>
              <a:t>Comment arrondir?</a:t>
            </a:r>
            <a:endParaRPr lang="fr-FR" sz="3600" u="sng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052736"/>
            <a:ext cx="756084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Je souhaite arrondir </a:t>
            </a:r>
            <a:r>
              <a:rPr lang="fr-FR" sz="2800" dirty="0" smtClean="0">
                <a:solidFill>
                  <a:schemeClr val="tx1"/>
                </a:solidFill>
              </a:rPr>
              <a:t>453,875 au dixième inférieur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707904" y="2296943"/>
            <a:ext cx="194421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453,875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b="1" dirty="0" smtClean="0"/>
          </a:p>
          <a:p>
            <a:pPr marL="0" indent="0">
              <a:buFont typeface="Rage Italic" pitchFamily="66" charset="0"/>
              <a:buNone/>
            </a:pP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3707904" y="2276872"/>
            <a:ext cx="1008112" cy="5760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987824" y="2852936"/>
            <a:ext cx="86409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619672" y="3161039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</a:t>
            </a:r>
            <a:r>
              <a:rPr lang="fr-FR" b="1" dirty="0" smtClean="0"/>
              <a:t>repère mon </a:t>
            </a:r>
            <a:r>
              <a:rPr lang="fr-FR" b="1" dirty="0" smtClean="0"/>
              <a:t>nombre jusqu’aux dixièmes</a:t>
            </a:r>
            <a:r>
              <a:rPr lang="fr-FR" dirty="0" smtClean="0"/>
              <a:t>.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Ici j’ai </a:t>
            </a:r>
            <a:r>
              <a:rPr lang="fr-FR" dirty="0" smtClean="0"/>
              <a:t>453,8 Je </a:t>
            </a:r>
            <a:r>
              <a:rPr lang="fr-FR" dirty="0" smtClean="0"/>
              <a:t>peux donc arrondir à: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3455876" y="4725144"/>
            <a:ext cx="86409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851920" y="4293096"/>
            <a:ext cx="194421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453,8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b="1" dirty="0" smtClean="0"/>
          </a:p>
          <a:p>
            <a:pPr marL="0" indent="0">
              <a:buFont typeface="Rage Italic" pitchFamily="66" charset="0"/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508994"/>
      </p:ext>
    </p:extLst>
  </p:cSld>
  <p:clrMapOvr>
    <a:masterClrMapping/>
  </p:clrMapOvr>
  <p:transition spd="slow" advTm="2377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4" grpId="0" animBg="1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-128852"/>
            <a:ext cx="7549112" cy="1442674"/>
          </a:xfrm>
        </p:spPr>
        <p:txBody>
          <a:bodyPr/>
          <a:lstStyle/>
          <a:p>
            <a:r>
              <a:rPr lang="fr-FR" sz="3600" u="sng" dirty="0" smtClean="0">
                <a:latin typeface="Century Gothic" panose="020B0502020202020204" pitchFamily="34" charset="0"/>
              </a:rPr>
              <a:t>Comment arrondir?</a:t>
            </a:r>
            <a:endParaRPr lang="fr-FR" sz="3600" u="sng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052736"/>
            <a:ext cx="756084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Je souhaite arrondir 453 875 </a:t>
            </a:r>
            <a:r>
              <a:rPr lang="fr-FR" sz="2800" dirty="0" smtClean="0">
                <a:solidFill>
                  <a:schemeClr val="tx1"/>
                </a:solidFill>
              </a:rPr>
              <a:t>au centième supérieur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707904" y="2296943"/>
            <a:ext cx="194421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453,875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b="1" dirty="0" smtClean="0"/>
          </a:p>
          <a:p>
            <a:pPr marL="0" indent="0">
              <a:buFont typeface="Rage Italic" pitchFamily="66" charset="0"/>
              <a:buNone/>
            </a:pP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3707904" y="2276872"/>
            <a:ext cx="1152128" cy="5760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987824" y="2852936"/>
            <a:ext cx="86409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115616" y="3161039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</a:t>
            </a:r>
            <a:r>
              <a:rPr lang="fr-FR" b="1" dirty="0" smtClean="0"/>
              <a:t>repère mon nombre </a:t>
            </a:r>
            <a:r>
              <a:rPr lang="fr-FR" b="1" dirty="0" smtClean="0"/>
              <a:t>jusqu’aux centièmes</a:t>
            </a:r>
            <a:endParaRPr lang="fr-FR" dirty="0" smtClean="0"/>
          </a:p>
          <a:p>
            <a:r>
              <a:rPr lang="fr-FR" dirty="0" smtClean="0"/>
              <a:t>Ici j’ai </a:t>
            </a:r>
            <a:r>
              <a:rPr lang="fr-FR" dirty="0" smtClean="0"/>
              <a:t>453,87.</a:t>
            </a:r>
          </a:p>
          <a:p>
            <a:r>
              <a:rPr lang="fr-FR" dirty="0" smtClean="0"/>
              <a:t>Je </a:t>
            </a:r>
            <a:r>
              <a:rPr lang="fr-FR" dirty="0" smtClean="0"/>
              <a:t>veux arrondir au </a:t>
            </a:r>
            <a:r>
              <a:rPr lang="fr-FR" b="1" dirty="0" smtClean="0"/>
              <a:t>centième </a:t>
            </a:r>
            <a:r>
              <a:rPr lang="fr-FR" b="1" dirty="0" smtClean="0"/>
              <a:t>supérieur donc je </a:t>
            </a:r>
            <a:r>
              <a:rPr lang="fr-FR" b="1" dirty="0" smtClean="0"/>
              <a:t>rajoute un centième : </a:t>
            </a:r>
            <a:endParaRPr lang="fr-FR" dirty="0" smtClean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3662381" y="4869160"/>
            <a:ext cx="86409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851920" y="4293096"/>
            <a:ext cx="194421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453,88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Rage Italic" pitchFamily="66" charset="0"/>
              <a:buNone/>
            </a:pPr>
            <a:endParaRPr lang="fr-FR" b="1" dirty="0" smtClean="0"/>
          </a:p>
          <a:p>
            <a:pPr marL="0" indent="0">
              <a:buFont typeface="Rage Italic" pitchFamily="66" charset="0"/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112378"/>
      </p:ext>
    </p:extLst>
  </p:cSld>
  <p:clrMapOvr>
    <a:masterClrMapping/>
  </p:clrMapOvr>
  <p:transition spd="slow" advTm="2377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4" grpId="0" animBg="1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916832"/>
            <a:ext cx="756084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Arrondis </a:t>
            </a:r>
            <a:r>
              <a:rPr lang="fr-FR" sz="2800" dirty="0" smtClean="0">
                <a:solidFill>
                  <a:schemeClr val="tx1"/>
                </a:solidFill>
              </a:rPr>
              <a:t>14,69 au centième inférieur.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Arrondis  </a:t>
            </a:r>
            <a:r>
              <a:rPr lang="fr-FR" sz="2800" dirty="0" smtClean="0">
                <a:solidFill>
                  <a:schemeClr val="tx1"/>
                </a:solidFill>
              </a:rPr>
              <a:t>2,7959 </a:t>
            </a:r>
            <a:r>
              <a:rPr lang="fr-FR" sz="2800" dirty="0" smtClean="0">
                <a:solidFill>
                  <a:schemeClr val="tx1"/>
                </a:solidFill>
              </a:rPr>
              <a:t>au </a:t>
            </a:r>
            <a:r>
              <a:rPr lang="fr-FR" sz="2800" dirty="0" smtClean="0">
                <a:solidFill>
                  <a:schemeClr val="tx1"/>
                </a:solidFill>
              </a:rPr>
              <a:t>millième </a:t>
            </a:r>
            <a:r>
              <a:rPr lang="fr-FR" sz="2800" dirty="0" smtClean="0">
                <a:solidFill>
                  <a:schemeClr val="tx1"/>
                </a:solidFill>
              </a:rPr>
              <a:t>supérieur.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185344"/>
      </p:ext>
    </p:extLst>
  </p:cSld>
  <p:clrMapOvr>
    <a:masterClrMapping/>
  </p:clrMapOvr>
  <p:transition spd="slow" advTm="2377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1.9|4|2.6|1.2|9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1.9|4|2.6|1.2|9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1.9|4|2.6|1.2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1.9|4|2.6|1.2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1.9|4|2.6|1.2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1.9|4|2.6|1.2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1.9|4|2.6|1.2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1.9|4|2.6|1.2|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1.9|4|2.6|1.2|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1.9|4|2.6|1.2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1.9|4|2.6|1.2|9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290</TotalTime>
  <Words>417</Words>
  <Application>Microsoft Office PowerPoint</Application>
  <PresentationFormat>Affichage à l'écran (4:3)</PresentationFormat>
  <Paragraphs>100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Bradley Hand ITC TT-Bold</vt:lpstr>
      <vt:lpstr>Calibri</vt:lpstr>
      <vt:lpstr>Cambria</vt:lpstr>
      <vt:lpstr>Century Gothic</vt:lpstr>
      <vt:lpstr>Fontastique</vt:lpstr>
      <vt:lpstr>Rage Italic</vt:lpstr>
      <vt:lpstr>Trebuchet MS</vt:lpstr>
      <vt:lpstr>Sketchbook</vt:lpstr>
      <vt:lpstr>Numération</vt:lpstr>
      <vt:lpstr>Objectif de la séance</vt:lpstr>
      <vt:lpstr>Présentation PowerPoint</vt:lpstr>
      <vt:lpstr>Arrondir, qu’est-ce-que c’est?</vt:lpstr>
      <vt:lpstr>Présentation PowerPoint</vt:lpstr>
      <vt:lpstr>Comment arrondir?</vt:lpstr>
      <vt:lpstr>Comment arrondir?</vt:lpstr>
      <vt:lpstr>Comment arrondir?</vt:lpstr>
      <vt:lpstr>Présentation PowerPoint</vt:lpstr>
      <vt:lpstr>Comment arrondir?</vt:lpstr>
      <vt:lpstr>Comment arrondir?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Mallory</dc:creator>
  <cp:lastModifiedBy>Monhard mallory</cp:lastModifiedBy>
  <cp:revision>22</cp:revision>
  <dcterms:created xsi:type="dcterms:W3CDTF">2014-04-03T15:57:20Z</dcterms:created>
  <dcterms:modified xsi:type="dcterms:W3CDTF">2016-06-07T04:26:01Z</dcterms:modified>
</cp:coreProperties>
</file>