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7561263" cy="10693400"/>
  <p:notesSz cx="6858000" cy="9144000"/>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0" y="135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5628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8641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1321" y="472787"/>
            <a:ext cx="1988770" cy="1005971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42387" y="472787"/>
            <a:ext cx="5842913" cy="100597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4197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80333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6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403126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28B0C3-1721-4935-BB56-F5521916FDD2}" type="datetimeFigureOut">
              <a:rPr lang="fr-FR" smtClean="0"/>
              <a:t>03/08/2014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10391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4"/>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28B0C3-1721-4935-BB56-F5521916FDD2}" type="datetimeFigureOut">
              <a:rPr lang="fr-FR" smtClean="0"/>
              <a:t>03/08/2014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0948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28B0C3-1721-4935-BB56-F5521916FDD2}" type="datetimeFigureOut">
              <a:rPr lang="fr-FR" smtClean="0"/>
              <a:t>03/08/2014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76906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28B0C3-1721-4935-BB56-F5521916FDD2}" type="datetimeFigureOut">
              <a:rPr lang="fr-FR" smtClean="0"/>
              <a:t>03/08/2014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5805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5"/>
            <a:ext cx="2487603" cy="1811937"/>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03/08/2014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7191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2"/>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03/08/2014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64160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328B0C3-1721-4935-BB56-F5521916FDD2}" type="datetimeFigureOut">
              <a:rPr lang="fr-FR" smtClean="0"/>
              <a:t>03/08/2014</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D0CF81C-6E7D-47AC-B6DB-A5E8059B02EA}" type="slidenum">
              <a:rPr lang="fr-FR" smtClean="0"/>
              <a:t>‹N°›</a:t>
            </a:fld>
            <a:endParaRPr lang="fr-FR"/>
          </a:p>
        </p:txBody>
      </p:sp>
    </p:spTree>
    <p:extLst>
      <p:ext uri="{BB962C8B-B14F-4D97-AF65-F5344CB8AC3E}">
        <p14:creationId xmlns:p14="http://schemas.microsoft.com/office/powerpoint/2010/main" val="32977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ndir un rectangle avec un coin du même côté 7"/>
          <p:cNvSpPr/>
          <p:nvPr/>
        </p:nvSpPr>
        <p:spPr>
          <a:xfrm flipV="1">
            <a:off x="252239" y="162124"/>
            <a:ext cx="6696744" cy="3295938"/>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162127"/>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612007" y="166413"/>
            <a:ext cx="4608512" cy="584775"/>
          </a:xfrm>
          <a:prstGeom prst="rect">
            <a:avLst/>
          </a:prstGeom>
          <a:noFill/>
        </p:spPr>
        <p:txBody>
          <a:bodyPr wrap="square" rtlCol="0">
            <a:spAutoFit/>
          </a:bodyPr>
          <a:lstStyle/>
          <a:p>
            <a:pPr algn="ctr"/>
            <a:r>
              <a:rPr lang="fr-FR" sz="3200" dirty="0" smtClean="0">
                <a:latin typeface="Fineliner Script" pitchFamily="50" charset="0"/>
              </a:rPr>
              <a:t>Les types et formes de phrases</a:t>
            </a:r>
            <a:endParaRPr lang="fr-FR" sz="3200" dirty="0">
              <a:latin typeface="Fineliner Script" pitchFamily="50" charset="0"/>
            </a:endParaRPr>
          </a:p>
        </p:txBody>
      </p:sp>
      <p:sp>
        <p:nvSpPr>
          <p:cNvPr id="10" name="ZoneTexte 9"/>
          <p:cNvSpPr txBox="1"/>
          <p:nvPr/>
        </p:nvSpPr>
        <p:spPr>
          <a:xfrm>
            <a:off x="324247" y="939261"/>
            <a:ext cx="3312368" cy="2339102"/>
          </a:xfrm>
          <a:prstGeom prst="rect">
            <a:avLst/>
          </a:prstGeom>
          <a:noFill/>
        </p:spPr>
        <p:txBody>
          <a:bodyPr wrap="square" rtlCol="0">
            <a:spAutoFit/>
          </a:bodyPr>
          <a:lstStyle/>
          <a:p>
            <a:pPr>
              <a:spcAft>
                <a:spcPts val="600"/>
              </a:spcAft>
            </a:pPr>
            <a:r>
              <a:rPr lang="fr-FR" sz="1600" u="sng" dirty="0" smtClean="0">
                <a:latin typeface="Fineliner Script" pitchFamily="50" charset="0"/>
              </a:rPr>
              <a:t>1. Indique le type et la forme de chaque phrase</a:t>
            </a:r>
          </a:p>
          <a:p>
            <a:pPr algn="ctr">
              <a:spcAft>
                <a:spcPts val="600"/>
              </a:spcAft>
            </a:pPr>
            <a:r>
              <a:rPr lang="fr-FR" sz="1000" dirty="0" smtClean="0">
                <a:latin typeface="SimpleRonde" panose="02000503000000000000" pitchFamily="2" charset="0"/>
              </a:rPr>
              <a:t>ex : les bateaux rentrent au port : déclarative, affirmative</a:t>
            </a:r>
          </a:p>
          <a:p>
            <a:pPr marL="228600" indent="-228600">
              <a:buAutoNum type="alphaLcParenR"/>
            </a:pPr>
            <a:r>
              <a:rPr lang="fr-FR" sz="1000" dirty="0" smtClean="0">
                <a:latin typeface="Short Stack" panose="02010500040000000007" pitchFamily="2" charset="0"/>
              </a:rPr>
              <a:t>Les vagues ne sont-elles pas gigantesques ?</a:t>
            </a:r>
          </a:p>
          <a:p>
            <a:pPr marL="228600" indent="-228600">
              <a:buAutoNum type="alphaLcParenR"/>
            </a:pPr>
            <a:r>
              <a:rPr lang="fr-FR" sz="1000" dirty="0" smtClean="0">
                <a:latin typeface="Short Stack" panose="02010500040000000007" pitchFamily="2" charset="0"/>
              </a:rPr>
              <a:t>Ne restez pas sur le pont !</a:t>
            </a:r>
          </a:p>
          <a:p>
            <a:pPr marL="228600" indent="-228600">
              <a:buAutoNum type="alphaLcParenR"/>
            </a:pPr>
            <a:r>
              <a:rPr lang="fr-FR" sz="1000" dirty="0" smtClean="0">
                <a:latin typeface="Short Stack" panose="02010500040000000007" pitchFamily="2" charset="0"/>
              </a:rPr>
              <a:t>Depuis dix ans, on n’avait jamais vu ça.</a:t>
            </a:r>
          </a:p>
          <a:p>
            <a:pPr marL="228600" indent="-228600">
              <a:buAutoNum type="alphaLcParenR"/>
            </a:pPr>
            <a:r>
              <a:rPr lang="fr-FR" sz="1000" dirty="0" smtClean="0">
                <a:latin typeface="Short Stack" panose="02010500040000000007" pitchFamily="2" charset="0"/>
              </a:rPr>
              <a:t>Quel terrible coup de vent !</a:t>
            </a:r>
          </a:p>
          <a:p>
            <a:pPr marL="228600" indent="-228600">
              <a:buAutoNum type="alphaLcParenR"/>
            </a:pPr>
            <a:r>
              <a:rPr lang="fr-FR" sz="1000" dirty="0" smtClean="0">
                <a:latin typeface="Short Stack" panose="02010500040000000007" pitchFamily="2" charset="0"/>
              </a:rPr>
              <a:t>Même les gros navires semblaient avalés par les creux de la mer.</a:t>
            </a:r>
          </a:p>
          <a:p>
            <a:pPr marL="228600" indent="-228600">
              <a:buAutoNum type="alphaLcParenR"/>
            </a:pPr>
            <a:r>
              <a:rPr lang="fr-FR" sz="1000" dirty="0" smtClean="0">
                <a:latin typeface="Short Stack" panose="02010500040000000007" pitchFamily="2" charset="0"/>
              </a:rPr>
              <a:t>Cette clé n’ouvre plus cette porte.</a:t>
            </a:r>
          </a:p>
          <a:p>
            <a:pPr marL="228600" indent="-228600">
              <a:buAutoNum type="alphaLcParenR"/>
            </a:pPr>
            <a:r>
              <a:rPr lang="fr-FR" sz="1000" dirty="0" smtClean="0">
                <a:latin typeface="Short Stack" panose="02010500040000000007" pitchFamily="2" charset="0"/>
              </a:rPr>
              <a:t>Travaille-t-il ici ?</a:t>
            </a:r>
          </a:p>
          <a:p>
            <a:pPr marL="228600" indent="-228600">
              <a:buAutoNum type="alphaLcParenR"/>
            </a:pPr>
            <a:r>
              <a:rPr lang="fr-FR" sz="1000" dirty="0" smtClean="0">
                <a:latin typeface="Short Stack" panose="02010500040000000007" pitchFamily="2" charset="0"/>
              </a:rPr>
              <a:t>Comme il n’est pas gentil !</a:t>
            </a:r>
            <a:endParaRPr lang="fr-FR" sz="1000" dirty="0">
              <a:latin typeface="Short Stack" panose="02010500040000000007" pitchFamily="2" charset="0"/>
            </a:endParaRPr>
          </a:p>
        </p:txBody>
      </p:sp>
      <p:sp>
        <p:nvSpPr>
          <p:cNvPr id="14" name="ZoneTexte 13"/>
          <p:cNvSpPr txBox="1"/>
          <p:nvPr/>
        </p:nvSpPr>
        <p:spPr>
          <a:xfrm>
            <a:off x="3708623" y="939261"/>
            <a:ext cx="3312368" cy="1332673"/>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Transforme ces phrases déclaratives en phrases impératives</a:t>
            </a:r>
          </a:p>
          <a:p>
            <a:pPr marL="228600" indent="-228600">
              <a:buAutoNum type="alphaLcParenR"/>
            </a:pPr>
            <a:r>
              <a:rPr lang="fr-FR" sz="1000" dirty="0" smtClean="0">
                <a:latin typeface="Short Stack" panose="02010500040000000007" pitchFamily="2" charset="0"/>
              </a:rPr>
              <a:t>Vous ne devez pas écrire dans la marge.</a:t>
            </a:r>
          </a:p>
          <a:p>
            <a:pPr marL="228600" indent="-228600">
              <a:buAutoNum type="alphaLcParenR"/>
            </a:pPr>
            <a:r>
              <a:rPr lang="fr-FR" sz="1000" dirty="0" smtClean="0">
                <a:latin typeface="Short Stack" panose="02010500040000000007" pitchFamily="2" charset="0"/>
              </a:rPr>
              <a:t>Il faut que tu écoutes cette émission</a:t>
            </a:r>
          </a:p>
          <a:p>
            <a:pPr marL="228600" indent="-228600">
              <a:buAutoNum type="alphaLcParenR"/>
            </a:pPr>
            <a:r>
              <a:rPr lang="fr-FR" sz="1000" dirty="0" smtClean="0">
                <a:latin typeface="Short Stack" panose="02010500040000000007" pitchFamily="2" charset="0"/>
              </a:rPr>
              <a:t>Tu ne dois pas boire de cette eau.</a:t>
            </a:r>
          </a:p>
          <a:p>
            <a:pPr marL="228600" indent="-228600">
              <a:buAutoNum type="alphaLcParenR"/>
            </a:pPr>
            <a:r>
              <a:rPr lang="fr-FR" sz="1000" dirty="0" smtClean="0">
                <a:latin typeface="Short Stack" panose="02010500040000000007" pitchFamily="2" charset="0"/>
              </a:rPr>
              <a:t>Il faut que vous vous laviez les mains.</a:t>
            </a:r>
          </a:p>
        </p:txBody>
      </p:sp>
      <p:sp>
        <p:nvSpPr>
          <p:cNvPr id="15" name="ZoneTexte 14"/>
          <p:cNvSpPr txBox="1"/>
          <p:nvPr/>
        </p:nvSpPr>
        <p:spPr>
          <a:xfrm>
            <a:off x="3718098" y="2250356"/>
            <a:ext cx="3312368" cy="1135696"/>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Ecris ces phrases à la forme négative</a:t>
            </a:r>
          </a:p>
          <a:p>
            <a:pPr marL="228600" indent="-228600">
              <a:buAutoNum type="alphaLcParenR"/>
            </a:pPr>
            <a:r>
              <a:rPr lang="fr-FR" sz="1000" dirty="0" smtClean="0">
                <a:latin typeface="Short Stack" panose="02010500040000000007" pitchFamily="2" charset="0"/>
              </a:rPr>
              <a:t>Êtes-vous fatiguée ?</a:t>
            </a:r>
          </a:p>
          <a:p>
            <a:pPr marL="228600" indent="-228600">
              <a:buAutoNum type="alphaLcParenR"/>
            </a:pPr>
            <a:r>
              <a:rPr lang="fr-FR" sz="1000" dirty="0" smtClean="0">
                <a:latin typeface="Short Stack" panose="02010500040000000007" pitchFamily="2" charset="0"/>
              </a:rPr>
              <a:t>Je vois quelqu’un.</a:t>
            </a:r>
          </a:p>
          <a:p>
            <a:pPr marL="228600" indent="-228600">
              <a:buAutoNum type="alphaLcParenR"/>
            </a:pPr>
            <a:r>
              <a:rPr lang="fr-FR" sz="1000" dirty="0" smtClean="0">
                <a:latin typeface="Short Stack" panose="02010500040000000007" pitchFamily="2" charset="0"/>
              </a:rPr>
              <a:t>Fermez la porte.</a:t>
            </a:r>
          </a:p>
          <a:p>
            <a:pPr marL="228600" indent="-228600">
              <a:buAutoNum type="alphaLcParenR"/>
            </a:pPr>
            <a:r>
              <a:rPr lang="fr-FR" sz="1000" dirty="0" smtClean="0">
                <a:latin typeface="Short Stack" panose="02010500040000000007" pitchFamily="2" charset="0"/>
              </a:rPr>
              <a:t>Je connais son nom et son adresse.</a:t>
            </a:r>
          </a:p>
          <a:p>
            <a:pPr marL="228600" indent="-228600">
              <a:buAutoNum type="alphaLcParenR"/>
            </a:pPr>
            <a:r>
              <a:rPr lang="fr-FR" sz="1000" dirty="0" smtClean="0">
                <a:latin typeface="Short Stack" panose="02010500040000000007" pitchFamily="2" charset="0"/>
              </a:rPr>
              <a:t>J’ai encore de l’argent.</a:t>
            </a:r>
          </a:p>
        </p:txBody>
      </p:sp>
      <p:sp>
        <p:nvSpPr>
          <p:cNvPr id="12" name="Larme 11"/>
          <p:cNvSpPr/>
          <p:nvPr/>
        </p:nvSpPr>
        <p:spPr>
          <a:xfrm>
            <a:off x="6228903" y="243356"/>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228903"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a:t>
            </a:r>
            <a:endParaRPr lang="fr-FR" sz="2800" b="1" dirty="0">
              <a:solidFill>
                <a:schemeClr val="bg1"/>
              </a:solidFill>
              <a:latin typeface="Fineliner Script" pitchFamily="50" charset="0"/>
            </a:endParaRPr>
          </a:p>
        </p:txBody>
      </p:sp>
      <p:sp>
        <p:nvSpPr>
          <p:cNvPr id="18" name="Arrondir un rectangle avec un coin du même côté 17"/>
          <p:cNvSpPr/>
          <p:nvPr/>
        </p:nvSpPr>
        <p:spPr>
          <a:xfrm flipV="1">
            <a:off x="252239" y="3791444"/>
            <a:ext cx="6696744" cy="3355456"/>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791447"/>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620391" y="3795733"/>
            <a:ext cx="4464496" cy="584775"/>
          </a:xfrm>
          <a:prstGeom prst="rect">
            <a:avLst/>
          </a:prstGeom>
          <a:noFill/>
        </p:spPr>
        <p:txBody>
          <a:bodyPr wrap="square" rtlCol="0">
            <a:spAutoFit/>
          </a:bodyPr>
          <a:lstStyle/>
          <a:p>
            <a:pPr algn="ctr"/>
            <a:r>
              <a:rPr lang="fr-FR" sz="3200" dirty="0" smtClean="0">
                <a:latin typeface="Fineliner Script" pitchFamily="50" charset="0"/>
              </a:rPr>
              <a:t>Phrases simples et complexes</a:t>
            </a:r>
            <a:endParaRPr lang="fr-FR" sz="3200" dirty="0">
              <a:latin typeface="Fineliner Script" pitchFamily="50" charset="0"/>
            </a:endParaRPr>
          </a:p>
        </p:txBody>
      </p:sp>
      <p:sp>
        <p:nvSpPr>
          <p:cNvPr id="22" name="ZoneTexte 21"/>
          <p:cNvSpPr txBox="1"/>
          <p:nvPr/>
        </p:nvSpPr>
        <p:spPr>
          <a:xfrm>
            <a:off x="324247" y="4568581"/>
            <a:ext cx="3312368" cy="240989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verbes et indique si les phrases sont simples ou complexes</a:t>
            </a:r>
          </a:p>
          <a:p>
            <a:pPr marL="228600" indent="-228600">
              <a:buAutoNum type="alphaLcParenR"/>
            </a:pPr>
            <a:r>
              <a:rPr lang="fr-FR" sz="1000" dirty="0" smtClean="0">
                <a:latin typeface="Short Stack" panose="02010500040000000007" pitchFamily="2" charset="0"/>
              </a:rPr>
              <a:t>Tous les matins, je prends le bus.</a:t>
            </a:r>
          </a:p>
          <a:p>
            <a:pPr marL="228600" indent="-228600">
              <a:buAutoNum type="alphaLcParenR"/>
            </a:pPr>
            <a:r>
              <a:rPr lang="fr-FR" sz="1000" dirty="0" smtClean="0">
                <a:latin typeface="Short Stack" panose="02010500040000000007" pitchFamily="2" charset="0"/>
              </a:rPr>
              <a:t>La voiture a reculé brusquement et a renversé un piéton.</a:t>
            </a:r>
          </a:p>
          <a:p>
            <a:pPr marL="228600" indent="-228600">
              <a:buAutoNum type="alphaLcParenR"/>
            </a:pPr>
            <a:r>
              <a:rPr lang="fr-FR" sz="1000" dirty="0" smtClean="0">
                <a:latin typeface="Short Stack" panose="02010500040000000007" pitchFamily="2" charset="0"/>
              </a:rPr>
              <a:t>Les consoles de jeu font fureur dans de nombreux pays du monde.</a:t>
            </a:r>
          </a:p>
          <a:p>
            <a:pPr marL="228600" indent="-228600">
              <a:buAutoNum type="alphaLcParenR"/>
            </a:pPr>
            <a:r>
              <a:rPr lang="fr-FR" sz="1000" dirty="0" smtClean="0">
                <a:latin typeface="Short Stack" panose="02010500040000000007" pitchFamily="2" charset="0"/>
              </a:rPr>
              <a:t>Ce matin, je ne suis pas allée à l’école, car j’étais malade.</a:t>
            </a:r>
          </a:p>
          <a:p>
            <a:pPr marL="228600" indent="-228600">
              <a:buAutoNum type="alphaLcParenR"/>
            </a:pPr>
            <a:r>
              <a:rPr lang="fr-FR" sz="1000" dirty="0" smtClean="0">
                <a:latin typeface="Short Stack" panose="02010500040000000007" pitchFamily="2" charset="0"/>
              </a:rPr>
              <a:t>Léa n’aime ni les yaourts, ni le fromage.</a:t>
            </a:r>
          </a:p>
          <a:p>
            <a:pPr marL="228600" indent="-228600">
              <a:buAutoNum type="alphaLcParenR"/>
            </a:pPr>
            <a:r>
              <a:rPr lang="fr-FR" sz="1000" dirty="0" smtClean="0">
                <a:latin typeface="Short Stack" panose="02010500040000000007" pitchFamily="2" charset="0"/>
              </a:rPr>
              <a:t>Pose et calcule les opérations.</a:t>
            </a:r>
          </a:p>
          <a:p>
            <a:pPr marL="228600" indent="-228600">
              <a:buAutoNum type="alphaLcParenR"/>
            </a:pPr>
            <a:r>
              <a:rPr lang="fr-FR" sz="1000" dirty="0" smtClean="0">
                <a:latin typeface="Short Stack" panose="02010500040000000007" pitchFamily="2" charset="0"/>
              </a:rPr>
              <a:t>Les manchots sont des oiseaux qui ont acquis des comportements habituellement réservés aux poissons.</a:t>
            </a:r>
            <a:endParaRPr lang="fr-FR" sz="1000" dirty="0">
              <a:latin typeface="Short Stack" panose="02010500040000000007" pitchFamily="2" charset="0"/>
            </a:endParaRPr>
          </a:p>
        </p:txBody>
      </p:sp>
      <p:sp>
        <p:nvSpPr>
          <p:cNvPr id="23" name="ZoneTexte 22"/>
          <p:cNvSpPr txBox="1"/>
          <p:nvPr/>
        </p:nvSpPr>
        <p:spPr>
          <a:xfrm>
            <a:off x="3708623" y="4568581"/>
            <a:ext cx="3312368" cy="1332673"/>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Construis une phrase complexe à partir de ces phrases simples.</a:t>
            </a:r>
          </a:p>
          <a:p>
            <a:pPr marL="228600" indent="-228600">
              <a:buAutoNum type="alphaLcParenR"/>
            </a:pPr>
            <a:r>
              <a:rPr lang="fr-FR" sz="1000" dirty="0" smtClean="0">
                <a:latin typeface="Short Stack" panose="02010500040000000007" pitchFamily="2" charset="0"/>
              </a:rPr>
              <a:t>Les garçons échangent les billes. Les filles jouent à la marelle.</a:t>
            </a:r>
          </a:p>
          <a:p>
            <a:pPr marL="228600" indent="-228600">
              <a:buAutoNum type="alphaLcParenR"/>
            </a:pPr>
            <a:r>
              <a:rPr lang="fr-FR" sz="1000" dirty="0" smtClean="0">
                <a:latin typeface="Short Stack" panose="02010500040000000007" pitchFamily="2" charset="0"/>
              </a:rPr>
              <a:t>Tu seras majeur. Tu voteras.</a:t>
            </a:r>
          </a:p>
          <a:p>
            <a:pPr marL="228600" indent="-228600">
              <a:buAutoNum type="alphaLcParenR"/>
            </a:pPr>
            <a:r>
              <a:rPr lang="fr-FR" sz="1000" dirty="0" smtClean="0">
                <a:latin typeface="Short Stack" panose="02010500040000000007" pitchFamily="2" charset="0"/>
              </a:rPr>
              <a:t>Elle a attrapé le ballon. Elle a évité un adversaire.</a:t>
            </a:r>
          </a:p>
        </p:txBody>
      </p:sp>
      <p:sp>
        <p:nvSpPr>
          <p:cNvPr id="24" name="ZoneTexte 23"/>
          <p:cNvSpPr txBox="1"/>
          <p:nvPr/>
        </p:nvSpPr>
        <p:spPr>
          <a:xfrm>
            <a:off x="3718098" y="5922764"/>
            <a:ext cx="3312368" cy="1178784"/>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Transforme ces phrases complexes en phrases simples.</a:t>
            </a:r>
          </a:p>
          <a:p>
            <a:pPr marL="228600" indent="-228600">
              <a:buAutoNum type="alphaLcParenR"/>
            </a:pPr>
            <a:r>
              <a:rPr lang="fr-FR" sz="1000" dirty="0" smtClean="0">
                <a:latin typeface="Short Stack" panose="02010500040000000007" pitchFamily="2" charset="0"/>
              </a:rPr>
              <a:t>Pauline voudrait manger des sucreries, mais sa mère n’est pas d’accord.</a:t>
            </a:r>
          </a:p>
          <a:p>
            <a:pPr marL="228600" indent="-228600">
              <a:buAutoNum type="alphaLcParenR"/>
            </a:pPr>
            <a:r>
              <a:rPr lang="fr-FR" sz="1000" dirty="0" smtClean="0">
                <a:latin typeface="Short Stack" panose="02010500040000000007" pitchFamily="2" charset="0"/>
              </a:rPr>
              <a:t>Nous n’irons pas en vacances car notre voiture est en panne.</a:t>
            </a:r>
          </a:p>
        </p:txBody>
      </p:sp>
      <p:sp>
        <p:nvSpPr>
          <p:cNvPr id="25" name="Larme 24"/>
          <p:cNvSpPr/>
          <p:nvPr/>
        </p:nvSpPr>
        <p:spPr>
          <a:xfrm>
            <a:off x="6228903" y="3872676"/>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228903" y="387267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G2</a:t>
            </a:r>
            <a:endParaRPr lang="fr-FR" sz="2800" b="1" dirty="0">
              <a:solidFill>
                <a:schemeClr val="bg1"/>
              </a:solidFill>
              <a:latin typeface="Fineliner Script" pitchFamily="50" charset="0"/>
            </a:endParaRPr>
          </a:p>
        </p:txBody>
      </p:sp>
      <p:sp>
        <p:nvSpPr>
          <p:cNvPr id="36" name="Arrondir un rectangle avec un coin du même côté 35"/>
          <p:cNvSpPr/>
          <p:nvPr/>
        </p:nvSpPr>
        <p:spPr>
          <a:xfrm flipV="1">
            <a:off x="252239" y="7434932"/>
            <a:ext cx="6696744" cy="3024336"/>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7434935"/>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ZoneTexte 38"/>
          <p:cNvSpPr txBox="1"/>
          <p:nvPr/>
        </p:nvSpPr>
        <p:spPr>
          <a:xfrm>
            <a:off x="1620391" y="7501945"/>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différentes propositions</a:t>
            </a:r>
            <a:endParaRPr lang="fr-FR" sz="3200" dirty="0">
              <a:latin typeface="Fineliner Script" pitchFamily="50" charset="0"/>
            </a:endParaRPr>
          </a:p>
        </p:txBody>
      </p:sp>
      <p:sp>
        <p:nvSpPr>
          <p:cNvPr id="40" name="ZoneTexte 39"/>
          <p:cNvSpPr txBox="1"/>
          <p:nvPr/>
        </p:nvSpPr>
        <p:spPr>
          <a:xfrm>
            <a:off x="324247" y="8083004"/>
            <a:ext cx="6480720" cy="222830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Souligne les verbes conjugués, sépare par un trait les propositions et indique leur nature.</a:t>
            </a:r>
          </a:p>
          <a:p>
            <a:pPr marL="228600" indent="-228600">
              <a:lnSpc>
                <a:spcPct val="160000"/>
              </a:lnSpc>
              <a:spcAft>
                <a:spcPts val="600"/>
              </a:spcAft>
              <a:buAutoNum type="alphaLcParenR"/>
            </a:pPr>
            <a:r>
              <a:rPr lang="fr-FR" sz="1000" dirty="0" smtClean="0">
                <a:latin typeface="Short Stack" panose="02010500040000000007" pitchFamily="2" charset="0"/>
              </a:rPr>
              <a:t>Lorsque tu auras fait ton sac, tu le poseras dans le couloir.</a:t>
            </a:r>
          </a:p>
          <a:p>
            <a:pPr marL="228600" indent="-228600">
              <a:lnSpc>
                <a:spcPct val="160000"/>
              </a:lnSpc>
              <a:spcAft>
                <a:spcPts val="600"/>
              </a:spcAft>
              <a:buAutoNum type="alphaLcParenR"/>
            </a:pPr>
            <a:r>
              <a:rPr lang="fr-FR" sz="1000" dirty="0" smtClean="0">
                <a:latin typeface="Short Stack" panose="02010500040000000007" pitchFamily="2" charset="0"/>
              </a:rPr>
              <a:t>Le ciel s’assombrissait rapidement, le vent soufflait de plus en plus fort.</a:t>
            </a:r>
          </a:p>
          <a:p>
            <a:pPr marL="228600" indent="-228600">
              <a:lnSpc>
                <a:spcPct val="160000"/>
              </a:lnSpc>
              <a:spcAft>
                <a:spcPts val="600"/>
              </a:spcAft>
              <a:buAutoNum type="alphaLcParenR"/>
            </a:pPr>
            <a:r>
              <a:rPr lang="fr-FR" sz="1000" dirty="0" smtClean="0">
                <a:latin typeface="Short Stack" panose="02010500040000000007" pitchFamily="2" charset="0"/>
              </a:rPr>
              <a:t>Florian chausse ses rollers puis il attache les courroies de son casque.</a:t>
            </a:r>
          </a:p>
          <a:p>
            <a:pPr marL="228600" indent="-228600">
              <a:lnSpc>
                <a:spcPct val="160000"/>
              </a:lnSpc>
              <a:spcAft>
                <a:spcPts val="600"/>
              </a:spcAft>
              <a:buAutoNum type="alphaLcParenR"/>
            </a:pPr>
            <a:r>
              <a:rPr lang="fr-FR" sz="1000" dirty="0" smtClean="0">
                <a:latin typeface="Short Stack" panose="02010500040000000007" pitchFamily="2" charset="0"/>
              </a:rPr>
              <a:t>J’ai très envie de manger ce bon gâteau qui refroidit dans la cuisine.</a:t>
            </a:r>
          </a:p>
          <a:p>
            <a:pPr marL="228600" indent="-228600">
              <a:lnSpc>
                <a:spcPct val="160000"/>
              </a:lnSpc>
              <a:spcAft>
                <a:spcPts val="600"/>
              </a:spcAft>
              <a:buAutoNum type="alphaLcParenR"/>
            </a:pPr>
            <a:r>
              <a:rPr lang="fr-FR" sz="1000" dirty="0" smtClean="0">
                <a:latin typeface="Short Stack" panose="02010500040000000007" pitchFamily="2" charset="0"/>
              </a:rPr>
              <a:t>Peux-tu me passer le livre qui est près de toi ?</a:t>
            </a:r>
          </a:p>
          <a:p>
            <a:pPr marL="228600" indent="-228600">
              <a:lnSpc>
                <a:spcPct val="160000"/>
              </a:lnSpc>
              <a:spcAft>
                <a:spcPts val="600"/>
              </a:spcAft>
              <a:buAutoNum type="alphaLcParenR"/>
            </a:pPr>
            <a:r>
              <a:rPr lang="fr-FR" sz="1000" dirty="0" smtClean="0">
                <a:latin typeface="Short Stack" panose="02010500040000000007" pitchFamily="2" charset="0"/>
              </a:rPr>
              <a:t>L’histoire que je vais te raconter se passe au siècle dernier.</a:t>
            </a:r>
          </a:p>
        </p:txBody>
      </p:sp>
      <p:sp>
        <p:nvSpPr>
          <p:cNvPr id="42" name="Larme 41"/>
          <p:cNvSpPr/>
          <p:nvPr/>
        </p:nvSpPr>
        <p:spPr>
          <a:xfrm>
            <a:off x="6228903" y="7516164"/>
            <a:ext cx="504056" cy="523220"/>
          </a:xfrm>
          <a:prstGeom prst="teardrop">
            <a:avLst/>
          </a:prstGeom>
          <a:solidFill>
            <a:schemeClr val="accent5">
              <a:lumMod val="60000"/>
              <a:lumOff val="40000"/>
            </a:schemeClr>
          </a:solidFill>
          <a:ln>
            <a:solidFill>
              <a:schemeClr val="accent5">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6228903" y="7516164"/>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G3</a:t>
            </a:r>
            <a:endParaRPr lang="fr-FR" sz="2800" b="1" dirty="0">
              <a:solidFill>
                <a:schemeClr val="bg1"/>
              </a:solidFill>
              <a:latin typeface="Fineliner Script" pitchFamily="50" charset="0"/>
            </a:endParaRPr>
          </a:p>
        </p:txBody>
      </p:sp>
      <p:sp>
        <p:nvSpPr>
          <p:cNvPr id="28" name="ZoneTexte 27"/>
          <p:cNvSpPr txBox="1"/>
          <p:nvPr/>
        </p:nvSpPr>
        <p:spPr>
          <a:xfrm>
            <a:off x="288243" y="745885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29" name="ZoneTexte 28"/>
          <p:cNvSpPr txBox="1"/>
          <p:nvPr/>
        </p:nvSpPr>
        <p:spPr>
          <a:xfrm>
            <a:off x="291294" y="385845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30" name="ZoneTexte 29"/>
          <p:cNvSpPr txBox="1"/>
          <p:nvPr/>
        </p:nvSpPr>
        <p:spPr>
          <a:xfrm>
            <a:off x="288243" y="23413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2271934"/>
            <a:ext cx="279825" cy="1114118"/>
          </a:xfrm>
          <a:prstGeom prst="rect">
            <a:avLst/>
          </a:prstGeom>
        </p:spPr>
      </p:pic>
      <p:pic>
        <p:nvPicPr>
          <p:cNvPr id="31" name="Imag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5987430"/>
            <a:ext cx="279825" cy="1114118"/>
          </a:xfrm>
          <a:prstGeom prst="rect">
            <a:avLst/>
          </a:prstGeom>
        </p:spPr>
      </p:pic>
      <p:pic>
        <p:nvPicPr>
          <p:cNvPr id="32" name="Imag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48" y="9293374"/>
            <a:ext cx="279825" cy="1114118"/>
          </a:xfrm>
          <a:prstGeom prst="rect">
            <a:avLst/>
          </a:prstGeom>
        </p:spPr>
      </p:pic>
    </p:spTree>
    <p:extLst>
      <p:ext uri="{BB962C8B-B14F-4D97-AF65-F5344CB8AC3E}">
        <p14:creationId xmlns:p14="http://schemas.microsoft.com/office/powerpoint/2010/main" val="91036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3719436"/>
            <a:ext cx="6696744" cy="3571480"/>
          </a:xfrm>
          <a:prstGeom prst="round2SameRect">
            <a:avLst>
              <a:gd name="adj1" fmla="val 78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719439"/>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48383" y="3723725"/>
            <a:ext cx="4752528" cy="584775"/>
          </a:xfrm>
          <a:prstGeom prst="rect">
            <a:avLst/>
          </a:prstGeom>
          <a:noFill/>
        </p:spPr>
        <p:txBody>
          <a:bodyPr wrap="square" rtlCol="0">
            <a:spAutoFit/>
          </a:bodyPr>
          <a:lstStyle/>
          <a:p>
            <a:pPr algn="ctr"/>
            <a:r>
              <a:rPr lang="fr-FR" sz="3200" dirty="0" smtClean="0">
                <a:latin typeface="Fineliner Script" pitchFamily="50" charset="0"/>
              </a:rPr>
              <a:t>La proposition subordonnée relative</a:t>
            </a:r>
            <a:endParaRPr lang="fr-FR" sz="3200" dirty="0">
              <a:latin typeface="Fineliner Script" pitchFamily="50" charset="0"/>
            </a:endParaRPr>
          </a:p>
        </p:txBody>
      </p:sp>
      <p:sp>
        <p:nvSpPr>
          <p:cNvPr id="22" name="ZoneTexte 21"/>
          <p:cNvSpPr txBox="1"/>
          <p:nvPr/>
        </p:nvSpPr>
        <p:spPr>
          <a:xfrm>
            <a:off x="252240" y="4496573"/>
            <a:ext cx="3465858" cy="271766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Souligne les propositions relatives et entoure le nom complété.</a:t>
            </a:r>
          </a:p>
          <a:p>
            <a:pPr marL="228600" indent="-228600">
              <a:lnSpc>
                <a:spcPct val="150000"/>
              </a:lnSpc>
              <a:spcAft>
                <a:spcPts val="600"/>
              </a:spcAft>
              <a:buAutoNum type="alphaLcParenR"/>
            </a:pPr>
            <a:r>
              <a:rPr lang="fr-FR" sz="1000" dirty="0" smtClean="0">
                <a:latin typeface="Short Stack" panose="02010500040000000007" pitchFamily="2" charset="0"/>
              </a:rPr>
              <a:t>Le fleuve est infesté de crocodiles qui sont affamés.</a:t>
            </a:r>
          </a:p>
          <a:p>
            <a:pPr marL="228600" indent="-228600">
              <a:lnSpc>
                <a:spcPct val="150000"/>
              </a:lnSpc>
              <a:spcAft>
                <a:spcPts val="600"/>
              </a:spcAft>
              <a:buAutoNum type="alphaLcParenR"/>
            </a:pPr>
            <a:r>
              <a:rPr lang="fr-FR" sz="1000" dirty="0" smtClean="0">
                <a:latin typeface="Short Stack" panose="02010500040000000007" pitchFamily="2" charset="0"/>
              </a:rPr>
              <a:t>Le général prit les jumelles que lui tendait son aide de camp.</a:t>
            </a:r>
          </a:p>
          <a:p>
            <a:pPr marL="228600" indent="-228600">
              <a:lnSpc>
                <a:spcPct val="150000"/>
              </a:lnSpc>
              <a:spcAft>
                <a:spcPts val="600"/>
              </a:spcAft>
              <a:buAutoNum type="alphaLcParenR"/>
            </a:pPr>
            <a:r>
              <a:rPr lang="fr-FR" sz="1000" dirty="0" smtClean="0">
                <a:latin typeface="Short Stack" panose="02010500040000000007" pitchFamily="2" charset="0"/>
              </a:rPr>
              <a:t>L’orque est un mammifère qui appartient à la famille des dauphins.</a:t>
            </a:r>
          </a:p>
          <a:p>
            <a:pPr marL="228600" indent="-228600">
              <a:lnSpc>
                <a:spcPct val="150000"/>
              </a:lnSpc>
              <a:spcAft>
                <a:spcPts val="600"/>
              </a:spcAft>
              <a:buAutoNum type="alphaLcParenR"/>
            </a:pPr>
            <a:r>
              <a:rPr lang="fr-FR" sz="1000" dirty="0" smtClean="0">
                <a:latin typeface="Short Stack" panose="02010500040000000007" pitchFamily="2" charset="0"/>
              </a:rPr>
              <a:t>Une figure qui a 3 angles est un triangle.</a:t>
            </a:r>
          </a:p>
          <a:p>
            <a:pPr marL="228600" indent="-228600">
              <a:lnSpc>
                <a:spcPct val="150000"/>
              </a:lnSpc>
              <a:spcAft>
                <a:spcPts val="600"/>
              </a:spcAft>
              <a:buAutoNum type="alphaLcParenR"/>
            </a:pPr>
            <a:r>
              <a:rPr lang="fr-FR" sz="1000" dirty="0" smtClean="0">
                <a:latin typeface="Short Stack" panose="02010500040000000007" pitchFamily="2" charset="0"/>
              </a:rPr>
              <a:t>Le livre dont je t’ai parlé est génial !</a:t>
            </a:r>
            <a:endParaRPr lang="fr-FR" sz="1000" dirty="0">
              <a:latin typeface="Short Stack" panose="02010500040000000007" pitchFamily="2" charset="0"/>
            </a:endParaRPr>
          </a:p>
        </p:txBody>
      </p:sp>
      <p:sp>
        <p:nvSpPr>
          <p:cNvPr id="23" name="ZoneTexte 22"/>
          <p:cNvSpPr txBox="1"/>
          <p:nvPr/>
        </p:nvSpPr>
        <p:spPr>
          <a:xfrm>
            <a:off x="3708623" y="4496573"/>
            <a:ext cx="3312368" cy="1563505"/>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Réunis en une seule phrase avec une proposition relative, les deux proposées</a:t>
            </a:r>
          </a:p>
          <a:p>
            <a:pPr marL="228600" indent="-228600">
              <a:spcAft>
                <a:spcPts val="600"/>
              </a:spcAft>
              <a:buAutoNum type="alphaLcParenR"/>
            </a:pPr>
            <a:r>
              <a:rPr lang="fr-FR" sz="1000" dirty="0" smtClean="0">
                <a:latin typeface="Short Stack" panose="02010500040000000007" pitchFamily="2" charset="0"/>
              </a:rPr>
              <a:t>Les pommiers ploient sous le poids des fruits. Les pommiers sont dans le verger.</a:t>
            </a:r>
          </a:p>
          <a:p>
            <a:pPr marL="228600" indent="-228600">
              <a:spcAft>
                <a:spcPts val="600"/>
              </a:spcAft>
              <a:buAutoNum type="alphaLcParenR"/>
            </a:pPr>
            <a:r>
              <a:rPr lang="fr-FR" sz="1000" dirty="0" smtClean="0">
                <a:latin typeface="Short Stack" panose="02010500040000000007" pitchFamily="2" charset="0"/>
              </a:rPr>
              <a:t>Les méduses sont des créatures dépourvues d’os. L’anémone des mers consomme des méduses.</a:t>
            </a:r>
          </a:p>
        </p:txBody>
      </p:sp>
      <p:sp>
        <p:nvSpPr>
          <p:cNvPr id="24" name="ZoneTexte 23"/>
          <p:cNvSpPr txBox="1"/>
          <p:nvPr/>
        </p:nvSpPr>
        <p:spPr>
          <a:xfrm>
            <a:off x="3697535" y="6093085"/>
            <a:ext cx="3312368" cy="1135696"/>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Pronom relatif ou mot interrogatif ?</a:t>
            </a:r>
          </a:p>
          <a:p>
            <a:pPr marL="228600" indent="-228600">
              <a:buAutoNum type="alphaLcParenR"/>
            </a:pPr>
            <a:r>
              <a:rPr lang="fr-FR" sz="1000" dirty="0" smtClean="0">
                <a:latin typeface="Short Stack" panose="02010500040000000007" pitchFamily="2" charset="0"/>
              </a:rPr>
              <a:t>A </a:t>
            </a:r>
            <a:r>
              <a:rPr lang="fr-FR" sz="1000" u="sng" dirty="0" smtClean="0">
                <a:latin typeface="Short Stack" panose="02010500040000000007" pitchFamily="2" charset="0"/>
              </a:rPr>
              <a:t>qui</a:t>
            </a:r>
            <a:r>
              <a:rPr lang="fr-FR" sz="1000" dirty="0" smtClean="0">
                <a:latin typeface="Short Stack" panose="02010500040000000007" pitchFamily="2" charset="0"/>
              </a:rPr>
              <a:t> appartient cette montre </a:t>
            </a:r>
            <a:r>
              <a:rPr lang="fr-FR" sz="1000" u="sng" dirty="0" smtClean="0">
                <a:latin typeface="Short Stack" panose="02010500040000000007" pitchFamily="2" charset="0"/>
              </a:rPr>
              <a:t>que</a:t>
            </a:r>
            <a:r>
              <a:rPr lang="fr-FR" sz="1000" dirty="0" smtClean="0">
                <a:latin typeface="Short Stack" panose="02010500040000000007" pitchFamily="2" charset="0"/>
              </a:rPr>
              <a:t> j’ai dans la main ?</a:t>
            </a:r>
          </a:p>
          <a:p>
            <a:pPr marL="228600" indent="-228600">
              <a:buAutoNum type="alphaLcParenR"/>
            </a:pPr>
            <a:r>
              <a:rPr lang="fr-FR" sz="1000" u="sng" dirty="0" smtClean="0">
                <a:latin typeface="Short Stack" panose="02010500040000000007" pitchFamily="2" charset="0"/>
              </a:rPr>
              <a:t>Qui</a:t>
            </a:r>
            <a:r>
              <a:rPr lang="fr-FR" sz="1000" dirty="0" smtClean="0">
                <a:latin typeface="Short Stack" panose="02010500040000000007" pitchFamily="2" charset="0"/>
              </a:rPr>
              <a:t> a pollué la plage </a:t>
            </a:r>
            <a:r>
              <a:rPr lang="fr-FR" sz="1000" u="sng" dirty="0" smtClean="0">
                <a:latin typeface="Short Stack" panose="02010500040000000007" pitchFamily="2" charset="0"/>
              </a:rPr>
              <a:t>où</a:t>
            </a:r>
            <a:r>
              <a:rPr lang="fr-FR" sz="1000" dirty="0" smtClean="0">
                <a:latin typeface="Short Stack" panose="02010500040000000007" pitchFamily="2" charset="0"/>
              </a:rPr>
              <a:t> je vais chaque année ?</a:t>
            </a:r>
          </a:p>
          <a:p>
            <a:pPr marL="228600" indent="-228600">
              <a:buAutoNum type="alphaLcParenR"/>
            </a:pPr>
            <a:r>
              <a:rPr lang="fr-FR" sz="1000" u="sng" dirty="0" smtClean="0">
                <a:latin typeface="Short Stack" panose="02010500040000000007" pitchFamily="2" charset="0"/>
              </a:rPr>
              <a:t>Où</a:t>
            </a:r>
            <a:r>
              <a:rPr lang="fr-FR" sz="1000" dirty="0" smtClean="0">
                <a:latin typeface="Short Stack" panose="02010500040000000007" pitchFamily="2" charset="0"/>
              </a:rPr>
              <a:t> est le stylo </a:t>
            </a:r>
            <a:r>
              <a:rPr lang="fr-FR" sz="1000" u="sng" dirty="0" smtClean="0">
                <a:latin typeface="Short Stack" panose="02010500040000000007" pitchFamily="2" charset="0"/>
              </a:rPr>
              <a:t>qui</a:t>
            </a:r>
            <a:r>
              <a:rPr lang="fr-FR" sz="1000" dirty="0" smtClean="0">
                <a:latin typeface="Short Stack" panose="02010500040000000007" pitchFamily="2" charset="0"/>
              </a:rPr>
              <a:t> était sur la table ?</a:t>
            </a:r>
          </a:p>
        </p:txBody>
      </p:sp>
      <p:sp>
        <p:nvSpPr>
          <p:cNvPr id="25" name="Larme 24"/>
          <p:cNvSpPr/>
          <p:nvPr/>
        </p:nvSpPr>
        <p:spPr>
          <a:xfrm>
            <a:off x="6300911" y="3800668"/>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300911" y="3800668"/>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G5</a:t>
            </a:r>
            <a:endParaRPr lang="fr-FR" sz="2800" b="1" dirty="0">
              <a:solidFill>
                <a:schemeClr val="bg1"/>
              </a:solidFill>
              <a:latin typeface="Fineliner Script" pitchFamily="50" charset="0"/>
            </a:endParaRPr>
          </a:p>
        </p:txBody>
      </p:sp>
      <p:sp>
        <p:nvSpPr>
          <p:cNvPr id="33" name="Arrondir un rectangle avec un coin du même côté 32"/>
          <p:cNvSpPr/>
          <p:nvPr/>
        </p:nvSpPr>
        <p:spPr>
          <a:xfrm flipV="1">
            <a:off x="252239" y="274935"/>
            <a:ext cx="6696744" cy="3024336"/>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274937"/>
            <a:ext cx="6696744" cy="936101"/>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404367" y="279224"/>
            <a:ext cx="4824536" cy="781752"/>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propositions juxtaposées ou coordonnées</a:t>
            </a:r>
            <a:endParaRPr lang="fr-FR" sz="3200" dirty="0">
              <a:latin typeface="Fineliner Script" pitchFamily="50" charset="0"/>
            </a:endParaRPr>
          </a:p>
        </p:txBody>
      </p:sp>
      <p:sp>
        <p:nvSpPr>
          <p:cNvPr id="39" name="ZoneTexte 38"/>
          <p:cNvSpPr txBox="1"/>
          <p:nvPr/>
        </p:nvSpPr>
        <p:spPr>
          <a:xfrm>
            <a:off x="324247" y="1235949"/>
            <a:ext cx="3312368" cy="179433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verbes conjugués du texte puis indique le nombre de propositions.</a:t>
            </a:r>
          </a:p>
          <a:p>
            <a:pPr marL="228600" indent="-228600">
              <a:spcAft>
                <a:spcPts val="600"/>
              </a:spcAft>
              <a:buAutoNum type="alphaLcParenR"/>
            </a:pPr>
            <a:r>
              <a:rPr lang="fr-FR" sz="1000" dirty="0" smtClean="0">
                <a:latin typeface="Short Stack" panose="02010500040000000007" pitchFamily="2" charset="0"/>
              </a:rPr>
              <a:t>Le vent souffle sur la mer et fait naître des vagues. ____</a:t>
            </a:r>
          </a:p>
          <a:p>
            <a:pPr marL="228600" indent="-228600">
              <a:spcAft>
                <a:spcPts val="600"/>
              </a:spcAft>
              <a:buAutoNum type="alphaLcParenR"/>
            </a:pPr>
            <a:r>
              <a:rPr lang="fr-FR" sz="1000" dirty="0" smtClean="0">
                <a:latin typeface="Short Stack" panose="02010500040000000007" pitchFamily="2" charset="0"/>
              </a:rPr>
              <a:t>Celles-ci ondulent à la surface des eaux, forment la houle, se lèvent, s’abaissent. ____</a:t>
            </a:r>
          </a:p>
          <a:p>
            <a:pPr marL="228600" indent="-228600">
              <a:spcAft>
                <a:spcPts val="600"/>
              </a:spcAft>
              <a:buAutoNum type="alphaLcParenR"/>
            </a:pPr>
            <a:r>
              <a:rPr lang="fr-FR" sz="1000" dirty="0" smtClean="0">
                <a:latin typeface="Short Stack" panose="02010500040000000007" pitchFamily="2" charset="0"/>
              </a:rPr>
              <a:t>Au bord des côtes, elles déferlent et se brisent en gerbes d’écumes. ____</a:t>
            </a:r>
            <a:endParaRPr lang="fr-FR" sz="1000" dirty="0">
              <a:latin typeface="Short Stack" panose="02010500040000000007" pitchFamily="2" charset="0"/>
            </a:endParaRPr>
          </a:p>
        </p:txBody>
      </p:sp>
      <p:sp>
        <p:nvSpPr>
          <p:cNvPr id="40" name="ZoneTexte 39"/>
          <p:cNvSpPr txBox="1"/>
          <p:nvPr/>
        </p:nvSpPr>
        <p:spPr>
          <a:xfrm>
            <a:off x="3708623" y="1235949"/>
            <a:ext cx="3312368" cy="199131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Entoure les verbes conjugués et indique si les propositions sont juxtaposées ou coordonnées. Entoure le mot ou le signe qui te l’indique</a:t>
            </a:r>
            <a:r>
              <a:rPr lang="fr-FR" sz="1600" dirty="0" smtClean="0">
                <a:latin typeface="Fineliner Script" pitchFamily="50" charset="0"/>
              </a:rPr>
              <a:t>.</a:t>
            </a:r>
          </a:p>
          <a:p>
            <a:pPr marL="228600" indent="-228600">
              <a:spcAft>
                <a:spcPts val="600"/>
              </a:spcAft>
              <a:buAutoNum type="alphaLcParenR"/>
            </a:pPr>
            <a:r>
              <a:rPr lang="fr-FR" sz="1000" dirty="0" smtClean="0">
                <a:latin typeface="Short Stack" panose="02010500040000000007" pitchFamily="2" charset="0"/>
              </a:rPr>
              <a:t>Dédale était un grand artiste grec, il bâtissait  des palais somptueux, sculptait des statues.</a:t>
            </a:r>
          </a:p>
          <a:p>
            <a:pPr marL="228600" indent="-228600">
              <a:spcAft>
                <a:spcPts val="600"/>
              </a:spcAft>
              <a:buAutoNum type="alphaLcParenR"/>
            </a:pPr>
            <a:r>
              <a:rPr lang="fr-FR" sz="1000" dirty="0" smtClean="0">
                <a:latin typeface="Short Stack" panose="02010500040000000007" pitchFamily="2" charset="0"/>
              </a:rPr>
              <a:t>Il était jaloux de son neveu Talos car celui-ci était très ingénieux.</a:t>
            </a:r>
          </a:p>
          <a:p>
            <a:pPr marL="228600" indent="-228600">
              <a:spcAft>
                <a:spcPts val="600"/>
              </a:spcAft>
              <a:buAutoNum type="alphaLcParenR"/>
            </a:pPr>
            <a:r>
              <a:rPr lang="fr-FR" sz="1000" dirty="0" smtClean="0">
                <a:latin typeface="Short Stack" panose="02010500040000000007" pitchFamily="2" charset="0"/>
              </a:rPr>
              <a:t>Une nuit, Dédale attira Talos sur les remparts et le précipita dans le vide.</a:t>
            </a:r>
          </a:p>
        </p:txBody>
      </p:sp>
      <p:sp>
        <p:nvSpPr>
          <p:cNvPr id="41" name="Larme 40"/>
          <p:cNvSpPr/>
          <p:nvPr/>
        </p:nvSpPr>
        <p:spPr>
          <a:xfrm>
            <a:off x="6228903" y="356167"/>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6228903" y="356167"/>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G4</a:t>
            </a:r>
            <a:endParaRPr lang="fr-FR" sz="2800" b="1" dirty="0">
              <a:solidFill>
                <a:schemeClr val="bg1"/>
              </a:solidFill>
              <a:latin typeface="Fineliner Script" pitchFamily="50" charset="0"/>
            </a:endParaRPr>
          </a:p>
        </p:txBody>
      </p:sp>
      <p:sp>
        <p:nvSpPr>
          <p:cNvPr id="44" name="ZoneTexte 43"/>
          <p:cNvSpPr txBox="1"/>
          <p:nvPr/>
        </p:nvSpPr>
        <p:spPr>
          <a:xfrm>
            <a:off x="291294" y="3766980"/>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45" name="ZoneTexte 44"/>
          <p:cNvSpPr txBox="1"/>
          <p:nvPr/>
        </p:nvSpPr>
        <p:spPr>
          <a:xfrm>
            <a:off x="288243" y="33006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2271934"/>
            <a:ext cx="279825" cy="1114118"/>
          </a:xfrm>
          <a:prstGeom prst="rect">
            <a:avLst/>
          </a:prstGeom>
        </p:spPr>
      </p:pic>
      <p:pic>
        <p:nvPicPr>
          <p:cNvPr id="27" name="Imag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5987430"/>
            <a:ext cx="279825" cy="1114118"/>
          </a:xfrm>
          <a:prstGeom prst="rect">
            <a:avLst/>
          </a:prstGeom>
        </p:spPr>
      </p:pic>
    </p:spTree>
    <p:extLst>
      <p:ext uri="{BB962C8B-B14F-4D97-AF65-F5344CB8AC3E}">
        <p14:creationId xmlns:p14="http://schemas.microsoft.com/office/powerpoint/2010/main" val="426111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42764" y="258785"/>
            <a:ext cx="6696744" cy="3571480"/>
          </a:xfrm>
          <a:prstGeom prst="round2SameRect">
            <a:avLst>
              <a:gd name="adj1" fmla="val 7879"/>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42764" y="258788"/>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38908" y="263074"/>
            <a:ext cx="4752528" cy="584775"/>
          </a:xfrm>
          <a:prstGeom prst="rect">
            <a:avLst/>
          </a:prstGeom>
          <a:noFill/>
        </p:spPr>
        <p:txBody>
          <a:bodyPr wrap="square" rtlCol="0">
            <a:spAutoFit/>
          </a:bodyPr>
          <a:lstStyle/>
          <a:p>
            <a:pPr algn="ctr"/>
            <a:r>
              <a:rPr lang="fr-FR" sz="3200" dirty="0" smtClean="0">
                <a:latin typeface="Fineliner Script" pitchFamily="50" charset="0"/>
              </a:rPr>
              <a:t>Les expansions du nom</a:t>
            </a:r>
            <a:endParaRPr lang="fr-FR" sz="3200" dirty="0">
              <a:latin typeface="Fineliner Script" pitchFamily="50" charset="0"/>
            </a:endParaRPr>
          </a:p>
        </p:txBody>
      </p:sp>
      <p:sp>
        <p:nvSpPr>
          <p:cNvPr id="22" name="ZoneTexte 21"/>
          <p:cNvSpPr txBox="1"/>
          <p:nvPr/>
        </p:nvSpPr>
        <p:spPr>
          <a:xfrm>
            <a:off x="242765" y="1035922"/>
            <a:ext cx="3465858" cy="1520416"/>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Souligne les GN, entoure les adjectifs épithètes</a:t>
            </a:r>
          </a:p>
          <a:p>
            <a:pPr marL="228600" indent="-228600">
              <a:lnSpc>
                <a:spcPct val="150000"/>
              </a:lnSpc>
              <a:spcAft>
                <a:spcPts val="600"/>
              </a:spcAft>
              <a:buAutoNum type="alphaLcParenR"/>
            </a:pPr>
            <a:r>
              <a:rPr lang="fr-FR" sz="1000" dirty="0" smtClean="0">
                <a:latin typeface="Short Stack" panose="02010500040000000007" pitchFamily="2" charset="0"/>
              </a:rPr>
              <a:t>Nous avons vu des reptiles effrayants.</a:t>
            </a:r>
          </a:p>
          <a:p>
            <a:pPr marL="228600" indent="-228600">
              <a:lnSpc>
                <a:spcPct val="150000"/>
              </a:lnSpc>
              <a:spcAft>
                <a:spcPts val="600"/>
              </a:spcAft>
              <a:buAutoNum type="alphaLcParenR"/>
            </a:pPr>
            <a:r>
              <a:rPr lang="fr-FR" sz="1000" dirty="0" smtClean="0">
                <a:latin typeface="Short Stack" panose="02010500040000000007" pitchFamily="2" charset="0"/>
              </a:rPr>
              <a:t>Il y a un château hanté derrière chez toi.</a:t>
            </a:r>
          </a:p>
          <a:p>
            <a:pPr marL="228600" indent="-228600">
              <a:lnSpc>
                <a:spcPct val="150000"/>
              </a:lnSpc>
              <a:spcAft>
                <a:spcPts val="600"/>
              </a:spcAft>
              <a:buAutoNum type="alphaLcParenR"/>
            </a:pPr>
            <a:r>
              <a:rPr lang="fr-FR" sz="1000" dirty="0" smtClean="0">
                <a:latin typeface="Short Stack" panose="02010500040000000007" pitchFamily="2" charset="0"/>
              </a:rPr>
              <a:t>J’adore cette nouvelle émission télévisée.</a:t>
            </a:r>
          </a:p>
          <a:p>
            <a:pPr marL="228600" indent="-228600">
              <a:lnSpc>
                <a:spcPct val="150000"/>
              </a:lnSpc>
              <a:spcAft>
                <a:spcPts val="600"/>
              </a:spcAft>
              <a:buAutoNum type="alphaLcParenR"/>
            </a:pPr>
            <a:r>
              <a:rPr lang="fr-FR" sz="1000" dirty="0" smtClean="0">
                <a:latin typeface="Short Stack" panose="02010500040000000007" pitchFamily="2" charset="0"/>
              </a:rPr>
              <a:t>Elle est devenue une jolie jeune fille.</a:t>
            </a:r>
          </a:p>
        </p:txBody>
      </p:sp>
      <p:sp>
        <p:nvSpPr>
          <p:cNvPr id="23" name="ZoneTexte 22"/>
          <p:cNvSpPr txBox="1"/>
          <p:nvPr/>
        </p:nvSpPr>
        <p:spPr>
          <a:xfrm>
            <a:off x="3699148" y="1035922"/>
            <a:ext cx="3312368" cy="144347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Souligne le CDN et entoure la préposition</a:t>
            </a:r>
          </a:p>
          <a:p>
            <a:pPr marL="228600" indent="-228600">
              <a:spcAft>
                <a:spcPts val="600"/>
              </a:spcAft>
              <a:buAutoNum type="alphaLcParenR"/>
            </a:pPr>
            <a:r>
              <a:rPr lang="fr-FR" sz="1000" dirty="0" smtClean="0">
                <a:latin typeface="Short Stack" panose="02010500040000000007" pitchFamily="2" charset="0"/>
              </a:rPr>
              <a:t>Un terrain de basket se trouve ici.</a:t>
            </a:r>
          </a:p>
          <a:p>
            <a:pPr marL="228600" indent="-228600">
              <a:spcAft>
                <a:spcPts val="600"/>
              </a:spcAft>
              <a:buAutoNum type="alphaLcParenR"/>
            </a:pPr>
            <a:r>
              <a:rPr lang="fr-FR" sz="1000" dirty="0" smtClean="0">
                <a:latin typeface="Short Stack" panose="02010500040000000007" pitchFamily="2" charset="0"/>
              </a:rPr>
              <a:t>Donne-moi cette cuillère à soupe.</a:t>
            </a:r>
          </a:p>
          <a:p>
            <a:pPr marL="228600" indent="-228600">
              <a:spcAft>
                <a:spcPts val="600"/>
              </a:spcAft>
              <a:buAutoNum type="alphaLcParenR"/>
            </a:pPr>
            <a:r>
              <a:rPr lang="fr-FR" sz="1000" dirty="0" smtClean="0">
                <a:latin typeface="Short Stack" panose="02010500040000000007" pitchFamily="2" charset="0"/>
              </a:rPr>
              <a:t>Elle a acheté un gilet sans boutons.</a:t>
            </a:r>
          </a:p>
          <a:p>
            <a:pPr marL="228600" indent="-228600">
              <a:spcAft>
                <a:spcPts val="600"/>
              </a:spcAft>
              <a:buAutoNum type="alphaLcParenR"/>
            </a:pPr>
            <a:r>
              <a:rPr lang="fr-FR" sz="1000" dirty="0" smtClean="0">
                <a:latin typeface="Short Stack" panose="02010500040000000007" pitchFamily="2" charset="0"/>
              </a:rPr>
              <a:t>On entend la sirène d’alarme.</a:t>
            </a:r>
          </a:p>
          <a:p>
            <a:pPr marL="228600" indent="-228600">
              <a:spcAft>
                <a:spcPts val="600"/>
              </a:spcAft>
              <a:buAutoNum type="alphaLcParenR"/>
            </a:pPr>
            <a:r>
              <a:rPr lang="fr-FR" sz="1000" dirty="0" smtClean="0">
                <a:latin typeface="Short Stack" panose="02010500040000000007" pitchFamily="2" charset="0"/>
              </a:rPr>
              <a:t>C’est un bracelet en argent.</a:t>
            </a:r>
          </a:p>
        </p:txBody>
      </p:sp>
      <p:sp>
        <p:nvSpPr>
          <p:cNvPr id="24" name="ZoneTexte 23"/>
          <p:cNvSpPr txBox="1"/>
          <p:nvPr/>
        </p:nvSpPr>
        <p:spPr>
          <a:xfrm>
            <a:off x="278768" y="2632434"/>
            <a:ext cx="3312368" cy="1135696"/>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2</a:t>
            </a:r>
            <a:r>
              <a:rPr lang="fr-FR" sz="1600" u="sng" dirty="0" smtClean="0">
                <a:latin typeface="Fineliner Script" pitchFamily="50" charset="0"/>
              </a:rPr>
              <a:t>. Souligne les propositions relatives</a:t>
            </a:r>
          </a:p>
          <a:p>
            <a:pPr marL="228600" indent="-228600">
              <a:spcAft>
                <a:spcPts val="600"/>
              </a:spcAft>
              <a:buAutoNum type="alphaLcParenR"/>
            </a:pPr>
            <a:r>
              <a:rPr lang="fr-FR" sz="1000" dirty="0" smtClean="0">
                <a:latin typeface="Short Stack" panose="02010500040000000007" pitchFamily="2" charset="0"/>
              </a:rPr>
              <a:t>Les vacanciers contemplent le soleil qui se couche sur la mer.</a:t>
            </a:r>
          </a:p>
          <a:p>
            <a:pPr marL="228600" indent="-228600">
              <a:spcAft>
                <a:spcPts val="600"/>
              </a:spcAft>
              <a:buAutoNum type="alphaLcParenR"/>
            </a:pPr>
            <a:r>
              <a:rPr lang="fr-FR" sz="1000" dirty="0" smtClean="0">
                <a:latin typeface="Short Stack" panose="02010500040000000007" pitchFamily="2" charset="0"/>
              </a:rPr>
              <a:t>Il sortit de sa maison qu’il ferma à clé.</a:t>
            </a:r>
          </a:p>
          <a:p>
            <a:pPr marL="228600" indent="-228600">
              <a:spcAft>
                <a:spcPts val="600"/>
              </a:spcAft>
              <a:buAutoNum type="alphaLcParenR"/>
            </a:pPr>
            <a:r>
              <a:rPr lang="fr-FR" sz="1000" dirty="0" smtClean="0">
                <a:latin typeface="Short Stack" panose="02010500040000000007" pitchFamily="2" charset="0"/>
              </a:rPr>
              <a:t>L’oiseau que tu aperçois est une buse.</a:t>
            </a:r>
          </a:p>
        </p:txBody>
      </p:sp>
      <p:sp>
        <p:nvSpPr>
          <p:cNvPr id="25" name="Larme 24"/>
          <p:cNvSpPr/>
          <p:nvPr/>
        </p:nvSpPr>
        <p:spPr>
          <a:xfrm>
            <a:off x="6291436" y="340017"/>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291436" y="340017"/>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G6</a:t>
            </a:r>
            <a:endParaRPr lang="fr-FR" sz="2800" b="1" dirty="0">
              <a:solidFill>
                <a:schemeClr val="bg1"/>
              </a:solidFill>
              <a:latin typeface="Fineliner Script" pitchFamily="50" charset="0"/>
            </a:endParaRPr>
          </a:p>
        </p:txBody>
      </p:sp>
      <p:sp>
        <p:nvSpPr>
          <p:cNvPr id="27" name="Arrondir un rectangle avec un coin du même côté 26"/>
          <p:cNvSpPr/>
          <p:nvPr/>
        </p:nvSpPr>
        <p:spPr>
          <a:xfrm flipV="1">
            <a:off x="252239" y="4314136"/>
            <a:ext cx="6696744" cy="3192804"/>
          </a:xfrm>
          <a:prstGeom prst="round2SameRect">
            <a:avLst>
              <a:gd name="adj1" fmla="val 673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4314139"/>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764406" y="4389212"/>
            <a:ext cx="3888433"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La fonction sujet</a:t>
            </a:r>
            <a:endParaRPr lang="fr-FR" sz="3200" dirty="0">
              <a:latin typeface="Fineliner Script" pitchFamily="50" charset="0"/>
            </a:endParaRPr>
          </a:p>
        </p:txBody>
      </p:sp>
      <p:sp>
        <p:nvSpPr>
          <p:cNvPr id="31" name="ZoneTexte 30"/>
          <p:cNvSpPr txBox="1"/>
          <p:nvPr/>
        </p:nvSpPr>
        <p:spPr>
          <a:xfrm>
            <a:off x="243483" y="4962208"/>
            <a:ext cx="3373288" cy="1489639"/>
          </a:xfrm>
          <a:prstGeom prst="rect">
            <a:avLst/>
          </a:prstGeom>
          <a:noFill/>
        </p:spPr>
        <p:txBody>
          <a:bodyPr wrap="square" rtlCol="0">
            <a:spAutoFit/>
          </a:bodyPr>
          <a:lstStyle/>
          <a:p>
            <a:pPr>
              <a:lnSpc>
                <a:spcPct val="80000"/>
              </a:lnSpc>
            </a:pPr>
            <a:r>
              <a:rPr lang="fr-FR" sz="1600" u="sng" dirty="0" smtClean="0">
                <a:latin typeface="Fineliner Script" pitchFamily="50" charset="0"/>
              </a:rPr>
              <a:t>1. Souligne les verbes et entoure les sujets</a:t>
            </a:r>
          </a:p>
          <a:p>
            <a:pPr>
              <a:lnSpc>
                <a:spcPct val="130000"/>
              </a:lnSpc>
              <a:spcAft>
                <a:spcPts val="600"/>
              </a:spcAft>
            </a:pPr>
            <a:r>
              <a:rPr lang="fr-FR" sz="1000" dirty="0" smtClean="0">
                <a:latin typeface="Short Stack" panose="02010500040000000007" pitchFamily="2" charset="0"/>
              </a:rPr>
              <a:t>Quand viennent les premiers froids, les oiseaux migrateurs partent vers les pays chauds où ils trouvent de la </a:t>
            </a:r>
            <a:r>
              <a:rPr lang="fr-FR" sz="1000" spc="-150" dirty="0" smtClean="0">
                <a:latin typeface="Short Stack" panose="02010500040000000007" pitchFamily="2" charset="0"/>
              </a:rPr>
              <a:t>nourriture</a:t>
            </a:r>
            <a:r>
              <a:rPr lang="fr-FR" sz="1000" dirty="0" smtClean="0">
                <a:latin typeface="Short Stack" panose="02010500040000000007" pitchFamily="2" charset="0"/>
              </a:rPr>
              <a:t>. Les </a:t>
            </a:r>
            <a:r>
              <a:rPr lang="fr-FR" sz="1000" spc="-150" dirty="0" smtClean="0">
                <a:latin typeface="Short Stack" panose="02010500040000000007" pitchFamily="2" charset="0"/>
              </a:rPr>
              <a:t>types</a:t>
            </a:r>
            <a:r>
              <a:rPr lang="fr-FR" sz="1000" dirty="0" smtClean="0">
                <a:latin typeface="Short Stack" panose="02010500040000000007" pitchFamily="2" charset="0"/>
              </a:rPr>
              <a:t> de locomotion </a:t>
            </a:r>
            <a:r>
              <a:rPr lang="fr-FR" sz="1000" spc="-150" dirty="0" smtClean="0">
                <a:latin typeface="Short Stack" panose="02010500040000000007" pitchFamily="2" charset="0"/>
              </a:rPr>
              <a:t>varient</a:t>
            </a:r>
            <a:r>
              <a:rPr lang="fr-FR" sz="1000" dirty="0" smtClean="0">
                <a:latin typeface="Short Stack" panose="02010500040000000007" pitchFamily="2" charset="0"/>
              </a:rPr>
              <a:t>. </a:t>
            </a:r>
            <a:r>
              <a:rPr lang="fr-FR" sz="1000" spc="-150" dirty="0" smtClean="0">
                <a:latin typeface="Short Stack" panose="02010500040000000007" pitchFamily="2" charset="0"/>
              </a:rPr>
              <a:t>Les</a:t>
            </a:r>
            <a:r>
              <a:rPr lang="fr-FR" sz="1000" dirty="0" smtClean="0">
                <a:latin typeface="Short Stack" panose="02010500040000000007" pitchFamily="2" charset="0"/>
              </a:rPr>
              <a:t> cigognes, </a:t>
            </a:r>
            <a:r>
              <a:rPr lang="fr-FR" sz="1000" spc="-150" dirty="0" smtClean="0">
                <a:latin typeface="Short Stack" panose="02010500040000000007" pitchFamily="2" charset="0"/>
              </a:rPr>
              <a:t>par</a:t>
            </a:r>
            <a:r>
              <a:rPr lang="fr-FR" sz="1000" dirty="0" smtClean="0">
                <a:latin typeface="Short Stack" panose="02010500040000000007" pitchFamily="2" charset="0"/>
              </a:rPr>
              <a:t> </a:t>
            </a:r>
            <a:r>
              <a:rPr lang="fr-FR" sz="1000" spc="-150" dirty="0" smtClean="0">
                <a:latin typeface="Short Stack" panose="02010500040000000007" pitchFamily="2" charset="0"/>
              </a:rPr>
              <a:t>exemple</a:t>
            </a:r>
            <a:r>
              <a:rPr lang="fr-FR" sz="1000" dirty="0" smtClean="0">
                <a:latin typeface="Short Stack" panose="02010500040000000007" pitchFamily="2" charset="0"/>
              </a:rPr>
              <a:t>, utilisent les courants ascendants. D’autres espèces migrent à la nage.</a:t>
            </a:r>
            <a:endParaRPr lang="fr-FR" sz="1000" dirty="0">
              <a:latin typeface="Short Stack" panose="02010500040000000007" pitchFamily="2" charset="0"/>
            </a:endParaRPr>
          </a:p>
        </p:txBody>
      </p:sp>
      <p:sp>
        <p:nvSpPr>
          <p:cNvPr id="32" name="ZoneTexte 31"/>
          <p:cNvSpPr txBox="1"/>
          <p:nvPr/>
        </p:nvSpPr>
        <p:spPr>
          <a:xfrm>
            <a:off x="3492599" y="4962208"/>
            <a:ext cx="3537867" cy="150195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Complète le texte avec les sujets suivants :</a:t>
            </a:r>
          </a:p>
          <a:p>
            <a:pPr algn="ctr">
              <a:lnSpc>
                <a:spcPct val="80000"/>
              </a:lnSpc>
              <a:spcAft>
                <a:spcPts val="600"/>
              </a:spcAft>
            </a:pPr>
            <a:r>
              <a:rPr lang="fr-FR" sz="1100" dirty="0">
                <a:latin typeface="SimpleRonde" panose="02000503000000000000" pitchFamily="2" charset="0"/>
              </a:rPr>
              <a:t>l</a:t>
            </a:r>
            <a:r>
              <a:rPr lang="fr-FR" sz="1100" dirty="0" smtClean="0">
                <a:latin typeface="SimpleRonde" panose="02000503000000000000" pitchFamily="2" charset="0"/>
              </a:rPr>
              <a:t>a mer, je, le ciel, les nuages, les vagues</a:t>
            </a:r>
          </a:p>
          <a:p>
            <a:pPr marL="228600" indent="-228600">
              <a:spcAft>
                <a:spcPts val="600"/>
              </a:spcAft>
              <a:buAutoNum type="alphaLcParenR"/>
            </a:pPr>
            <a:r>
              <a:rPr lang="fr-FR" sz="1000" dirty="0" smtClean="0">
                <a:latin typeface="Short Stack" panose="02010500040000000007" pitchFamily="2" charset="0"/>
              </a:rPr>
              <a:t>Depuis quelques heures, ___, noirs et menaçants s’amoncelaient. </a:t>
            </a:r>
          </a:p>
          <a:p>
            <a:pPr marL="228600" indent="-228600">
              <a:spcAft>
                <a:spcPts val="600"/>
              </a:spcAft>
              <a:buAutoNum type="alphaLcParenR"/>
            </a:pPr>
            <a:r>
              <a:rPr lang="fr-FR" sz="1000" dirty="0" smtClean="0">
                <a:latin typeface="Short Stack" panose="02010500040000000007" pitchFamily="2" charset="0"/>
              </a:rPr>
              <a:t>Soudain, ___ se déchira. </a:t>
            </a:r>
          </a:p>
          <a:p>
            <a:pPr marL="228600" indent="-228600">
              <a:spcAft>
                <a:spcPts val="600"/>
              </a:spcAft>
              <a:buAutoNum type="alphaLcParenR"/>
            </a:pPr>
            <a:r>
              <a:rPr lang="fr-FR" sz="1000" dirty="0" smtClean="0">
                <a:latin typeface="Short Stack" panose="02010500040000000007" pitchFamily="2" charset="0"/>
              </a:rPr>
              <a:t>___ grise et froide se déchaîna et ___ déferlèrent sur la </a:t>
            </a:r>
            <a:r>
              <a:rPr lang="fr-FR" sz="1000" spc="-150" dirty="0" smtClean="0">
                <a:latin typeface="Short Stack" panose="02010500040000000007" pitchFamily="2" charset="0"/>
              </a:rPr>
              <a:t>plage</a:t>
            </a:r>
            <a:r>
              <a:rPr lang="fr-FR" sz="1000" dirty="0" smtClean="0">
                <a:latin typeface="Short Stack" panose="02010500040000000007" pitchFamily="2" charset="0"/>
              </a:rPr>
              <a:t> où ___ me reposais.</a:t>
            </a:r>
          </a:p>
        </p:txBody>
      </p:sp>
      <p:sp>
        <p:nvSpPr>
          <p:cNvPr id="34" name="Larme 33"/>
          <p:cNvSpPr/>
          <p:nvPr/>
        </p:nvSpPr>
        <p:spPr>
          <a:xfrm>
            <a:off x="6228903" y="4395368"/>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6228903" y="4395368"/>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G7</a:t>
            </a:r>
            <a:endParaRPr lang="fr-FR" sz="2800" b="1" dirty="0">
              <a:solidFill>
                <a:schemeClr val="bg1"/>
              </a:solidFill>
              <a:latin typeface="Fineliner Script" pitchFamily="50" charset="0"/>
            </a:endParaRPr>
          </a:p>
        </p:txBody>
      </p:sp>
      <p:sp>
        <p:nvSpPr>
          <p:cNvPr id="46" name="ZoneTexte 45"/>
          <p:cNvSpPr txBox="1"/>
          <p:nvPr/>
        </p:nvSpPr>
        <p:spPr>
          <a:xfrm>
            <a:off x="307926" y="361561"/>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49" name="ZoneTexte 48"/>
          <p:cNvSpPr txBox="1"/>
          <p:nvPr/>
        </p:nvSpPr>
        <p:spPr>
          <a:xfrm>
            <a:off x="3708623" y="2462113"/>
            <a:ext cx="3312368" cy="1332673"/>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4</a:t>
            </a:r>
            <a:r>
              <a:rPr lang="fr-FR" sz="1600" u="sng" dirty="0" smtClean="0">
                <a:latin typeface="Fineliner Script" pitchFamily="50" charset="0"/>
              </a:rPr>
              <a:t>. Entoure les expansions du nom souligné et Indique leur nature : </a:t>
            </a:r>
            <a:r>
              <a:rPr lang="fr-FR" sz="1600" u="sng" dirty="0" err="1" smtClean="0">
                <a:latin typeface="Fineliner Script" pitchFamily="50" charset="0"/>
              </a:rPr>
              <a:t>Adj</a:t>
            </a:r>
            <a:r>
              <a:rPr lang="fr-FR" sz="1600" u="sng" dirty="0">
                <a:latin typeface="Fineliner Script" pitchFamily="50" charset="0"/>
              </a:rPr>
              <a:t> </a:t>
            </a:r>
            <a:r>
              <a:rPr lang="fr-FR" sz="1600" u="sng" dirty="0" err="1" smtClean="0">
                <a:latin typeface="Fineliner Script" pitchFamily="50" charset="0"/>
              </a:rPr>
              <a:t>épith</a:t>
            </a:r>
            <a:r>
              <a:rPr lang="fr-FR" sz="1600" u="sng" dirty="0" smtClean="0">
                <a:latin typeface="Fineliner Script" pitchFamily="50" charset="0"/>
              </a:rPr>
              <a:t>, CDN, </a:t>
            </a:r>
            <a:r>
              <a:rPr lang="fr-FR" sz="1600" u="sng" dirty="0" err="1" smtClean="0">
                <a:latin typeface="Fineliner Script" pitchFamily="50" charset="0"/>
              </a:rPr>
              <a:t>Prop</a:t>
            </a:r>
            <a:r>
              <a:rPr lang="fr-FR" sz="1600" u="sng" dirty="0">
                <a:latin typeface="Fineliner Script" pitchFamily="50" charset="0"/>
              </a:rPr>
              <a:t> </a:t>
            </a:r>
            <a:r>
              <a:rPr lang="fr-FR" sz="1600" u="sng" dirty="0" err="1" smtClean="0">
                <a:latin typeface="Fineliner Script" pitchFamily="50" charset="0"/>
              </a:rPr>
              <a:t>rel</a:t>
            </a:r>
            <a:endParaRPr lang="fr-FR" sz="1600" u="sng" dirty="0" smtClean="0">
              <a:latin typeface="Fineliner Script" pitchFamily="50" charset="0"/>
            </a:endParaRPr>
          </a:p>
          <a:p>
            <a:pPr>
              <a:spcAft>
                <a:spcPts val="600"/>
              </a:spcAft>
            </a:pPr>
            <a:r>
              <a:rPr lang="fr-FR" sz="1000" dirty="0" smtClean="0">
                <a:latin typeface="Short Stack" panose="02010500040000000007" pitchFamily="2" charset="0"/>
              </a:rPr>
              <a:t>Lorsque des infiltrations d’eau parviennent dans une grotte souterraine, elles déposent des sels minéraux qui s’empilent lentement. Les colonnes qui pendent de la voûte sont des stalactites. </a:t>
            </a:r>
          </a:p>
        </p:txBody>
      </p:sp>
      <p:sp>
        <p:nvSpPr>
          <p:cNvPr id="4" name="Rectangle 3"/>
          <p:cNvSpPr/>
          <p:nvPr/>
        </p:nvSpPr>
        <p:spPr>
          <a:xfrm>
            <a:off x="252240" y="6420489"/>
            <a:ext cx="3203959" cy="1086451"/>
          </a:xfrm>
          <a:prstGeom prst="rect">
            <a:avLst/>
          </a:prstGeom>
        </p:spPr>
        <p:txBody>
          <a:bodyPr wrap="square">
            <a:spAutoFit/>
          </a:bodyPr>
          <a:lstStyle/>
          <a:p>
            <a:pPr lvl="0">
              <a:lnSpc>
                <a:spcPct val="80000"/>
              </a:lnSpc>
            </a:pPr>
            <a:r>
              <a:rPr lang="fr-FR" sz="1600" u="sng" dirty="0" smtClean="0">
                <a:solidFill>
                  <a:prstClr val="black"/>
                </a:solidFill>
                <a:latin typeface="Fineliner Script" pitchFamily="50" charset="0"/>
              </a:rPr>
              <a:t>2. Entoure les sujets et indique leur nature : Pronom pers, GN, nom propre </a:t>
            </a:r>
          </a:p>
          <a:p>
            <a:pPr lvl="0">
              <a:lnSpc>
                <a:spcPct val="130000"/>
              </a:lnSpc>
              <a:spcAft>
                <a:spcPts val="600"/>
              </a:spcAft>
            </a:pPr>
            <a:r>
              <a:rPr lang="fr-FR" sz="1000" dirty="0" smtClean="0">
                <a:solidFill>
                  <a:prstClr val="black"/>
                </a:solidFill>
                <a:latin typeface="Short Stack" panose="02010500040000000007" pitchFamily="2" charset="0"/>
              </a:rPr>
              <a:t>a) Anne est éditrice. </a:t>
            </a:r>
            <a:r>
              <a:rPr lang="fr-FR" sz="1000" dirty="0">
                <a:solidFill>
                  <a:prstClr val="black"/>
                </a:solidFill>
                <a:latin typeface="Short Stack" panose="02010500040000000007" pitchFamily="2" charset="0"/>
              </a:rPr>
              <a:t>b</a:t>
            </a:r>
            <a:r>
              <a:rPr lang="fr-FR" sz="1000" dirty="0" smtClean="0">
                <a:solidFill>
                  <a:prstClr val="black"/>
                </a:solidFill>
                <a:latin typeface="Short Stack" panose="02010500040000000007" pitchFamily="2" charset="0"/>
              </a:rPr>
              <a:t>) Les auteurs lui envoient des textes. </a:t>
            </a:r>
            <a:r>
              <a:rPr lang="fr-FR" sz="1000" dirty="0">
                <a:solidFill>
                  <a:prstClr val="black"/>
                </a:solidFill>
                <a:latin typeface="Short Stack" panose="02010500040000000007" pitchFamily="2" charset="0"/>
              </a:rPr>
              <a:t>c</a:t>
            </a:r>
            <a:r>
              <a:rPr lang="fr-FR" sz="1000" dirty="0" smtClean="0">
                <a:solidFill>
                  <a:prstClr val="black"/>
                </a:solidFill>
                <a:latin typeface="Short Stack" panose="02010500040000000007" pitchFamily="2" charset="0"/>
              </a:rPr>
              <a:t>) Elle sélectionne les manuscrits. d) le choix est difficile.</a:t>
            </a:r>
            <a:endParaRPr lang="fr-FR" dirty="0"/>
          </a:p>
        </p:txBody>
      </p:sp>
      <p:sp>
        <p:nvSpPr>
          <p:cNvPr id="50" name="Rectangle 49"/>
          <p:cNvSpPr/>
          <p:nvPr/>
        </p:nvSpPr>
        <p:spPr>
          <a:xfrm>
            <a:off x="3492599" y="6451437"/>
            <a:ext cx="3456384" cy="1031051"/>
          </a:xfrm>
          <a:prstGeom prst="rect">
            <a:avLst/>
          </a:prstGeom>
        </p:spPr>
        <p:txBody>
          <a:bodyPr wrap="square">
            <a:spAutoFit/>
          </a:bodyPr>
          <a:lstStyle/>
          <a:p>
            <a:pPr lvl="0"/>
            <a:r>
              <a:rPr lang="fr-FR" sz="1600" u="sng" dirty="0" smtClean="0">
                <a:solidFill>
                  <a:prstClr val="black"/>
                </a:solidFill>
                <a:latin typeface="Fineliner Script" pitchFamily="50" charset="0"/>
              </a:rPr>
              <a:t>4. Souligne le GN sujet et remplace-le par un PP</a:t>
            </a:r>
          </a:p>
          <a:p>
            <a:pPr marL="228600" lvl="0" indent="-228600">
              <a:spcAft>
                <a:spcPts val="600"/>
              </a:spcAft>
              <a:buAutoNum type="alphaLcParenR"/>
            </a:pPr>
            <a:r>
              <a:rPr lang="fr-FR" sz="1000" dirty="0" smtClean="0">
                <a:solidFill>
                  <a:prstClr val="black"/>
                </a:solidFill>
                <a:latin typeface="Short Stack" panose="02010500040000000007" pitchFamily="2" charset="0"/>
              </a:rPr>
              <a:t>La diversité des climats favorise de nombreuses formes de végétation. </a:t>
            </a:r>
          </a:p>
          <a:p>
            <a:pPr marL="228600" lvl="0" indent="-228600">
              <a:spcAft>
                <a:spcPts val="600"/>
              </a:spcAft>
              <a:buAutoNum type="alphaLcParenR"/>
            </a:pPr>
            <a:r>
              <a:rPr lang="fr-FR" sz="1000" dirty="0" smtClean="0">
                <a:solidFill>
                  <a:prstClr val="black"/>
                </a:solidFill>
                <a:latin typeface="Short Stack" panose="02010500040000000007" pitchFamily="2" charset="0"/>
              </a:rPr>
              <a:t>certains villages de cette région sont abandonnés.</a:t>
            </a:r>
            <a:endParaRPr lang="fr-FR" dirty="0"/>
          </a:p>
        </p:txBody>
      </p:sp>
      <p:sp>
        <p:nvSpPr>
          <p:cNvPr id="51" name="ZoneTexte 50"/>
          <p:cNvSpPr txBox="1"/>
          <p:nvPr/>
        </p:nvSpPr>
        <p:spPr>
          <a:xfrm>
            <a:off x="288243" y="435235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pic>
        <p:nvPicPr>
          <p:cNvPr id="29" name="Imag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2611742"/>
            <a:ext cx="279825" cy="1114118"/>
          </a:xfrm>
          <a:prstGeom prst="rect">
            <a:avLst/>
          </a:prstGeom>
        </p:spPr>
      </p:pic>
      <p:pic>
        <p:nvPicPr>
          <p:cNvPr id="33" name="Imag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6327238"/>
            <a:ext cx="279825" cy="1114118"/>
          </a:xfrm>
          <a:prstGeom prst="rect">
            <a:avLst/>
          </a:prstGeom>
        </p:spPr>
      </p:pic>
    </p:spTree>
    <p:extLst>
      <p:ext uri="{BB962C8B-B14F-4D97-AF65-F5344CB8AC3E}">
        <p14:creationId xmlns:p14="http://schemas.microsoft.com/office/powerpoint/2010/main" val="352556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3575420"/>
            <a:ext cx="6696744" cy="3427464"/>
          </a:xfrm>
          <a:prstGeom prst="round2SameRect">
            <a:avLst>
              <a:gd name="adj1" fmla="val 7879"/>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575423"/>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48383" y="3579709"/>
            <a:ext cx="4536504" cy="584775"/>
          </a:xfrm>
          <a:prstGeom prst="rect">
            <a:avLst/>
          </a:prstGeom>
          <a:noFill/>
        </p:spPr>
        <p:txBody>
          <a:bodyPr wrap="square" rtlCol="0">
            <a:spAutoFit/>
          </a:bodyPr>
          <a:lstStyle/>
          <a:p>
            <a:pPr algn="ctr"/>
            <a:r>
              <a:rPr lang="fr-FR" sz="3200" dirty="0" smtClean="0">
                <a:latin typeface="Fineliner Script" pitchFamily="50" charset="0"/>
              </a:rPr>
              <a:t>L’attribut du sujet</a:t>
            </a:r>
            <a:endParaRPr lang="fr-FR" sz="3200" dirty="0">
              <a:latin typeface="Fineliner Script" pitchFamily="50" charset="0"/>
            </a:endParaRPr>
          </a:p>
        </p:txBody>
      </p:sp>
      <p:sp>
        <p:nvSpPr>
          <p:cNvPr id="22" name="ZoneTexte 21"/>
          <p:cNvSpPr txBox="1"/>
          <p:nvPr/>
        </p:nvSpPr>
        <p:spPr>
          <a:xfrm>
            <a:off x="252240" y="4393114"/>
            <a:ext cx="3465858" cy="1332673"/>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Indique leur nature des attributs soulignés : adjectif qualificatif, groupes nominaux</a:t>
            </a:r>
          </a:p>
          <a:p>
            <a:pPr marL="228600" indent="-228600">
              <a:lnSpc>
                <a:spcPct val="150000"/>
              </a:lnSpc>
              <a:spcAft>
                <a:spcPts val="600"/>
              </a:spcAft>
              <a:buAutoNum type="alphaLcParenR"/>
            </a:pPr>
            <a:r>
              <a:rPr lang="fr-FR" sz="1000" dirty="0" smtClean="0">
                <a:latin typeface="Short Stack" panose="02010500040000000007" pitchFamily="2" charset="0"/>
              </a:rPr>
              <a:t>Le </a:t>
            </a:r>
            <a:r>
              <a:rPr lang="fr-FR" sz="1000" spc="-150" dirty="0" smtClean="0">
                <a:latin typeface="Short Stack" panose="02010500040000000007" pitchFamily="2" charset="0"/>
              </a:rPr>
              <a:t>panda</a:t>
            </a:r>
            <a:r>
              <a:rPr lang="fr-FR" sz="1000" dirty="0" smtClean="0">
                <a:latin typeface="Short Stack" panose="02010500040000000007" pitchFamily="2" charset="0"/>
              </a:rPr>
              <a:t> a l’air </a:t>
            </a:r>
            <a:r>
              <a:rPr lang="fr-FR" sz="1000" u="sng" dirty="0" smtClean="0">
                <a:latin typeface="Short Stack" panose="02010500040000000007" pitchFamily="2" charset="0"/>
              </a:rPr>
              <a:t>d’un gros ours en peluche</a:t>
            </a:r>
            <a:r>
              <a:rPr lang="fr-FR" sz="1000" dirty="0" smtClean="0">
                <a:latin typeface="Short Stack" panose="02010500040000000007" pitchFamily="2" charset="0"/>
              </a:rPr>
              <a:t>.</a:t>
            </a:r>
          </a:p>
          <a:p>
            <a:pPr marL="228600" indent="-228600">
              <a:lnSpc>
                <a:spcPct val="150000"/>
              </a:lnSpc>
              <a:spcAft>
                <a:spcPts val="600"/>
              </a:spcAft>
              <a:buAutoNum type="alphaLcParenR"/>
            </a:pPr>
            <a:r>
              <a:rPr lang="fr-FR" sz="1000" dirty="0" smtClean="0">
                <a:latin typeface="Short Stack" panose="02010500040000000007" pitchFamily="2" charset="0"/>
              </a:rPr>
              <a:t>Il paraît </a:t>
            </a:r>
            <a:r>
              <a:rPr lang="fr-FR" sz="1000" u="sng" dirty="0" smtClean="0">
                <a:latin typeface="Short Stack" panose="02010500040000000007" pitchFamily="2" charset="0"/>
              </a:rPr>
              <a:t>doux</a:t>
            </a:r>
            <a:r>
              <a:rPr lang="fr-FR" sz="1000" dirty="0" smtClean="0">
                <a:latin typeface="Short Stack" panose="02010500040000000007" pitchFamily="2" charset="0"/>
              </a:rPr>
              <a:t>, mais il demeure </a:t>
            </a:r>
            <a:r>
              <a:rPr lang="fr-FR" sz="1000" u="sng" dirty="0" smtClean="0">
                <a:latin typeface="Short Stack" panose="02010500040000000007" pitchFamily="2" charset="0"/>
              </a:rPr>
              <a:t>un animal sauvage </a:t>
            </a:r>
            <a:r>
              <a:rPr lang="fr-FR" sz="1000" dirty="0" smtClean="0">
                <a:latin typeface="Short Stack" panose="02010500040000000007" pitchFamily="2" charset="0"/>
              </a:rPr>
              <a:t>et reste </a:t>
            </a:r>
            <a:r>
              <a:rPr lang="fr-FR" sz="1000" u="sng" dirty="0" smtClean="0">
                <a:latin typeface="Short Stack" panose="02010500040000000007" pitchFamily="2" charset="0"/>
              </a:rPr>
              <a:t>dangereux</a:t>
            </a:r>
            <a:r>
              <a:rPr lang="fr-FR" sz="1000" dirty="0" smtClean="0">
                <a:latin typeface="Short Stack" panose="02010500040000000007" pitchFamily="2" charset="0"/>
              </a:rPr>
              <a:t>.</a:t>
            </a:r>
          </a:p>
        </p:txBody>
      </p:sp>
      <p:sp>
        <p:nvSpPr>
          <p:cNvPr id="23" name="ZoneTexte 22"/>
          <p:cNvSpPr txBox="1"/>
          <p:nvPr/>
        </p:nvSpPr>
        <p:spPr>
          <a:xfrm>
            <a:off x="3708623" y="4352557"/>
            <a:ext cx="3312368" cy="256377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Entoure les phrases qui ont un attribut du sujet</a:t>
            </a:r>
          </a:p>
          <a:p>
            <a:pPr marL="228600" indent="-228600">
              <a:spcAft>
                <a:spcPts val="600"/>
              </a:spcAft>
              <a:buAutoNum type="alphaLcParenR"/>
            </a:pPr>
            <a:r>
              <a:rPr lang="fr-FR" sz="1000" dirty="0" smtClean="0">
                <a:latin typeface="Short Stack" panose="02010500040000000007" pitchFamily="2" charset="0"/>
              </a:rPr>
              <a:t>Mes parents sont à la montagne.</a:t>
            </a:r>
          </a:p>
          <a:p>
            <a:pPr marL="228600" indent="-228600">
              <a:spcAft>
                <a:spcPts val="600"/>
              </a:spcAft>
              <a:buAutoNum type="alphaLcParenR"/>
            </a:pPr>
            <a:r>
              <a:rPr lang="fr-FR" sz="1000" dirty="0" smtClean="0">
                <a:latin typeface="Short Stack" panose="02010500040000000007" pitchFamily="2" charset="0"/>
              </a:rPr>
              <a:t>Cet été, nous sommes restées chez nous.</a:t>
            </a:r>
          </a:p>
          <a:p>
            <a:pPr marL="228600" indent="-228600">
              <a:spcAft>
                <a:spcPts val="600"/>
              </a:spcAft>
              <a:buAutoNum type="alphaLcParenR"/>
            </a:pPr>
            <a:r>
              <a:rPr lang="fr-FR" sz="1000" dirty="0" smtClean="0">
                <a:latin typeface="Short Stack" panose="02010500040000000007" pitchFamily="2" charset="0"/>
              </a:rPr>
              <a:t>Dans cette enquête plusieurs points restent confus.</a:t>
            </a:r>
          </a:p>
          <a:p>
            <a:pPr marL="228600" indent="-228600">
              <a:spcAft>
                <a:spcPts val="600"/>
              </a:spcAft>
              <a:buAutoNum type="alphaLcParenR"/>
            </a:pPr>
            <a:r>
              <a:rPr lang="fr-FR" sz="1000" dirty="0" smtClean="0">
                <a:latin typeface="Short Stack" panose="02010500040000000007" pitchFamily="2" charset="0"/>
              </a:rPr>
              <a:t>Ils demeurent à Paris.</a:t>
            </a:r>
          </a:p>
          <a:p>
            <a:pPr marL="228600" indent="-228600">
              <a:spcAft>
                <a:spcPts val="600"/>
              </a:spcAft>
              <a:buAutoNum type="alphaLcParenR"/>
            </a:pPr>
            <a:r>
              <a:rPr lang="fr-FR" sz="1000" dirty="0" smtClean="0">
                <a:latin typeface="Short Stack" panose="02010500040000000007" pitchFamily="2" charset="0"/>
              </a:rPr>
              <a:t>Devant les félins, le chasseur demeurait immobile.</a:t>
            </a:r>
          </a:p>
          <a:p>
            <a:pPr marL="228600" indent="-228600">
              <a:spcAft>
                <a:spcPts val="600"/>
              </a:spcAft>
              <a:buAutoNum type="alphaLcParenR"/>
            </a:pPr>
            <a:r>
              <a:rPr lang="fr-FR" sz="1000" dirty="0" smtClean="0">
                <a:latin typeface="Short Stack" panose="02010500040000000007" pitchFamily="2" charset="0"/>
              </a:rPr>
              <a:t>Le dessert est prêt !</a:t>
            </a:r>
          </a:p>
          <a:p>
            <a:pPr marL="228600" indent="-228600">
              <a:spcAft>
                <a:spcPts val="600"/>
              </a:spcAft>
              <a:buAutoNum type="alphaLcParenR"/>
            </a:pPr>
            <a:r>
              <a:rPr lang="fr-FR" sz="1000" dirty="0" smtClean="0">
                <a:latin typeface="Short Stack" panose="02010500040000000007" pitchFamily="2" charset="0"/>
              </a:rPr>
              <a:t>Ce lieu semble désert.</a:t>
            </a:r>
          </a:p>
        </p:txBody>
      </p:sp>
      <p:sp>
        <p:nvSpPr>
          <p:cNvPr id="24" name="ZoneTexte 23"/>
          <p:cNvSpPr txBox="1"/>
          <p:nvPr/>
        </p:nvSpPr>
        <p:spPr>
          <a:xfrm>
            <a:off x="275085" y="5778748"/>
            <a:ext cx="3312368" cy="11787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Complète les phrases par un verbe d’état et  un attribut du sujet</a:t>
            </a:r>
          </a:p>
          <a:p>
            <a:pPr marL="228600" indent="-228600">
              <a:spcAft>
                <a:spcPts val="600"/>
              </a:spcAft>
              <a:buAutoNum type="alphaLcParenR"/>
            </a:pPr>
            <a:r>
              <a:rPr lang="fr-FR" sz="1000" dirty="0" smtClean="0">
                <a:latin typeface="Short Stack" panose="02010500040000000007" pitchFamily="2" charset="0"/>
              </a:rPr>
              <a:t>Ton chien ____</a:t>
            </a:r>
          </a:p>
          <a:p>
            <a:pPr marL="228600" indent="-228600">
              <a:spcAft>
                <a:spcPts val="600"/>
              </a:spcAft>
              <a:buAutoNum type="alphaLcParenR"/>
            </a:pPr>
            <a:r>
              <a:rPr lang="fr-FR" sz="1000" dirty="0" smtClean="0">
                <a:latin typeface="Short Stack" panose="02010500040000000007" pitchFamily="2" charset="0"/>
              </a:rPr>
              <a:t>Ce chanteur ____</a:t>
            </a:r>
          </a:p>
          <a:p>
            <a:pPr marL="228600" indent="-228600">
              <a:spcAft>
                <a:spcPts val="600"/>
              </a:spcAft>
              <a:buAutoNum type="alphaLcParenR"/>
            </a:pPr>
            <a:r>
              <a:rPr lang="fr-FR" sz="1000" dirty="0" smtClean="0">
                <a:latin typeface="Short Stack" panose="02010500040000000007" pitchFamily="2" charset="0"/>
              </a:rPr>
              <a:t>Tes chaussures ____ </a:t>
            </a:r>
          </a:p>
        </p:txBody>
      </p:sp>
      <p:sp>
        <p:nvSpPr>
          <p:cNvPr id="27" name="Arrondir un rectangle avec un coin du même côté 26"/>
          <p:cNvSpPr/>
          <p:nvPr/>
        </p:nvSpPr>
        <p:spPr>
          <a:xfrm flipV="1">
            <a:off x="252239" y="7290916"/>
            <a:ext cx="6696744" cy="3192804"/>
          </a:xfrm>
          <a:prstGeom prst="round2SameRect">
            <a:avLst>
              <a:gd name="adj1" fmla="val 673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7290919"/>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620392" y="7365992"/>
            <a:ext cx="4464496"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Les compléments circonstanciels</a:t>
            </a:r>
            <a:endParaRPr lang="fr-FR" sz="3200" dirty="0">
              <a:latin typeface="Fineliner Script" pitchFamily="50" charset="0"/>
            </a:endParaRPr>
          </a:p>
        </p:txBody>
      </p:sp>
      <p:sp>
        <p:nvSpPr>
          <p:cNvPr id="31" name="ZoneTexte 30"/>
          <p:cNvSpPr txBox="1"/>
          <p:nvPr/>
        </p:nvSpPr>
        <p:spPr>
          <a:xfrm>
            <a:off x="243483" y="7938988"/>
            <a:ext cx="3249116" cy="2563779"/>
          </a:xfrm>
          <a:prstGeom prst="rect">
            <a:avLst/>
          </a:prstGeom>
          <a:noFill/>
        </p:spPr>
        <p:txBody>
          <a:bodyPr wrap="square" rtlCol="0">
            <a:spAutoFit/>
          </a:bodyPr>
          <a:lstStyle/>
          <a:p>
            <a:pPr>
              <a:lnSpc>
                <a:spcPct val="80000"/>
              </a:lnSpc>
            </a:pPr>
            <a:r>
              <a:rPr lang="fr-FR" sz="1600" u="sng" dirty="0" smtClean="0">
                <a:latin typeface="Fineliner Script" pitchFamily="50" charset="0"/>
              </a:rPr>
              <a:t>1. Indique CCL, CCT ou CCM sous les groupes soulignés</a:t>
            </a:r>
          </a:p>
          <a:p>
            <a:pPr marL="228600" indent="-228600">
              <a:lnSpc>
                <a:spcPct val="150000"/>
              </a:lnSpc>
              <a:spcAft>
                <a:spcPts val="600"/>
              </a:spcAft>
              <a:buAutoNum type="alphaLcParenR"/>
            </a:pPr>
            <a:r>
              <a:rPr lang="fr-FR" sz="1000" dirty="0" smtClean="0">
                <a:latin typeface="Short Stack" panose="02010500040000000007" pitchFamily="2" charset="0"/>
              </a:rPr>
              <a:t>Le peintre Manet naquit </a:t>
            </a:r>
            <a:r>
              <a:rPr lang="fr-FR" sz="1000" u="sng" dirty="0" smtClean="0">
                <a:latin typeface="Short Stack" panose="02010500040000000007" pitchFamily="2" charset="0"/>
              </a:rPr>
              <a:t>au XIX</a:t>
            </a:r>
            <a:r>
              <a:rPr lang="fr-FR" sz="1000" u="sng" baseline="30000" dirty="0" smtClean="0">
                <a:latin typeface="Short Stack" panose="02010500040000000007" pitchFamily="2" charset="0"/>
              </a:rPr>
              <a:t>ème</a:t>
            </a:r>
            <a:r>
              <a:rPr lang="fr-FR" sz="1000" u="sng" dirty="0" smtClean="0">
                <a:latin typeface="Short Stack" panose="02010500040000000007" pitchFamily="2" charset="0"/>
              </a:rPr>
              <a:t> siècle</a:t>
            </a:r>
            <a:r>
              <a:rPr lang="fr-FR" sz="1000" dirty="0" smtClean="0">
                <a:latin typeface="Short Stack" panose="02010500040000000007" pitchFamily="2" charset="0"/>
              </a:rPr>
              <a:t>, </a:t>
            </a:r>
            <a:r>
              <a:rPr lang="fr-FR" sz="1000" u="sng" dirty="0" smtClean="0">
                <a:latin typeface="Short Stack" panose="02010500040000000007" pitchFamily="2" charset="0"/>
              </a:rPr>
              <a:t>à Paris</a:t>
            </a:r>
            <a:r>
              <a:rPr lang="fr-FR" sz="1000" dirty="0" smtClean="0">
                <a:latin typeface="Short Stack" panose="02010500040000000007" pitchFamily="2" charset="0"/>
              </a:rPr>
              <a:t>.</a:t>
            </a:r>
          </a:p>
          <a:p>
            <a:pPr marL="228600" indent="-228600">
              <a:lnSpc>
                <a:spcPct val="150000"/>
              </a:lnSpc>
              <a:spcAft>
                <a:spcPts val="600"/>
              </a:spcAft>
              <a:buAutoNum type="alphaLcParenR"/>
            </a:pPr>
            <a:r>
              <a:rPr lang="fr-FR" sz="1000" u="sng" dirty="0" smtClean="0">
                <a:latin typeface="Short Stack" panose="02010500040000000007" pitchFamily="2" charset="0"/>
              </a:rPr>
              <a:t>Après ses études</a:t>
            </a:r>
            <a:r>
              <a:rPr lang="fr-FR" sz="1000" dirty="0" smtClean="0">
                <a:latin typeface="Short Stack" panose="02010500040000000007" pitchFamily="2" charset="0"/>
              </a:rPr>
              <a:t>, il s’embarqua </a:t>
            </a:r>
            <a:r>
              <a:rPr lang="fr-FR" sz="1000" u="sng" dirty="0" smtClean="0">
                <a:latin typeface="Short Stack" panose="02010500040000000007" pitchFamily="2" charset="0"/>
              </a:rPr>
              <a:t>sans hésitation</a:t>
            </a:r>
            <a:r>
              <a:rPr lang="fr-FR" sz="1000" dirty="0" smtClean="0">
                <a:latin typeface="Short Stack" panose="02010500040000000007" pitchFamily="2" charset="0"/>
              </a:rPr>
              <a:t> sur un cargo </a:t>
            </a:r>
            <a:r>
              <a:rPr lang="fr-FR" sz="1000" u="sng" dirty="0" smtClean="0">
                <a:latin typeface="Short Stack" panose="02010500040000000007" pitchFamily="2" charset="0"/>
              </a:rPr>
              <a:t>pour le Brésil</a:t>
            </a:r>
            <a:r>
              <a:rPr lang="fr-FR" sz="1000" dirty="0" smtClean="0">
                <a:latin typeface="Short Stack" panose="02010500040000000007" pitchFamily="2" charset="0"/>
              </a:rPr>
              <a:t>.</a:t>
            </a:r>
          </a:p>
          <a:p>
            <a:pPr marL="228600" indent="-228600">
              <a:lnSpc>
                <a:spcPct val="150000"/>
              </a:lnSpc>
              <a:spcAft>
                <a:spcPts val="600"/>
              </a:spcAft>
              <a:buAutoNum type="alphaLcParenR"/>
            </a:pPr>
            <a:r>
              <a:rPr lang="fr-FR" sz="1000" u="sng" dirty="0" smtClean="0">
                <a:latin typeface="Short Stack" panose="02010500040000000007" pitchFamily="2" charset="0"/>
              </a:rPr>
              <a:t>A son retour</a:t>
            </a:r>
            <a:r>
              <a:rPr lang="fr-FR" sz="1000" dirty="0" smtClean="0">
                <a:latin typeface="Short Stack" panose="02010500040000000007" pitchFamily="2" charset="0"/>
              </a:rPr>
              <a:t>, il entra </a:t>
            </a:r>
            <a:r>
              <a:rPr lang="fr-FR" sz="1000" u="sng" dirty="0" smtClean="0">
                <a:latin typeface="Short Stack" panose="02010500040000000007" pitchFamily="2" charset="0"/>
              </a:rPr>
              <a:t>dans un atelier de peinture.</a:t>
            </a:r>
          </a:p>
          <a:p>
            <a:pPr marL="228600" indent="-228600">
              <a:lnSpc>
                <a:spcPct val="150000"/>
              </a:lnSpc>
              <a:spcAft>
                <a:spcPts val="600"/>
              </a:spcAft>
              <a:buAutoNum type="alphaLcParenR"/>
            </a:pPr>
            <a:r>
              <a:rPr lang="fr-FR" sz="1000" dirty="0" smtClean="0">
                <a:latin typeface="Short Stack" panose="02010500040000000007" pitchFamily="2" charset="0"/>
              </a:rPr>
              <a:t>Ses premiers tableaux furent </a:t>
            </a:r>
            <a:r>
              <a:rPr lang="fr-FR" sz="1000" u="sng" dirty="0" smtClean="0">
                <a:latin typeface="Short Stack" panose="02010500040000000007" pitchFamily="2" charset="0"/>
              </a:rPr>
              <a:t>vivement</a:t>
            </a:r>
            <a:r>
              <a:rPr lang="fr-FR" sz="1000" dirty="0" smtClean="0">
                <a:latin typeface="Short Stack" panose="02010500040000000007" pitchFamily="2" charset="0"/>
              </a:rPr>
              <a:t> critiqués.</a:t>
            </a:r>
          </a:p>
        </p:txBody>
      </p:sp>
      <p:sp>
        <p:nvSpPr>
          <p:cNvPr id="32" name="ZoneTexte 31"/>
          <p:cNvSpPr txBox="1"/>
          <p:nvPr/>
        </p:nvSpPr>
        <p:spPr>
          <a:xfrm>
            <a:off x="3492599" y="7938988"/>
            <a:ext cx="3537867" cy="12895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la nature des CC soulignés</a:t>
            </a:r>
          </a:p>
          <a:p>
            <a:pPr>
              <a:lnSpc>
                <a:spcPct val="120000"/>
              </a:lnSpc>
              <a:spcAft>
                <a:spcPts val="600"/>
              </a:spcAft>
            </a:pPr>
            <a:r>
              <a:rPr lang="fr-FR" sz="1000" dirty="0" smtClean="0">
                <a:latin typeface="Short Stack" panose="02010500040000000007" pitchFamily="2" charset="0"/>
              </a:rPr>
              <a:t>Les plus grands tigres vivent </a:t>
            </a:r>
            <a:r>
              <a:rPr lang="fr-FR" sz="1000" u="sng" dirty="0" smtClean="0">
                <a:latin typeface="Short Stack" panose="02010500040000000007" pitchFamily="2" charset="0"/>
              </a:rPr>
              <a:t>actuellement</a:t>
            </a:r>
            <a:r>
              <a:rPr lang="fr-FR" sz="1000" dirty="0" smtClean="0">
                <a:latin typeface="Short Stack" panose="02010500040000000007" pitchFamily="2" charset="0"/>
              </a:rPr>
              <a:t> </a:t>
            </a:r>
            <a:r>
              <a:rPr lang="fr-FR" sz="1000" u="sng" dirty="0" smtClean="0">
                <a:latin typeface="Short Stack" panose="02010500040000000007" pitchFamily="2" charset="0"/>
              </a:rPr>
              <a:t>dans les régions froides de Sibérie</a:t>
            </a:r>
            <a:r>
              <a:rPr lang="fr-FR" sz="1000" dirty="0" smtClean="0">
                <a:latin typeface="Short Stack" panose="02010500040000000007" pitchFamily="2" charset="0"/>
              </a:rPr>
              <a:t>. Ils s’attaquent </a:t>
            </a:r>
            <a:r>
              <a:rPr lang="fr-FR" sz="1000" u="sng" dirty="0" smtClean="0">
                <a:latin typeface="Short Stack" panose="02010500040000000007" pitchFamily="2" charset="0"/>
              </a:rPr>
              <a:t>avec férocité</a:t>
            </a:r>
            <a:r>
              <a:rPr lang="fr-FR" sz="1000" dirty="0" smtClean="0">
                <a:latin typeface="Short Stack" panose="02010500040000000007" pitchFamily="2" charset="0"/>
              </a:rPr>
              <a:t> à l’homme et à tous les animaux. Les tigres se déplacent </a:t>
            </a:r>
            <a:r>
              <a:rPr lang="fr-FR" sz="1000" u="sng" dirty="0" smtClean="0">
                <a:latin typeface="Short Stack" panose="02010500040000000007" pitchFamily="2" charset="0"/>
              </a:rPr>
              <a:t>volontiers</a:t>
            </a:r>
            <a:r>
              <a:rPr lang="fr-FR" sz="1000" dirty="0" smtClean="0">
                <a:latin typeface="Short Stack" panose="02010500040000000007" pitchFamily="2" charset="0"/>
              </a:rPr>
              <a:t> </a:t>
            </a:r>
            <a:r>
              <a:rPr lang="fr-FR" sz="1000" u="sng" dirty="0" smtClean="0">
                <a:latin typeface="Short Stack" panose="02010500040000000007" pitchFamily="2" charset="0"/>
              </a:rPr>
              <a:t>l’hiver</a:t>
            </a:r>
            <a:r>
              <a:rPr lang="fr-FR" sz="1000" dirty="0" smtClean="0">
                <a:latin typeface="Short Stack" panose="02010500040000000007" pitchFamily="2" charset="0"/>
              </a:rPr>
              <a:t>.</a:t>
            </a:r>
          </a:p>
        </p:txBody>
      </p:sp>
      <p:sp>
        <p:nvSpPr>
          <p:cNvPr id="46" name="ZoneTexte 45"/>
          <p:cNvSpPr txBox="1"/>
          <p:nvPr/>
        </p:nvSpPr>
        <p:spPr>
          <a:xfrm>
            <a:off x="317401" y="3678196"/>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50" name="Rectangle 49"/>
          <p:cNvSpPr/>
          <p:nvPr/>
        </p:nvSpPr>
        <p:spPr>
          <a:xfrm>
            <a:off x="3492599" y="9235132"/>
            <a:ext cx="3456384" cy="1261884"/>
          </a:xfrm>
          <a:prstGeom prst="rect">
            <a:avLst/>
          </a:prstGeom>
        </p:spPr>
        <p:txBody>
          <a:bodyPr wrap="square">
            <a:spAutoFit/>
          </a:bodyPr>
          <a:lstStyle/>
          <a:p>
            <a:pPr lvl="0"/>
            <a:r>
              <a:rPr lang="fr-FR" sz="1600" u="sng" dirty="0" smtClean="0">
                <a:solidFill>
                  <a:prstClr val="black"/>
                </a:solidFill>
                <a:latin typeface="Fineliner Script" pitchFamily="50" charset="0"/>
              </a:rPr>
              <a:t>3. Souligne les CC et indique CCT, CCL, CCM</a:t>
            </a:r>
          </a:p>
          <a:p>
            <a:pPr marL="228600" lvl="0" indent="-228600">
              <a:spcAft>
                <a:spcPts val="600"/>
              </a:spcAft>
              <a:buAutoNum type="alphaLcParenR"/>
            </a:pPr>
            <a:r>
              <a:rPr lang="fr-FR" sz="1000" dirty="0" smtClean="0">
                <a:solidFill>
                  <a:prstClr val="black"/>
                </a:solidFill>
                <a:latin typeface="Short Stack" panose="02010500040000000007" pitchFamily="2" charset="0"/>
              </a:rPr>
              <a:t>Toute la journée, le chat dort sur le canapé.</a:t>
            </a:r>
          </a:p>
          <a:p>
            <a:pPr marL="228600" lvl="0" indent="-228600">
              <a:spcAft>
                <a:spcPts val="600"/>
              </a:spcAft>
              <a:buAutoNum type="alphaLcParenR"/>
            </a:pPr>
            <a:r>
              <a:rPr lang="fr-FR" sz="1000" dirty="0" smtClean="0">
                <a:solidFill>
                  <a:prstClr val="black"/>
                </a:solidFill>
                <a:latin typeface="Short Stack" panose="02010500040000000007" pitchFamily="2" charset="0"/>
              </a:rPr>
              <a:t>Le matin, il lit attentivement le journal.</a:t>
            </a:r>
          </a:p>
          <a:p>
            <a:pPr marL="228600" lvl="0" indent="-228600">
              <a:spcAft>
                <a:spcPts val="600"/>
              </a:spcAft>
              <a:buAutoNum type="alphaLcParenR"/>
            </a:pPr>
            <a:r>
              <a:rPr lang="fr-FR" sz="1000" dirty="0" smtClean="0">
                <a:solidFill>
                  <a:prstClr val="black"/>
                </a:solidFill>
                <a:latin typeface="Short Stack" panose="02010500040000000007" pitchFamily="2" charset="0"/>
              </a:rPr>
              <a:t>Au printemps, le vent le pollen sur les fleurs.</a:t>
            </a:r>
            <a:endParaRPr lang="fr-FR" dirty="0"/>
          </a:p>
        </p:txBody>
      </p:sp>
      <p:sp>
        <p:nvSpPr>
          <p:cNvPr id="37" name="Larme 36"/>
          <p:cNvSpPr/>
          <p:nvPr/>
        </p:nvSpPr>
        <p:spPr>
          <a:xfrm>
            <a:off x="6156895" y="3678196"/>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6156895" y="3678196"/>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G9</a:t>
            </a:r>
            <a:endParaRPr lang="fr-FR" sz="2800" b="1" dirty="0">
              <a:solidFill>
                <a:schemeClr val="bg1"/>
              </a:solidFill>
              <a:latin typeface="Fineliner Script" pitchFamily="50" charset="0"/>
            </a:endParaRPr>
          </a:p>
        </p:txBody>
      </p:sp>
      <p:sp>
        <p:nvSpPr>
          <p:cNvPr id="45" name="Larme 44"/>
          <p:cNvSpPr/>
          <p:nvPr/>
        </p:nvSpPr>
        <p:spPr>
          <a:xfrm>
            <a:off x="6156895" y="7307593"/>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6156895" y="7307593"/>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G10</a:t>
            </a:r>
            <a:endParaRPr lang="fr-FR" sz="2800" b="1" dirty="0">
              <a:solidFill>
                <a:schemeClr val="bg1"/>
              </a:solidFill>
              <a:latin typeface="Fineliner Script" pitchFamily="50" charset="0"/>
            </a:endParaRPr>
          </a:p>
        </p:txBody>
      </p:sp>
      <p:sp>
        <p:nvSpPr>
          <p:cNvPr id="52" name="ZoneTexte 51"/>
          <p:cNvSpPr txBox="1"/>
          <p:nvPr/>
        </p:nvSpPr>
        <p:spPr>
          <a:xfrm>
            <a:off x="288243" y="732913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57" name="Arrondir un rectangle avec un coin du même côté 56"/>
          <p:cNvSpPr/>
          <p:nvPr/>
        </p:nvSpPr>
        <p:spPr>
          <a:xfrm flipV="1">
            <a:off x="252239" y="162124"/>
            <a:ext cx="6696744" cy="3096344"/>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5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162127"/>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9" name="ZoneTexte 58"/>
          <p:cNvSpPr txBox="1"/>
          <p:nvPr/>
        </p:nvSpPr>
        <p:spPr>
          <a:xfrm>
            <a:off x="1620391" y="286445"/>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La fonction complément d’objet</a:t>
            </a:r>
            <a:endParaRPr lang="fr-FR" sz="3200" dirty="0">
              <a:latin typeface="Fineliner Script" pitchFamily="50" charset="0"/>
            </a:endParaRPr>
          </a:p>
        </p:txBody>
      </p:sp>
      <p:sp>
        <p:nvSpPr>
          <p:cNvPr id="60" name="ZoneTexte 59"/>
          <p:cNvSpPr txBox="1"/>
          <p:nvPr/>
        </p:nvSpPr>
        <p:spPr>
          <a:xfrm>
            <a:off x="288243" y="909400"/>
            <a:ext cx="3393851" cy="216366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Indique si les GN soulignés sont COD, COI, COS.</a:t>
            </a:r>
          </a:p>
          <a:p>
            <a:pPr marL="228600" indent="-228600">
              <a:lnSpc>
                <a:spcPct val="120000"/>
              </a:lnSpc>
              <a:spcAft>
                <a:spcPts val="600"/>
              </a:spcAft>
              <a:buAutoNum type="alphaLcParenR"/>
            </a:pPr>
            <a:r>
              <a:rPr lang="fr-FR" sz="1000" dirty="0" smtClean="0">
                <a:latin typeface="Short Stack" panose="02010500040000000007" pitchFamily="2" charset="0"/>
              </a:rPr>
              <a:t>Nadia s’est confiée </a:t>
            </a:r>
            <a:r>
              <a:rPr lang="fr-FR" sz="1000" u="sng" dirty="0" smtClean="0">
                <a:latin typeface="Short Stack" panose="02010500040000000007" pitchFamily="2" charset="0"/>
              </a:rPr>
              <a:t>à sa meilleure amie</a:t>
            </a:r>
            <a:r>
              <a:rPr lang="fr-FR" sz="1000" dirty="0" smtClean="0">
                <a:latin typeface="Short Stack" panose="02010500040000000007" pitchFamily="2" charset="0"/>
              </a:rPr>
              <a:t>.</a:t>
            </a:r>
          </a:p>
          <a:p>
            <a:pPr marL="228600" indent="-228600">
              <a:lnSpc>
                <a:spcPct val="120000"/>
              </a:lnSpc>
              <a:spcAft>
                <a:spcPts val="600"/>
              </a:spcAft>
              <a:buAutoNum type="alphaLcParenR"/>
            </a:pPr>
            <a:r>
              <a:rPr lang="fr-FR" sz="1000" dirty="0" smtClean="0">
                <a:latin typeface="Short Stack" panose="02010500040000000007" pitchFamily="2" charset="0"/>
              </a:rPr>
              <a:t>Le garagiste répare </a:t>
            </a:r>
            <a:r>
              <a:rPr lang="fr-FR" sz="1000" u="sng" dirty="0" smtClean="0">
                <a:latin typeface="Short Stack" panose="02010500040000000007" pitchFamily="2" charset="0"/>
              </a:rPr>
              <a:t>la voiture</a:t>
            </a:r>
            <a:r>
              <a:rPr lang="fr-FR" sz="1000" dirty="0" smtClean="0">
                <a:latin typeface="Short Stack" panose="02010500040000000007" pitchFamily="2" charset="0"/>
              </a:rPr>
              <a:t>.</a:t>
            </a:r>
          </a:p>
          <a:p>
            <a:pPr marL="228600" indent="-228600">
              <a:lnSpc>
                <a:spcPct val="120000"/>
              </a:lnSpc>
              <a:spcAft>
                <a:spcPts val="600"/>
              </a:spcAft>
              <a:buAutoNum type="alphaLcParenR"/>
            </a:pPr>
            <a:r>
              <a:rPr lang="fr-FR" sz="1000" dirty="0" smtClean="0">
                <a:latin typeface="Short Stack" panose="02010500040000000007" pitchFamily="2" charset="0"/>
              </a:rPr>
              <a:t>As-tu écris </a:t>
            </a:r>
            <a:r>
              <a:rPr lang="fr-FR" sz="1000" u="sng" dirty="0" smtClean="0">
                <a:latin typeface="Short Stack" panose="02010500040000000007" pitchFamily="2" charset="0"/>
              </a:rPr>
              <a:t>une carte postale</a:t>
            </a:r>
            <a:r>
              <a:rPr lang="fr-FR" sz="1000" dirty="0" smtClean="0">
                <a:latin typeface="Short Stack" panose="02010500040000000007" pitchFamily="2" charset="0"/>
              </a:rPr>
              <a:t>  </a:t>
            </a:r>
            <a:r>
              <a:rPr lang="fr-FR" sz="1000" u="sng" dirty="0" smtClean="0">
                <a:latin typeface="Short Stack" panose="02010500040000000007" pitchFamily="2" charset="0"/>
              </a:rPr>
              <a:t>à tes cousins</a:t>
            </a:r>
            <a:r>
              <a:rPr lang="fr-FR" sz="1000" dirty="0" smtClean="0">
                <a:latin typeface="Short Stack" panose="02010500040000000007" pitchFamily="2" charset="0"/>
              </a:rPr>
              <a:t> ?</a:t>
            </a:r>
          </a:p>
          <a:p>
            <a:pPr marL="228600" indent="-228600">
              <a:lnSpc>
                <a:spcPct val="120000"/>
              </a:lnSpc>
              <a:spcAft>
                <a:spcPts val="600"/>
              </a:spcAft>
              <a:buAutoNum type="alphaLcParenR"/>
            </a:pPr>
            <a:r>
              <a:rPr lang="fr-FR" sz="1000" dirty="0" smtClean="0">
                <a:latin typeface="Short Stack" panose="02010500040000000007" pitchFamily="2" charset="0"/>
              </a:rPr>
              <a:t>Aujourd’hui, nous apprenons </a:t>
            </a:r>
            <a:r>
              <a:rPr lang="fr-FR" sz="1000" u="sng" dirty="0" smtClean="0">
                <a:latin typeface="Short Stack" panose="02010500040000000007" pitchFamily="2" charset="0"/>
              </a:rPr>
              <a:t>une nouvelle poésie.</a:t>
            </a:r>
          </a:p>
          <a:p>
            <a:pPr marL="228600" indent="-228600">
              <a:lnSpc>
                <a:spcPct val="120000"/>
              </a:lnSpc>
              <a:spcAft>
                <a:spcPts val="600"/>
              </a:spcAft>
              <a:buAutoNum type="alphaLcParenR"/>
            </a:pPr>
            <a:r>
              <a:rPr lang="fr-FR" sz="1000" dirty="0" smtClean="0">
                <a:latin typeface="Short Stack" panose="02010500040000000007" pitchFamily="2" charset="0"/>
              </a:rPr>
              <a:t>Luc rend </a:t>
            </a:r>
            <a:r>
              <a:rPr lang="fr-FR" sz="1000" u="sng" dirty="0" smtClean="0">
                <a:latin typeface="Short Stack" panose="02010500040000000007" pitchFamily="2" charset="0"/>
              </a:rPr>
              <a:t>un livre</a:t>
            </a:r>
            <a:r>
              <a:rPr lang="fr-FR" sz="1000" dirty="0" smtClean="0">
                <a:latin typeface="Short Stack" panose="02010500040000000007" pitchFamily="2" charset="0"/>
              </a:rPr>
              <a:t>  </a:t>
            </a:r>
            <a:r>
              <a:rPr lang="fr-FR" sz="1000" u="sng" dirty="0" smtClean="0">
                <a:latin typeface="Short Stack" panose="02010500040000000007" pitchFamily="2" charset="0"/>
              </a:rPr>
              <a:t>à la bibliothécaire</a:t>
            </a:r>
            <a:r>
              <a:rPr lang="fr-FR" sz="1000" dirty="0" smtClean="0">
                <a:latin typeface="Short Stack" panose="02010500040000000007" pitchFamily="2" charset="0"/>
              </a:rPr>
              <a:t>. </a:t>
            </a:r>
            <a:endParaRPr lang="fr-FR" sz="1000" dirty="0">
              <a:latin typeface="Short Stack" panose="02010500040000000007" pitchFamily="2" charset="0"/>
            </a:endParaRPr>
          </a:p>
        </p:txBody>
      </p:sp>
      <p:sp>
        <p:nvSpPr>
          <p:cNvPr id="61" name="ZoneTexte 60"/>
          <p:cNvSpPr txBox="1"/>
          <p:nvPr/>
        </p:nvSpPr>
        <p:spPr>
          <a:xfrm>
            <a:off x="3708623" y="884720"/>
            <a:ext cx="3312368" cy="1058751"/>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Remplace le GN souligné par un PP</a:t>
            </a:r>
            <a:endParaRPr lang="fr-FR" sz="1600" dirty="0" smtClean="0">
              <a:latin typeface="Fineliner Script" pitchFamily="50" charset="0"/>
            </a:endParaRPr>
          </a:p>
          <a:p>
            <a:pPr marL="228600" indent="-228600">
              <a:spcAft>
                <a:spcPts val="600"/>
              </a:spcAft>
              <a:buAutoNum type="alphaLcParenR"/>
            </a:pPr>
            <a:r>
              <a:rPr lang="fr-FR" sz="1000" dirty="0" smtClean="0">
                <a:latin typeface="Short Stack" panose="02010500040000000007" pitchFamily="2" charset="0"/>
              </a:rPr>
              <a:t>La loutre a aperçu une truite. Comme elle a faim, elle capture </a:t>
            </a:r>
            <a:r>
              <a:rPr lang="fr-FR" sz="1000" u="sng" dirty="0" smtClean="0">
                <a:latin typeface="Short Stack" panose="02010500040000000007" pitchFamily="2" charset="0"/>
              </a:rPr>
              <a:t>la truite</a:t>
            </a:r>
            <a:r>
              <a:rPr lang="fr-FR" sz="1000" dirty="0" smtClean="0">
                <a:latin typeface="Short Stack" panose="02010500040000000007" pitchFamily="2" charset="0"/>
              </a:rPr>
              <a:t>.</a:t>
            </a:r>
          </a:p>
          <a:p>
            <a:pPr marL="228600" indent="-228600">
              <a:spcAft>
                <a:spcPts val="600"/>
              </a:spcAft>
              <a:buAutoNum type="alphaLcParenR"/>
            </a:pPr>
            <a:r>
              <a:rPr lang="fr-FR" sz="1000" dirty="0" smtClean="0">
                <a:latin typeface="Short Stack" panose="02010500040000000007" pitchFamily="2" charset="0"/>
              </a:rPr>
              <a:t>Le train a du retard. Mon père attend </a:t>
            </a:r>
            <a:r>
              <a:rPr lang="fr-FR" sz="1000" u="sng" dirty="0" smtClean="0">
                <a:latin typeface="Short Stack" panose="02010500040000000007" pitchFamily="2" charset="0"/>
              </a:rPr>
              <a:t>le train</a:t>
            </a:r>
            <a:r>
              <a:rPr lang="fr-FR" sz="1000" dirty="0" smtClean="0">
                <a:latin typeface="Short Stack" panose="02010500040000000007" pitchFamily="2" charset="0"/>
              </a:rPr>
              <a:t>.</a:t>
            </a:r>
          </a:p>
        </p:txBody>
      </p:sp>
      <p:sp>
        <p:nvSpPr>
          <p:cNvPr id="62" name="Larme 61"/>
          <p:cNvSpPr/>
          <p:nvPr/>
        </p:nvSpPr>
        <p:spPr>
          <a:xfrm>
            <a:off x="6156895" y="243357"/>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6156895" y="243357"/>
            <a:ext cx="720080" cy="523220"/>
          </a:xfrm>
          <a:prstGeom prst="rect">
            <a:avLst/>
          </a:prstGeom>
          <a:noFill/>
        </p:spPr>
        <p:txBody>
          <a:bodyPr wrap="square" rtlCol="0">
            <a:spAutoFit/>
          </a:bodyPr>
          <a:lstStyle/>
          <a:p>
            <a:pPr algn="ctr"/>
            <a:r>
              <a:rPr lang="fr-FR" sz="2800" b="1" dirty="0" smtClean="0">
                <a:solidFill>
                  <a:schemeClr val="bg1"/>
                </a:solidFill>
                <a:latin typeface="Fineliner Script" pitchFamily="50" charset="0"/>
              </a:rPr>
              <a:t>G8</a:t>
            </a:r>
            <a:endParaRPr lang="fr-FR" sz="2800" b="1" dirty="0">
              <a:solidFill>
                <a:schemeClr val="bg1"/>
              </a:solidFill>
              <a:latin typeface="Fineliner Script" pitchFamily="50" charset="0"/>
            </a:endParaRPr>
          </a:p>
        </p:txBody>
      </p:sp>
      <p:sp>
        <p:nvSpPr>
          <p:cNvPr id="64" name="ZoneTexte 63"/>
          <p:cNvSpPr txBox="1"/>
          <p:nvPr/>
        </p:nvSpPr>
        <p:spPr>
          <a:xfrm>
            <a:off x="324247" y="21725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65" name="ZoneTexte 64"/>
          <p:cNvSpPr txBox="1"/>
          <p:nvPr/>
        </p:nvSpPr>
        <p:spPr>
          <a:xfrm>
            <a:off x="3682094" y="1987351"/>
            <a:ext cx="3312368" cy="1271117"/>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Souligne les CO et indique s’ils sont COD ou COI</a:t>
            </a:r>
            <a:endParaRPr lang="fr-FR" sz="1600" dirty="0" smtClean="0">
              <a:latin typeface="Fineliner Script" pitchFamily="50" charset="0"/>
            </a:endParaRPr>
          </a:p>
          <a:p>
            <a:pPr marL="228600" indent="-228600">
              <a:lnSpc>
                <a:spcPct val="90000"/>
              </a:lnSpc>
              <a:spcAft>
                <a:spcPts val="600"/>
              </a:spcAft>
              <a:buAutoNum type="alphaLcParenR"/>
            </a:pPr>
            <a:r>
              <a:rPr lang="fr-FR" sz="1000" dirty="0" smtClean="0">
                <a:latin typeface="Short Stack" panose="02010500040000000007" pitchFamily="2" charset="0"/>
              </a:rPr>
              <a:t>Il s’est acheté un nouveau parapluie.</a:t>
            </a:r>
          </a:p>
          <a:p>
            <a:pPr marL="228600" indent="-228600">
              <a:lnSpc>
                <a:spcPct val="90000"/>
              </a:lnSpc>
              <a:spcAft>
                <a:spcPts val="600"/>
              </a:spcAft>
              <a:buAutoNum type="alphaLcParenR"/>
            </a:pPr>
            <a:r>
              <a:rPr lang="fr-FR" sz="1000" dirty="0" smtClean="0">
                <a:latin typeface="Short Stack" panose="02010500040000000007" pitchFamily="2" charset="0"/>
              </a:rPr>
              <a:t>Le meurtrier s’est livré à la police.</a:t>
            </a:r>
          </a:p>
          <a:p>
            <a:pPr marL="228600" indent="-228600">
              <a:lnSpc>
                <a:spcPct val="90000"/>
              </a:lnSpc>
              <a:spcAft>
                <a:spcPts val="600"/>
              </a:spcAft>
              <a:buAutoNum type="alphaLcParenR"/>
            </a:pPr>
            <a:r>
              <a:rPr lang="fr-FR" sz="1000" dirty="0" smtClean="0">
                <a:latin typeface="Short Stack" panose="02010500040000000007" pitchFamily="2" charset="0"/>
              </a:rPr>
              <a:t>Les oiseaux picorent des raisins dans les vignes.</a:t>
            </a:r>
          </a:p>
        </p:txBody>
      </p:sp>
      <p:pic>
        <p:nvPicPr>
          <p:cNvPr id="29" name="Imag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2106340"/>
            <a:ext cx="279825" cy="1114118"/>
          </a:xfrm>
          <a:prstGeom prst="rect">
            <a:avLst/>
          </a:prstGeom>
        </p:spPr>
      </p:pic>
      <p:pic>
        <p:nvPicPr>
          <p:cNvPr id="33" name="Imag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5922764"/>
            <a:ext cx="279825" cy="1114118"/>
          </a:xfrm>
          <a:prstGeom prst="rect">
            <a:avLst/>
          </a:prstGeom>
        </p:spPr>
      </p:pic>
      <p:pic>
        <p:nvPicPr>
          <p:cNvPr id="34" name="Imag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48" y="9293374"/>
            <a:ext cx="279825" cy="1114118"/>
          </a:xfrm>
          <a:prstGeom prst="rect">
            <a:avLst/>
          </a:prstGeom>
        </p:spPr>
      </p:pic>
    </p:spTree>
    <p:extLst>
      <p:ext uri="{BB962C8B-B14F-4D97-AF65-F5344CB8AC3E}">
        <p14:creationId xmlns:p14="http://schemas.microsoft.com/office/powerpoint/2010/main" val="89810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flipV="1">
            <a:off x="263556" y="306140"/>
            <a:ext cx="6696744" cy="3024336"/>
          </a:xfrm>
          <a:prstGeom prst="round2SameRect">
            <a:avLst>
              <a:gd name="adj1" fmla="val 8271"/>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63556" y="306142"/>
            <a:ext cx="6696744" cy="936101"/>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631708" y="310429"/>
            <a:ext cx="4608512" cy="781752"/>
          </a:xfrm>
          <a:prstGeom prst="rect">
            <a:avLst/>
          </a:prstGeom>
          <a:noFill/>
        </p:spPr>
        <p:txBody>
          <a:bodyPr wrap="square" rtlCol="0">
            <a:spAutoFit/>
          </a:bodyPr>
          <a:lstStyle/>
          <a:p>
            <a:pPr algn="ctr">
              <a:lnSpc>
                <a:spcPct val="70000"/>
              </a:lnSpc>
            </a:pPr>
            <a:r>
              <a:rPr lang="fr-FR" sz="3200" dirty="0" smtClean="0">
                <a:latin typeface="Fineliner Script" pitchFamily="50" charset="0"/>
              </a:rPr>
              <a:t>La proposition subordonnée complétive</a:t>
            </a:r>
            <a:endParaRPr lang="fr-FR" sz="3200" dirty="0">
              <a:latin typeface="Fineliner Script" pitchFamily="50" charset="0"/>
            </a:endParaRPr>
          </a:p>
        </p:txBody>
      </p:sp>
      <p:sp>
        <p:nvSpPr>
          <p:cNvPr id="7" name="ZoneTexte 6"/>
          <p:cNvSpPr txBox="1"/>
          <p:nvPr/>
        </p:nvSpPr>
        <p:spPr>
          <a:xfrm>
            <a:off x="254800" y="1315178"/>
            <a:ext cx="3373288" cy="1871282"/>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Remplace le GN </a:t>
            </a:r>
            <a:r>
              <a:rPr lang="fr-FR" sz="1600" u="sng" dirty="0" err="1" smtClean="0">
                <a:latin typeface="Fineliner Script" pitchFamily="50" charset="0"/>
              </a:rPr>
              <a:t>cod</a:t>
            </a:r>
            <a:r>
              <a:rPr lang="fr-FR" sz="1600" u="sng" dirty="0" smtClean="0">
                <a:latin typeface="Fineliner Script" pitchFamily="50" charset="0"/>
              </a:rPr>
              <a:t> de chaque phrase par une proposition complétive.</a:t>
            </a:r>
          </a:p>
          <a:p>
            <a:pPr marL="228600" indent="-228600">
              <a:spcAft>
                <a:spcPts val="600"/>
              </a:spcAft>
              <a:buAutoNum type="alphaLcParenR"/>
            </a:pPr>
            <a:r>
              <a:rPr lang="fr-FR" sz="1000" dirty="0" smtClean="0">
                <a:latin typeface="Short Stack" panose="02010500040000000007" pitchFamily="2" charset="0"/>
              </a:rPr>
              <a:t>Je souhaite sa participation.</a:t>
            </a:r>
          </a:p>
          <a:p>
            <a:pPr marL="228600" indent="-228600">
              <a:spcAft>
                <a:spcPts val="600"/>
              </a:spcAft>
              <a:buAutoNum type="alphaLcParenR"/>
            </a:pPr>
            <a:r>
              <a:rPr lang="fr-FR" sz="1000" dirty="0" smtClean="0">
                <a:latin typeface="Short Stack" panose="02010500040000000007" pitchFamily="2" charset="0"/>
              </a:rPr>
              <a:t>Nous attendons sa réponse.</a:t>
            </a:r>
          </a:p>
          <a:p>
            <a:pPr marL="228600" indent="-228600">
              <a:spcAft>
                <a:spcPts val="600"/>
              </a:spcAft>
              <a:buAutoNum type="alphaLcParenR"/>
            </a:pPr>
            <a:r>
              <a:rPr lang="fr-FR" sz="1000" dirty="0" smtClean="0">
                <a:latin typeface="Short Stack" panose="02010500040000000007" pitchFamily="2" charset="0"/>
              </a:rPr>
              <a:t>Le président a annoncé sa démission.</a:t>
            </a:r>
          </a:p>
          <a:p>
            <a:pPr marL="228600" indent="-228600">
              <a:spcAft>
                <a:spcPts val="600"/>
              </a:spcAft>
              <a:buAutoNum type="alphaLcParenR"/>
            </a:pPr>
            <a:r>
              <a:rPr lang="fr-FR" sz="1000" dirty="0" smtClean="0">
                <a:latin typeface="Short Stack" panose="02010500040000000007" pitchFamily="2" charset="0"/>
              </a:rPr>
              <a:t>On a craint un tremblement de terre.</a:t>
            </a:r>
          </a:p>
          <a:p>
            <a:pPr marL="228600" indent="-228600">
              <a:spcAft>
                <a:spcPts val="600"/>
              </a:spcAft>
              <a:buAutoNum type="alphaLcParenR"/>
            </a:pPr>
            <a:r>
              <a:rPr lang="fr-FR" sz="1000" dirty="0" smtClean="0">
                <a:latin typeface="Short Stack" panose="02010500040000000007" pitchFamily="2" charset="0"/>
              </a:rPr>
              <a:t>On le croit coupable.</a:t>
            </a:r>
          </a:p>
          <a:p>
            <a:pPr marL="228600" indent="-228600">
              <a:spcAft>
                <a:spcPts val="600"/>
              </a:spcAft>
              <a:buAutoNum type="alphaLcParenR"/>
            </a:pPr>
            <a:r>
              <a:rPr lang="fr-FR" sz="1000" dirty="0" smtClean="0">
                <a:latin typeface="Short Stack" panose="02010500040000000007" pitchFamily="2" charset="0"/>
              </a:rPr>
              <a:t>Je n’ai pas remarqué leur ressemblance.</a:t>
            </a:r>
            <a:endParaRPr lang="fr-FR" sz="1000" dirty="0">
              <a:latin typeface="Short Stack" panose="02010500040000000007" pitchFamily="2" charset="0"/>
            </a:endParaRPr>
          </a:p>
        </p:txBody>
      </p:sp>
      <p:sp>
        <p:nvSpPr>
          <p:cNvPr id="8" name="ZoneTexte 7"/>
          <p:cNvSpPr txBox="1"/>
          <p:nvPr/>
        </p:nvSpPr>
        <p:spPr>
          <a:xfrm>
            <a:off x="3503916" y="1267154"/>
            <a:ext cx="3528392" cy="1948226"/>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Souligne la proposition subordonnée et indique si elle est relative ou complétive.</a:t>
            </a:r>
          </a:p>
          <a:p>
            <a:pPr marL="228600" indent="-228600">
              <a:spcAft>
                <a:spcPts val="600"/>
              </a:spcAft>
              <a:buAutoNum type="alphaLcParenR"/>
            </a:pPr>
            <a:r>
              <a:rPr lang="fr-FR" sz="1000" dirty="0" smtClean="0">
                <a:latin typeface="Short Stack" panose="02010500040000000007" pitchFamily="2" charset="0"/>
              </a:rPr>
              <a:t>La classe que je fréquente est un CM2.</a:t>
            </a:r>
          </a:p>
          <a:p>
            <a:pPr marL="228600" indent="-228600">
              <a:spcAft>
                <a:spcPts val="600"/>
              </a:spcAft>
              <a:buAutoNum type="alphaLcParenR"/>
            </a:pPr>
            <a:r>
              <a:rPr lang="fr-FR" sz="1000" dirty="0" smtClean="0">
                <a:latin typeface="Short Stack" panose="02010500040000000007" pitchFamily="2" charset="0"/>
              </a:rPr>
              <a:t>Je sais que tu travailles bien.</a:t>
            </a:r>
          </a:p>
          <a:p>
            <a:pPr marL="228600" indent="-228600">
              <a:spcAft>
                <a:spcPts val="600"/>
              </a:spcAft>
              <a:buAutoNum type="alphaLcParenR"/>
            </a:pPr>
            <a:r>
              <a:rPr lang="fr-FR" sz="1000" dirty="0" smtClean="0">
                <a:latin typeface="Short Stack" panose="02010500040000000007" pitchFamily="2" charset="0"/>
              </a:rPr>
              <a:t>Julien est satisfait des notes qu’il a eues.</a:t>
            </a:r>
          </a:p>
          <a:p>
            <a:pPr marL="228600" indent="-228600">
              <a:spcAft>
                <a:spcPts val="600"/>
              </a:spcAft>
              <a:buAutoNum type="alphaLcParenR"/>
            </a:pPr>
            <a:r>
              <a:rPr lang="fr-FR" sz="1000" dirty="0" smtClean="0">
                <a:latin typeface="Short Stack" panose="02010500040000000007" pitchFamily="2" charset="0"/>
              </a:rPr>
              <a:t>Il nous annonce qu’il passera en 6</a:t>
            </a:r>
            <a:r>
              <a:rPr lang="fr-FR" sz="1000" baseline="30000" dirty="0" smtClean="0">
                <a:latin typeface="Short Stack" panose="02010500040000000007" pitchFamily="2" charset="0"/>
              </a:rPr>
              <a:t>ème</a:t>
            </a:r>
            <a:r>
              <a:rPr lang="fr-FR" sz="1000" dirty="0" smtClean="0">
                <a:latin typeface="Short Stack" panose="02010500040000000007" pitchFamily="2" charset="0"/>
              </a:rPr>
              <a:t> l’an prochain.</a:t>
            </a:r>
          </a:p>
          <a:p>
            <a:pPr marL="228600" indent="-228600">
              <a:spcAft>
                <a:spcPts val="600"/>
              </a:spcAft>
              <a:buAutoNum type="alphaLcParenR"/>
            </a:pPr>
            <a:r>
              <a:rPr lang="fr-FR" sz="1000" dirty="0" smtClean="0">
                <a:latin typeface="Short Stack" panose="02010500040000000007" pitchFamily="2" charset="0"/>
              </a:rPr>
              <a:t>L’histoire fantastique que j’ai lue m’a beaucoup impressionné.</a:t>
            </a:r>
          </a:p>
        </p:txBody>
      </p:sp>
      <p:sp>
        <p:nvSpPr>
          <p:cNvPr id="9" name="Larme 8"/>
          <p:cNvSpPr/>
          <p:nvPr/>
        </p:nvSpPr>
        <p:spPr>
          <a:xfrm>
            <a:off x="6240219" y="387372"/>
            <a:ext cx="600751"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6240220" y="387372"/>
            <a:ext cx="629902"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G11</a:t>
            </a:r>
            <a:endParaRPr lang="fr-FR" sz="2800" b="1" dirty="0">
              <a:solidFill>
                <a:schemeClr val="bg1"/>
              </a:solidFill>
              <a:latin typeface="Fineliner Script" pitchFamily="50" charset="0"/>
            </a:endParaRPr>
          </a:p>
        </p:txBody>
      </p:sp>
      <p:sp>
        <p:nvSpPr>
          <p:cNvPr id="11" name="ZoneTexte 10"/>
          <p:cNvSpPr txBox="1"/>
          <p:nvPr/>
        </p:nvSpPr>
        <p:spPr>
          <a:xfrm>
            <a:off x="299560" y="378148"/>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12" name="Arrondir un rectangle avec un coin du même côté 11"/>
          <p:cNvSpPr/>
          <p:nvPr/>
        </p:nvSpPr>
        <p:spPr>
          <a:xfrm flipV="1">
            <a:off x="288243" y="3803327"/>
            <a:ext cx="6696744" cy="2839517"/>
          </a:xfrm>
          <a:prstGeom prst="round2SameRect">
            <a:avLst>
              <a:gd name="adj1" fmla="val 10207"/>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88243" y="3803329"/>
            <a:ext cx="6696744" cy="679275"/>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ZoneTexte 13"/>
          <p:cNvSpPr txBox="1"/>
          <p:nvPr/>
        </p:nvSpPr>
        <p:spPr>
          <a:xfrm>
            <a:off x="1656395" y="3927647"/>
            <a:ext cx="4583824"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Phrases actives et passives</a:t>
            </a:r>
            <a:endParaRPr lang="fr-FR" sz="3200" dirty="0">
              <a:latin typeface="Fineliner Script" pitchFamily="50" charset="0"/>
            </a:endParaRPr>
          </a:p>
        </p:txBody>
      </p:sp>
      <p:sp>
        <p:nvSpPr>
          <p:cNvPr id="15" name="ZoneTexte 14"/>
          <p:cNvSpPr txBox="1"/>
          <p:nvPr/>
        </p:nvSpPr>
        <p:spPr>
          <a:xfrm>
            <a:off x="324247" y="4525922"/>
            <a:ext cx="3393851" cy="2059025"/>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Indique si ces phrases sont actives ou passives.</a:t>
            </a:r>
          </a:p>
          <a:p>
            <a:pPr marL="228600" indent="-228600">
              <a:spcAft>
                <a:spcPts val="600"/>
              </a:spcAft>
              <a:buAutoNum type="alphaLcParenR"/>
            </a:pPr>
            <a:r>
              <a:rPr lang="fr-FR" sz="1000" dirty="0" smtClean="0">
                <a:latin typeface="Short Stack" panose="02010500040000000007" pitchFamily="2" charset="0"/>
              </a:rPr>
              <a:t>Astérix et Obélix mangent du sanglier.</a:t>
            </a:r>
          </a:p>
          <a:p>
            <a:pPr marL="228600" indent="-228600">
              <a:spcAft>
                <a:spcPts val="600"/>
              </a:spcAft>
              <a:buAutoNum type="alphaLcParenR"/>
            </a:pPr>
            <a:r>
              <a:rPr lang="fr-FR" sz="1000" dirty="0" smtClean="0">
                <a:latin typeface="Short Stack" panose="02010500040000000007" pitchFamily="2" charset="0"/>
              </a:rPr>
              <a:t>Les Romains sont toujours battus par ces irréductibles gaulois.</a:t>
            </a:r>
          </a:p>
          <a:p>
            <a:pPr marL="228600" indent="-228600">
              <a:spcAft>
                <a:spcPts val="600"/>
              </a:spcAft>
              <a:buAutoNum type="alphaLcParenR"/>
            </a:pPr>
            <a:r>
              <a:rPr lang="fr-FR" sz="1000" dirty="0" smtClean="0">
                <a:latin typeface="Short Stack" panose="02010500040000000007" pitchFamily="2" charset="0"/>
              </a:rPr>
              <a:t>Ils ont construit un palais pour Cléopâtre. </a:t>
            </a:r>
          </a:p>
          <a:p>
            <a:pPr marL="228600" indent="-228600">
              <a:spcAft>
                <a:spcPts val="600"/>
              </a:spcAft>
              <a:buAutoNum type="alphaLcParenR"/>
            </a:pPr>
            <a:r>
              <a:rPr lang="fr-FR" sz="1000" dirty="0" smtClean="0">
                <a:latin typeface="Short Stack" panose="02010500040000000007" pitchFamily="2" charset="0"/>
              </a:rPr>
              <a:t>Dans la pyramide ils ont été sauvés par </a:t>
            </a:r>
            <a:r>
              <a:rPr lang="fr-FR" sz="1000" dirty="0" err="1" smtClean="0">
                <a:latin typeface="Short Stack" panose="02010500040000000007" pitchFamily="2" charset="0"/>
              </a:rPr>
              <a:t>Idéfix</a:t>
            </a:r>
            <a:r>
              <a:rPr lang="fr-FR" sz="1000" dirty="0" smtClean="0">
                <a:latin typeface="Short Stack" panose="02010500040000000007" pitchFamily="2" charset="0"/>
              </a:rPr>
              <a:t>. </a:t>
            </a:r>
          </a:p>
          <a:p>
            <a:pPr marL="228600" indent="-228600">
              <a:spcAft>
                <a:spcPts val="600"/>
              </a:spcAft>
              <a:buAutoNum type="alphaLcParenR"/>
            </a:pPr>
            <a:r>
              <a:rPr lang="fr-FR" sz="1000" dirty="0" smtClean="0">
                <a:latin typeface="Short Stack" panose="02010500040000000007" pitchFamily="2" charset="0"/>
              </a:rPr>
              <a:t>Les douze travaux ont été réussis par les deux gaulois.</a:t>
            </a:r>
            <a:endParaRPr lang="fr-FR" sz="1000" dirty="0">
              <a:latin typeface="Short Stack" panose="02010500040000000007" pitchFamily="2" charset="0"/>
            </a:endParaRPr>
          </a:p>
        </p:txBody>
      </p:sp>
      <p:sp>
        <p:nvSpPr>
          <p:cNvPr id="16" name="ZoneTexte 15"/>
          <p:cNvSpPr txBox="1"/>
          <p:nvPr/>
        </p:nvSpPr>
        <p:spPr>
          <a:xfrm>
            <a:off x="3744627" y="4525922"/>
            <a:ext cx="3312368" cy="202517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Entoure le COD et transforme ces verbes à la voix passive. Souligne le complément d’agent.</a:t>
            </a:r>
            <a:endParaRPr lang="fr-FR" sz="1600" dirty="0" smtClean="0">
              <a:latin typeface="Fineliner Script" pitchFamily="50" charset="0"/>
            </a:endParaRPr>
          </a:p>
          <a:p>
            <a:pPr marL="228600" indent="-228600">
              <a:spcAft>
                <a:spcPts val="600"/>
              </a:spcAft>
              <a:buAutoNum type="alphaLcParenR"/>
            </a:pPr>
            <a:r>
              <a:rPr lang="fr-FR" sz="1000" dirty="0" err="1" smtClean="0">
                <a:latin typeface="Short Stack" panose="02010500040000000007" pitchFamily="2" charset="0"/>
              </a:rPr>
              <a:t>Panoramix</a:t>
            </a:r>
            <a:r>
              <a:rPr lang="fr-FR" sz="1000" dirty="0">
                <a:latin typeface="Short Stack" panose="02010500040000000007" pitchFamily="2" charset="0"/>
              </a:rPr>
              <a:t> </a:t>
            </a:r>
            <a:r>
              <a:rPr lang="fr-FR" sz="1000" dirty="0" smtClean="0">
                <a:latin typeface="Short Stack" panose="02010500040000000007" pitchFamily="2" charset="0"/>
              </a:rPr>
              <a:t>le druide vénérable du village prépare des potions magiques.</a:t>
            </a:r>
          </a:p>
          <a:p>
            <a:pPr marL="228600" indent="-228600">
              <a:spcAft>
                <a:spcPts val="600"/>
              </a:spcAft>
              <a:buAutoNum type="alphaLcParenR"/>
            </a:pPr>
            <a:r>
              <a:rPr lang="fr-FR" sz="1000" dirty="0" smtClean="0">
                <a:latin typeface="Short Stack" panose="02010500040000000007" pitchFamily="2" charset="0"/>
              </a:rPr>
              <a:t>Obélix livre les menhirs.</a:t>
            </a:r>
          </a:p>
          <a:p>
            <a:pPr marL="228600" indent="-228600">
              <a:spcAft>
                <a:spcPts val="600"/>
              </a:spcAft>
              <a:buAutoNum type="alphaLcParenR"/>
            </a:pPr>
            <a:r>
              <a:rPr lang="fr-FR" sz="1000" dirty="0" smtClean="0">
                <a:latin typeface="Short Stack" panose="02010500040000000007" pitchFamily="2" charset="0"/>
              </a:rPr>
              <a:t>Ses fidèles serviteurs portent leur chef </a:t>
            </a:r>
            <a:r>
              <a:rPr lang="fr-FR" sz="1000" dirty="0" err="1" smtClean="0">
                <a:latin typeface="Short Stack" panose="02010500040000000007" pitchFamily="2" charset="0"/>
              </a:rPr>
              <a:t>Abraracourcix</a:t>
            </a:r>
            <a:r>
              <a:rPr lang="fr-FR" sz="1000" dirty="0" smtClean="0">
                <a:latin typeface="Short Stack" panose="02010500040000000007" pitchFamily="2" charset="0"/>
              </a:rPr>
              <a:t> sur un bouclier.</a:t>
            </a:r>
          </a:p>
          <a:p>
            <a:pPr marL="228600" indent="-228600">
              <a:spcAft>
                <a:spcPts val="600"/>
              </a:spcAft>
              <a:buAutoNum type="alphaLcParenR"/>
            </a:pPr>
            <a:r>
              <a:rPr lang="fr-FR" sz="1000" dirty="0" smtClean="0">
                <a:latin typeface="Short Stack" panose="02010500040000000007" pitchFamily="2" charset="0"/>
              </a:rPr>
              <a:t>Les jours de banquet, les habitants ligotent et </a:t>
            </a:r>
            <a:r>
              <a:rPr lang="fr-FR" sz="1000" dirty="0" err="1" smtClean="0">
                <a:latin typeface="Short Stack" panose="02010500040000000007" pitchFamily="2" charset="0"/>
              </a:rPr>
              <a:t>baillonnent</a:t>
            </a:r>
            <a:r>
              <a:rPr lang="fr-FR" sz="1000" dirty="0" smtClean="0">
                <a:latin typeface="Short Stack" panose="02010500040000000007" pitchFamily="2" charset="0"/>
              </a:rPr>
              <a:t> le barde </a:t>
            </a:r>
            <a:r>
              <a:rPr lang="fr-FR" sz="1000" dirty="0" err="1" smtClean="0">
                <a:latin typeface="Short Stack" panose="02010500040000000007" pitchFamily="2" charset="0"/>
              </a:rPr>
              <a:t>Assurancetourix</a:t>
            </a:r>
            <a:r>
              <a:rPr lang="fr-FR" sz="1000" dirty="0" smtClean="0">
                <a:latin typeface="Short Stack" panose="02010500040000000007" pitchFamily="2" charset="0"/>
              </a:rPr>
              <a:t>.</a:t>
            </a:r>
          </a:p>
        </p:txBody>
      </p:sp>
      <p:sp>
        <p:nvSpPr>
          <p:cNvPr id="17" name="Larme 16"/>
          <p:cNvSpPr/>
          <p:nvPr/>
        </p:nvSpPr>
        <p:spPr>
          <a:xfrm>
            <a:off x="6240220" y="3884559"/>
            <a:ext cx="60075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6240220" y="3891301"/>
            <a:ext cx="693162"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G12</a:t>
            </a:r>
            <a:endParaRPr lang="fr-FR" sz="2800" b="1" dirty="0">
              <a:solidFill>
                <a:schemeClr val="bg1"/>
              </a:solidFill>
              <a:latin typeface="Fineliner Script" pitchFamily="50" charset="0"/>
            </a:endParaRPr>
          </a:p>
        </p:txBody>
      </p:sp>
      <p:sp>
        <p:nvSpPr>
          <p:cNvPr id="19" name="ZoneTexte 18"/>
          <p:cNvSpPr txBox="1"/>
          <p:nvPr/>
        </p:nvSpPr>
        <p:spPr>
          <a:xfrm>
            <a:off x="360251" y="385845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2178348"/>
            <a:ext cx="279825" cy="1114118"/>
          </a:xfrm>
          <a:prstGeom prst="rect">
            <a:avLst/>
          </a:prstGeom>
        </p:spPr>
      </p:pic>
      <p:pic>
        <p:nvPicPr>
          <p:cNvPr id="21" name="Imag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5490716"/>
            <a:ext cx="279825" cy="1114118"/>
          </a:xfrm>
          <a:prstGeom prst="rect">
            <a:avLst/>
          </a:prstGeom>
        </p:spPr>
      </p:pic>
    </p:spTree>
    <p:extLst>
      <p:ext uri="{BB962C8B-B14F-4D97-AF65-F5344CB8AC3E}">
        <p14:creationId xmlns:p14="http://schemas.microsoft.com/office/powerpoint/2010/main" val="24756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4729172"/>
            <a:ext cx="6696744" cy="3641864"/>
          </a:xfrm>
          <a:prstGeom prst="round2SameRect">
            <a:avLst>
              <a:gd name="adj1" fmla="val 7879"/>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4729175"/>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48383" y="4733461"/>
            <a:ext cx="4536504" cy="584775"/>
          </a:xfrm>
          <a:prstGeom prst="rect">
            <a:avLst/>
          </a:prstGeom>
          <a:noFill/>
        </p:spPr>
        <p:txBody>
          <a:bodyPr wrap="square" rtlCol="0">
            <a:spAutoFit/>
          </a:bodyPr>
          <a:lstStyle/>
          <a:p>
            <a:pPr algn="ctr"/>
            <a:r>
              <a:rPr lang="fr-FR" sz="3200" dirty="0" smtClean="0">
                <a:latin typeface="Fineliner Script" pitchFamily="50" charset="0"/>
              </a:rPr>
              <a:t>Révisions</a:t>
            </a:r>
            <a:endParaRPr lang="fr-FR" sz="3200" dirty="0">
              <a:latin typeface="Fineliner Script" pitchFamily="50" charset="0"/>
            </a:endParaRPr>
          </a:p>
        </p:txBody>
      </p:sp>
      <p:sp>
        <p:nvSpPr>
          <p:cNvPr id="22" name="ZoneTexte 21"/>
          <p:cNvSpPr txBox="1"/>
          <p:nvPr/>
        </p:nvSpPr>
        <p:spPr>
          <a:xfrm>
            <a:off x="252240" y="5492340"/>
            <a:ext cx="3465858" cy="1486561"/>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Sépare les propositions et indique si elles sont coordonnées ou juxtaposées</a:t>
            </a:r>
          </a:p>
          <a:p>
            <a:pPr>
              <a:spcAft>
                <a:spcPts val="600"/>
              </a:spcAft>
            </a:pPr>
            <a:r>
              <a:rPr lang="fr-FR" sz="1000" dirty="0" smtClean="0">
                <a:latin typeface="Short Stack" panose="02010500040000000007" pitchFamily="2" charset="0"/>
              </a:rPr>
              <a:t>Tout à coup, le vacarme se tut et le silence s’abattit de nouveau dans la nuit tiède. J’étais toujours immobile et muette. Un son faible et régulier attira mon attention et je reconnus le gémissement d’un chien resté sur le champ de bataille. </a:t>
            </a:r>
          </a:p>
        </p:txBody>
      </p:sp>
      <p:sp>
        <p:nvSpPr>
          <p:cNvPr id="23" name="ZoneTexte 22"/>
          <p:cNvSpPr txBox="1"/>
          <p:nvPr/>
        </p:nvSpPr>
        <p:spPr>
          <a:xfrm>
            <a:off x="3708623" y="5592857"/>
            <a:ext cx="3240360" cy="256377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Indique la nature et la fonction de chaque mot souligné</a:t>
            </a:r>
          </a:p>
          <a:p>
            <a:pPr>
              <a:spcAft>
                <a:spcPts val="600"/>
              </a:spcAft>
            </a:pPr>
            <a:r>
              <a:rPr lang="fr-FR" sz="1000" dirty="0" smtClean="0">
                <a:latin typeface="Short Stack" panose="02010500040000000007" pitchFamily="2" charset="0"/>
              </a:rPr>
              <a:t>Le </a:t>
            </a:r>
            <a:r>
              <a:rPr lang="fr-FR" sz="1000" u="sng" dirty="0" smtClean="0">
                <a:latin typeface="Short Stack" panose="02010500040000000007" pitchFamily="2" charset="0"/>
              </a:rPr>
              <a:t>mauvais</a:t>
            </a:r>
            <a:r>
              <a:rPr lang="fr-FR" sz="1000" dirty="0" smtClean="0">
                <a:latin typeface="Short Stack" panose="02010500040000000007" pitchFamily="2" charset="0"/>
              </a:rPr>
              <a:t> sort </a:t>
            </a:r>
            <a:r>
              <a:rPr lang="fr-FR" sz="1000" u="sng" dirty="0" smtClean="0">
                <a:latin typeface="Short Stack" panose="02010500040000000007" pitchFamily="2" charset="0"/>
              </a:rPr>
              <a:t>les</a:t>
            </a:r>
            <a:r>
              <a:rPr lang="fr-FR" sz="1000" dirty="0" smtClean="0">
                <a:latin typeface="Short Stack" panose="02010500040000000007" pitchFamily="2" charset="0"/>
              </a:rPr>
              <a:t> avais frappés pour la première fois l’été dernier avec la mort du père </a:t>
            </a:r>
            <a:r>
              <a:rPr lang="fr-FR" sz="1000" dirty="0" err="1" smtClean="0">
                <a:latin typeface="Short Stack" panose="02010500040000000007" pitchFamily="2" charset="0"/>
              </a:rPr>
              <a:t>Punik</a:t>
            </a:r>
            <a:r>
              <a:rPr lang="fr-FR" sz="1000" dirty="0" smtClean="0">
                <a:latin typeface="Short Stack" panose="02010500040000000007" pitchFamily="2" charset="0"/>
              </a:rPr>
              <a:t>. </a:t>
            </a:r>
          </a:p>
          <a:p>
            <a:pPr>
              <a:spcAft>
                <a:spcPts val="600"/>
              </a:spcAft>
            </a:pPr>
            <a:r>
              <a:rPr lang="fr-FR" sz="1000" dirty="0" smtClean="0">
                <a:latin typeface="Short Stack" panose="02010500040000000007" pitchFamily="2" charset="0"/>
              </a:rPr>
              <a:t>Ils étaient </a:t>
            </a:r>
            <a:r>
              <a:rPr lang="fr-FR" sz="1000" u="sng" dirty="0" smtClean="0">
                <a:latin typeface="Short Stack" panose="02010500040000000007" pitchFamily="2" charset="0"/>
              </a:rPr>
              <a:t>apeurés</a:t>
            </a:r>
            <a:r>
              <a:rPr lang="fr-FR" sz="1000" dirty="0" smtClean="0">
                <a:latin typeface="Short Stack" panose="02010500040000000007" pitchFamily="2" charset="0"/>
              </a:rPr>
              <a:t>. </a:t>
            </a:r>
            <a:r>
              <a:rPr lang="fr-FR" sz="1000" u="sng" dirty="0" smtClean="0">
                <a:latin typeface="Short Stack" panose="02010500040000000007" pitchFamily="2" charset="0"/>
              </a:rPr>
              <a:t>Cela</a:t>
            </a:r>
            <a:r>
              <a:rPr lang="fr-FR" sz="1000" dirty="0" smtClean="0">
                <a:latin typeface="Short Stack" panose="02010500040000000007" pitchFamily="2" charset="0"/>
              </a:rPr>
              <a:t> s’était passé au moment </a:t>
            </a:r>
            <a:r>
              <a:rPr lang="fr-FR" sz="1000" u="sng" dirty="0" smtClean="0">
                <a:latin typeface="Short Stack" panose="02010500040000000007" pitchFamily="2" charset="0"/>
              </a:rPr>
              <a:t>de la traversée</a:t>
            </a:r>
            <a:r>
              <a:rPr lang="fr-FR" sz="1000" dirty="0" smtClean="0">
                <a:latin typeface="Short Stack" panose="02010500040000000007" pitchFamily="2" charset="0"/>
              </a:rPr>
              <a:t> d’une rivière au courant rapide, pendant une chasse au caribou. </a:t>
            </a:r>
          </a:p>
          <a:p>
            <a:pPr>
              <a:spcAft>
                <a:spcPts val="600"/>
              </a:spcAft>
            </a:pPr>
            <a:r>
              <a:rPr lang="fr-FR" sz="1000" u="sng" dirty="0" smtClean="0">
                <a:latin typeface="Short Stack" panose="02010500040000000007" pitchFamily="2" charset="0"/>
              </a:rPr>
              <a:t>Tous ceux du campement</a:t>
            </a:r>
            <a:r>
              <a:rPr lang="fr-FR" sz="1000" dirty="0" smtClean="0">
                <a:latin typeface="Short Stack" panose="02010500040000000007" pitchFamily="2" charset="0"/>
              </a:rPr>
              <a:t> venaient de marcher </a:t>
            </a:r>
            <a:r>
              <a:rPr lang="fr-FR" sz="1000" u="sng" dirty="0" smtClean="0">
                <a:latin typeface="Short Stack" panose="02010500040000000007" pitchFamily="2" charset="0"/>
              </a:rPr>
              <a:t>durant de longs jours</a:t>
            </a:r>
            <a:r>
              <a:rPr lang="fr-FR" sz="1000" dirty="0" smtClean="0">
                <a:latin typeface="Short Stack" panose="02010500040000000007" pitchFamily="2" charset="0"/>
              </a:rPr>
              <a:t> et de claires nuits blanches, rabattant avec précaution les rares caribous qui passaient </a:t>
            </a:r>
            <a:r>
              <a:rPr lang="fr-FR" sz="1000" u="sng" dirty="0" smtClean="0">
                <a:latin typeface="Short Stack" panose="02010500040000000007" pitchFamily="2" charset="0"/>
              </a:rPr>
              <a:t>sur la toundra</a:t>
            </a:r>
            <a:r>
              <a:rPr lang="fr-FR" sz="1000" dirty="0" smtClean="0">
                <a:latin typeface="Short Stack" panose="02010500040000000007" pitchFamily="2" charset="0"/>
              </a:rPr>
              <a:t>.</a:t>
            </a:r>
          </a:p>
        </p:txBody>
      </p:sp>
      <p:sp>
        <p:nvSpPr>
          <p:cNvPr id="24" name="ZoneTexte 23"/>
          <p:cNvSpPr txBox="1"/>
          <p:nvPr/>
        </p:nvSpPr>
        <p:spPr>
          <a:xfrm>
            <a:off x="275085" y="7004508"/>
            <a:ext cx="3312368" cy="1366528"/>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le type et la forme de chaque phrase</a:t>
            </a:r>
          </a:p>
          <a:p>
            <a:pPr marL="228600" indent="-228600">
              <a:spcAft>
                <a:spcPts val="600"/>
              </a:spcAft>
              <a:buAutoNum type="alphaLcParenR"/>
            </a:pPr>
            <a:r>
              <a:rPr lang="fr-FR" sz="1000" dirty="0" smtClean="0">
                <a:latin typeface="Short Stack" panose="02010500040000000007" pitchFamily="2" charset="0"/>
              </a:rPr>
              <a:t>Quel arbre magnifique !</a:t>
            </a:r>
          </a:p>
          <a:p>
            <a:pPr marL="228600" indent="-228600">
              <a:spcAft>
                <a:spcPts val="600"/>
              </a:spcAft>
              <a:buAutoNum type="alphaLcParenR"/>
            </a:pPr>
            <a:r>
              <a:rPr lang="fr-FR" sz="1000" dirty="0" smtClean="0">
                <a:latin typeface="Short Stack" panose="02010500040000000007" pitchFamily="2" charset="0"/>
              </a:rPr>
              <a:t>Le chêne est un arbre majestueux.</a:t>
            </a:r>
          </a:p>
          <a:p>
            <a:pPr marL="228600" indent="-228600">
              <a:spcAft>
                <a:spcPts val="600"/>
              </a:spcAft>
              <a:buAutoNum type="alphaLcParenR"/>
            </a:pPr>
            <a:r>
              <a:rPr lang="fr-FR" sz="1000" dirty="0" smtClean="0">
                <a:latin typeface="Short Stack" panose="02010500040000000007" pitchFamily="2" charset="0"/>
              </a:rPr>
              <a:t>Comment s’appelle le fruit du chêne ?</a:t>
            </a:r>
          </a:p>
          <a:p>
            <a:pPr marL="228600" indent="-228600">
              <a:spcAft>
                <a:spcPts val="600"/>
              </a:spcAft>
              <a:buAutoNum type="alphaLcParenR"/>
            </a:pPr>
            <a:r>
              <a:rPr lang="fr-FR" sz="1000" dirty="0" smtClean="0">
                <a:latin typeface="Short Stack" panose="02010500040000000007" pitchFamily="2" charset="0"/>
              </a:rPr>
              <a:t>Ne reste pas sous l’arbre durant l’orage ?</a:t>
            </a:r>
          </a:p>
        </p:txBody>
      </p:sp>
      <p:sp>
        <p:nvSpPr>
          <p:cNvPr id="33" name="Arrondir un rectangle avec un coin du même côté 32"/>
          <p:cNvSpPr/>
          <p:nvPr/>
        </p:nvSpPr>
        <p:spPr>
          <a:xfrm flipV="1">
            <a:off x="252239" y="312237"/>
            <a:ext cx="6696744" cy="3954343"/>
          </a:xfrm>
          <a:prstGeom prst="round2SameRect">
            <a:avLst>
              <a:gd name="adj1" fmla="val 7032"/>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186" t="12113" r="8383"/>
          <a:stretch/>
        </p:blipFill>
        <p:spPr bwMode="auto">
          <a:xfrm>
            <a:off x="252239" y="312241"/>
            <a:ext cx="6696744" cy="100810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620391" y="312238"/>
            <a:ext cx="4104456" cy="781752"/>
          </a:xfrm>
          <a:prstGeom prst="rect">
            <a:avLst/>
          </a:prstGeom>
          <a:noFill/>
        </p:spPr>
        <p:txBody>
          <a:bodyPr wrap="square" rtlCol="0">
            <a:spAutoFit/>
          </a:bodyPr>
          <a:lstStyle/>
          <a:p>
            <a:pPr algn="ctr">
              <a:lnSpc>
                <a:spcPct val="80000"/>
              </a:lnSpc>
            </a:pPr>
            <a:r>
              <a:rPr lang="fr-FR" sz="2800" dirty="0" smtClean="0">
                <a:latin typeface="Fineliner Script" pitchFamily="50" charset="0"/>
              </a:rPr>
              <a:t>Pronoms démonstratifs, </a:t>
            </a:r>
            <a:r>
              <a:rPr lang="fr-FR" sz="2800" dirty="0">
                <a:latin typeface="Fineliner Script" pitchFamily="50" charset="0"/>
              </a:rPr>
              <a:t>possessifs et interrogatifs</a:t>
            </a:r>
          </a:p>
        </p:txBody>
      </p:sp>
      <p:sp>
        <p:nvSpPr>
          <p:cNvPr id="39" name="ZoneTexte 38"/>
          <p:cNvSpPr txBox="1"/>
          <p:nvPr/>
        </p:nvSpPr>
        <p:spPr>
          <a:xfrm>
            <a:off x="288243" y="1320350"/>
            <a:ext cx="3393851" cy="121264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pronoms interrogatifs</a:t>
            </a:r>
          </a:p>
          <a:p>
            <a:pPr marL="228600" indent="-228600">
              <a:spcAft>
                <a:spcPts val="600"/>
              </a:spcAft>
              <a:buAutoNum type="alphaLcParenR"/>
            </a:pPr>
            <a:r>
              <a:rPr lang="fr-FR" sz="1000" dirty="0" smtClean="0">
                <a:latin typeface="Short Stack" panose="02010500040000000007" pitchFamily="2" charset="0"/>
              </a:rPr>
              <a:t>Qui connaît ce conte ?</a:t>
            </a:r>
          </a:p>
          <a:p>
            <a:pPr marL="228600" indent="-228600">
              <a:spcAft>
                <a:spcPts val="600"/>
              </a:spcAft>
              <a:buAutoNum type="alphaLcParenR"/>
            </a:pPr>
            <a:r>
              <a:rPr lang="fr-FR" sz="1000" dirty="0" smtClean="0">
                <a:latin typeface="Short Stack" panose="02010500040000000007" pitchFamily="2" charset="0"/>
              </a:rPr>
              <a:t>Que vous a dit le médecin</a:t>
            </a:r>
            <a:r>
              <a:rPr lang="fr-FR" sz="1000" dirty="0">
                <a:latin typeface="Short Stack" panose="02010500040000000007" pitchFamily="2" charset="0"/>
              </a:rPr>
              <a:t> </a:t>
            </a:r>
            <a:r>
              <a:rPr lang="fr-FR" sz="1000" dirty="0" smtClean="0">
                <a:latin typeface="Short Stack" panose="02010500040000000007" pitchFamily="2" charset="0"/>
              </a:rPr>
              <a:t>?</a:t>
            </a:r>
          </a:p>
          <a:p>
            <a:pPr marL="228600" indent="-228600">
              <a:spcAft>
                <a:spcPts val="600"/>
              </a:spcAft>
              <a:buAutoNum type="alphaLcParenR"/>
            </a:pPr>
            <a:r>
              <a:rPr lang="fr-FR" sz="1000" dirty="0" smtClean="0">
                <a:latin typeface="Short Stack" panose="02010500040000000007" pitchFamily="2" charset="0"/>
              </a:rPr>
              <a:t>Lequel de tes amis t’accompagnera ?</a:t>
            </a:r>
          </a:p>
          <a:p>
            <a:pPr marL="228600" indent="-228600">
              <a:spcAft>
                <a:spcPts val="600"/>
              </a:spcAft>
              <a:buAutoNum type="alphaLcParenR"/>
            </a:pPr>
            <a:r>
              <a:rPr lang="fr-FR" sz="1000" dirty="0" smtClean="0">
                <a:latin typeface="Short Stack" panose="02010500040000000007" pitchFamily="2" charset="0"/>
              </a:rPr>
              <a:t>Laquelle de ces fenêtres est cassée ?</a:t>
            </a:r>
          </a:p>
        </p:txBody>
      </p:sp>
      <p:sp>
        <p:nvSpPr>
          <p:cNvPr id="40" name="ZoneTexte 39"/>
          <p:cNvSpPr txBox="1"/>
          <p:nvPr/>
        </p:nvSpPr>
        <p:spPr>
          <a:xfrm>
            <a:off x="3708623" y="1320350"/>
            <a:ext cx="3312368" cy="1289584"/>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3. Entoure les pronoms démonstratifs</a:t>
            </a:r>
            <a:endParaRPr lang="fr-FR" sz="1600" dirty="0" smtClean="0">
              <a:latin typeface="Fineliner Script" pitchFamily="50" charset="0"/>
            </a:endParaRPr>
          </a:p>
          <a:p>
            <a:pPr marL="228600" indent="-228600">
              <a:spcAft>
                <a:spcPts val="600"/>
              </a:spcAft>
              <a:buAutoNum type="alphaLcParenR"/>
            </a:pPr>
            <a:r>
              <a:rPr lang="fr-FR" sz="1000" dirty="0" smtClean="0">
                <a:latin typeface="Short Stack" panose="02010500040000000007" pitchFamily="2" charset="0"/>
              </a:rPr>
              <a:t>Parmi les tous les exercices, ceux-là sont facultatifs.</a:t>
            </a:r>
          </a:p>
          <a:p>
            <a:pPr marL="228600" indent="-228600">
              <a:spcAft>
                <a:spcPts val="600"/>
              </a:spcAft>
              <a:buAutoNum type="alphaLcParenR"/>
            </a:pPr>
            <a:r>
              <a:rPr lang="fr-FR" sz="1000" dirty="0" smtClean="0">
                <a:latin typeface="Short Stack" panose="02010500040000000007" pitchFamily="2" charset="0"/>
              </a:rPr>
              <a:t>Celles qui ont réussi les tests feront la compétition.</a:t>
            </a:r>
          </a:p>
          <a:p>
            <a:pPr marL="228600" indent="-228600">
              <a:spcAft>
                <a:spcPts val="600"/>
              </a:spcAft>
              <a:buAutoNum type="alphaLcParenR"/>
            </a:pPr>
            <a:r>
              <a:rPr lang="fr-FR" sz="1000" dirty="0" smtClean="0">
                <a:latin typeface="Short Stack" panose="02010500040000000007" pitchFamily="2" charset="0"/>
              </a:rPr>
              <a:t>J’aime ce poème, celui-ci est moins joli.</a:t>
            </a:r>
          </a:p>
        </p:txBody>
      </p:sp>
      <p:sp>
        <p:nvSpPr>
          <p:cNvPr id="41" name="Larme 40"/>
          <p:cNvSpPr/>
          <p:nvPr/>
        </p:nvSpPr>
        <p:spPr>
          <a:xfrm>
            <a:off x="6156895" y="437090"/>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6156895" y="437090"/>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G13</a:t>
            </a:r>
            <a:endParaRPr lang="fr-FR" sz="2800" b="1" dirty="0">
              <a:solidFill>
                <a:schemeClr val="bg1"/>
              </a:solidFill>
              <a:latin typeface="Fineliner Script" pitchFamily="50" charset="0"/>
            </a:endParaRPr>
          </a:p>
        </p:txBody>
      </p:sp>
      <p:sp>
        <p:nvSpPr>
          <p:cNvPr id="44" name="ZoneTexte 43"/>
          <p:cNvSpPr txBox="1"/>
          <p:nvPr/>
        </p:nvSpPr>
        <p:spPr>
          <a:xfrm>
            <a:off x="252239" y="408171"/>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46" name="ZoneTexte 45"/>
          <p:cNvSpPr txBox="1"/>
          <p:nvPr/>
        </p:nvSpPr>
        <p:spPr>
          <a:xfrm>
            <a:off x="317401" y="4831948"/>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smtClean="0">
                <a:latin typeface="Chalkduster" panose="03050602040202020205" pitchFamily="66" charset="0"/>
              </a:rPr>
              <a:t>Exercices de grammaire CM2</a:t>
            </a:r>
            <a:endParaRPr lang="fr-FR" sz="1050" dirty="0">
              <a:latin typeface="Chalkduster" panose="03050602040202020205" pitchFamily="66" charset="0"/>
            </a:endParaRPr>
          </a:p>
        </p:txBody>
      </p:sp>
      <p:sp>
        <p:nvSpPr>
          <p:cNvPr id="37" name="Larme 36"/>
          <p:cNvSpPr/>
          <p:nvPr/>
        </p:nvSpPr>
        <p:spPr>
          <a:xfrm>
            <a:off x="6156895" y="4831948"/>
            <a:ext cx="648072" cy="523220"/>
          </a:xfrm>
          <a:prstGeom prst="teardrop">
            <a:avLst/>
          </a:prstGeom>
          <a:solidFill>
            <a:schemeClr val="accent5">
              <a:lumMod val="60000"/>
              <a:lumOff val="40000"/>
            </a:schemeClr>
          </a:solidFill>
          <a:ln>
            <a:solidFill>
              <a:schemeClr val="accent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6156895" y="4831948"/>
            <a:ext cx="720080" cy="523220"/>
          </a:xfrm>
          <a:prstGeom prst="rect">
            <a:avLst/>
          </a:prstGeom>
          <a:noFill/>
        </p:spPr>
        <p:txBody>
          <a:bodyPr wrap="square" rtlCol="0">
            <a:spAutoFit/>
          </a:bodyPr>
          <a:lstStyle/>
          <a:p>
            <a:r>
              <a:rPr lang="fr-FR" sz="2800" b="1" dirty="0" smtClean="0">
                <a:solidFill>
                  <a:schemeClr val="bg1"/>
                </a:solidFill>
                <a:latin typeface="Fineliner Script" pitchFamily="50" charset="0"/>
              </a:rPr>
              <a:t>G14</a:t>
            </a:r>
            <a:endParaRPr lang="fr-FR" sz="2800" b="1" dirty="0">
              <a:solidFill>
                <a:schemeClr val="bg1"/>
              </a:solidFill>
              <a:latin typeface="Fineliner Script" pitchFamily="50" charset="0"/>
            </a:endParaRPr>
          </a:p>
        </p:txBody>
      </p:sp>
      <p:sp>
        <p:nvSpPr>
          <p:cNvPr id="51" name="ZoneTexte 50"/>
          <p:cNvSpPr txBox="1"/>
          <p:nvPr/>
        </p:nvSpPr>
        <p:spPr>
          <a:xfrm>
            <a:off x="3682094" y="2616494"/>
            <a:ext cx="3312368" cy="1625060"/>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4. Remplace le GN par un pronom démonstratif ou possessif</a:t>
            </a:r>
            <a:endParaRPr lang="fr-FR" sz="1600" dirty="0" smtClean="0">
              <a:latin typeface="Fineliner Script" pitchFamily="50" charset="0"/>
            </a:endParaRPr>
          </a:p>
          <a:p>
            <a:pPr marL="228600" indent="-228600">
              <a:lnSpc>
                <a:spcPct val="90000"/>
              </a:lnSpc>
              <a:spcAft>
                <a:spcPts val="600"/>
              </a:spcAft>
              <a:buAutoNum type="alphaLcParenR"/>
            </a:pPr>
            <a:r>
              <a:rPr lang="fr-FR" sz="1000" dirty="0" smtClean="0">
                <a:latin typeface="Short Stack" panose="02010500040000000007" pitchFamily="2" charset="0"/>
              </a:rPr>
              <a:t>Mes pneus sont dégonflés. Tes pneus aussi.</a:t>
            </a:r>
          </a:p>
          <a:p>
            <a:pPr marL="228600" indent="-228600">
              <a:lnSpc>
                <a:spcPct val="90000"/>
              </a:lnSpc>
              <a:spcAft>
                <a:spcPts val="600"/>
              </a:spcAft>
              <a:buAutoNum type="alphaLcParenR"/>
            </a:pPr>
            <a:r>
              <a:rPr lang="fr-FR" sz="1000" dirty="0" smtClean="0">
                <a:latin typeface="Short Stack" panose="02010500040000000007" pitchFamily="2" charset="0"/>
              </a:rPr>
              <a:t>Cette actrice est l’actrice que tu aimes tant !</a:t>
            </a:r>
          </a:p>
          <a:p>
            <a:pPr marL="228600" indent="-228600">
              <a:lnSpc>
                <a:spcPct val="90000"/>
              </a:lnSpc>
              <a:spcAft>
                <a:spcPts val="600"/>
              </a:spcAft>
              <a:buAutoNum type="alphaLcParenR"/>
            </a:pPr>
            <a:r>
              <a:rPr lang="fr-FR" sz="1000" dirty="0" smtClean="0">
                <a:latin typeface="Short Stack" panose="02010500040000000007" pitchFamily="2" charset="0"/>
              </a:rPr>
              <a:t>Parmi ces stylos, je choisirai ce stylo.</a:t>
            </a:r>
          </a:p>
          <a:p>
            <a:pPr marL="228600" indent="-228600">
              <a:lnSpc>
                <a:spcPct val="90000"/>
              </a:lnSpc>
              <a:spcAft>
                <a:spcPts val="600"/>
              </a:spcAft>
              <a:buAutoNum type="alphaLcParenR"/>
            </a:pPr>
            <a:r>
              <a:rPr lang="fr-FR" sz="1000" dirty="0" smtClean="0">
                <a:latin typeface="Short Stack" panose="02010500040000000007" pitchFamily="2" charset="0"/>
              </a:rPr>
              <a:t>Il a perdu ses clés, as-tu tes clés ?</a:t>
            </a:r>
          </a:p>
        </p:txBody>
      </p:sp>
      <p:sp>
        <p:nvSpPr>
          <p:cNvPr id="29" name="ZoneTexte 28"/>
          <p:cNvSpPr txBox="1"/>
          <p:nvPr/>
        </p:nvSpPr>
        <p:spPr>
          <a:xfrm>
            <a:off x="288243" y="2517290"/>
            <a:ext cx="3312368" cy="1717393"/>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Entoure les pronoms possessif et indique leur genre et nombre (</a:t>
            </a:r>
            <a:r>
              <a:rPr lang="fr-FR" sz="1600" u="sng" dirty="0" err="1" smtClean="0">
                <a:latin typeface="Fineliner Script" pitchFamily="50" charset="0"/>
              </a:rPr>
              <a:t>masc</a:t>
            </a:r>
            <a:r>
              <a:rPr lang="fr-FR" sz="1600" u="sng" dirty="0" smtClean="0">
                <a:latin typeface="Fineliner Script" pitchFamily="50" charset="0"/>
              </a:rPr>
              <a:t>, </a:t>
            </a:r>
            <a:r>
              <a:rPr lang="fr-FR" sz="1600" u="sng" dirty="0" err="1" smtClean="0">
                <a:latin typeface="Fineliner Script" pitchFamily="50" charset="0"/>
              </a:rPr>
              <a:t>fém</a:t>
            </a:r>
            <a:r>
              <a:rPr lang="fr-FR" sz="1600" u="sng" dirty="0">
                <a:latin typeface="Fineliner Script" pitchFamily="50" charset="0"/>
              </a:rPr>
              <a:t> </a:t>
            </a:r>
            <a:r>
              <a:rPr lang="fr-FR" sz="1600" u="sng" dirty="0" smtClean="0">
                <a:latin typeface="Fineliner Script" pitchFamily="50" charset="0"/>
              </a:rPr>
              <a:t>/ </a:t>
            </a:r>
            <a:r>
              <a:rPr lang="fr-FR" sz="1600" u="sng" dirty="0" err="1" smtClean="0">
                <a:latin typeface="Fineliner Script" pitchFamily="50" charset="0"/>
              </a:rPr>
              <a:t>sing</a:t>
            </a:r>
            <a:r>
              <a:rPr lang="fr-FR" sz="1600" u="sng" dirty="0" smtClean="0">
                <a:latin typeface="Fineliner Script" pitchFamily="50" charset="0"/>
              </a:rPr>
              <a:t>, </a:t>
            </a:r>
            <a:r>
              <a:rPr lang="fr-FR" sz="1600" u="sng" dirty="0" err="1" smtClean="0">
                <a:latin typeface="Fineliner Script" pitchFamily="50" charset="0"/>
              </a:rPr>
              <a:t>plur</a:t>
            </a:r>
            <a:r>
              <a:rPr lang="fr-FR" sz="1600" u="sng" dirty="0" smtClean="0">
                <a:latin typeface="Fineliner Script" pitchFamily="50" charset="0"/>
              </a:rPr>
              <a:t>)</a:t>
            </a:r>
            <a:endParaRPr lang="fr-FR" sz="1600" dirty="0" smtClean="0">
              <a:latin typeface="Fineliner Script" pitchFamily="50" charset="0"/>
            </a:endParaRPr>
          </a:p>
          <a:p>
            <a:pPr marL="228600" indent="-228600">
              <a:spcAft>
                <a:spcPts val="600"/>
              </a:spcAft>
              <a:buAutoNum type="alphaLcParenR"/>
            </a:pPr>
            <a:r>
              <a:rPr lang="fr-FR" sz="1000" dirty="0" smtClean="0">
                <a:latin typeface="Short Stack" panose="02010500040000000007" pitchFamily="2" charset="0"/>
              </a:rPr>
              <a:t>Je ne sais pas où sont mes clés, je prends les tiennes.</a:t>
            </a:r>
          </a:p>
          <a:p>
            <a:pPr marL="228600" indent="-228600">
              <a:spcAft>
                <a:spcPts val="600"/>
              </a:spcAft>
              <a:buAutoNum type="alphaLcParenR"/>
            </a:pPr>
            <a:r>
              <a:rPr lang="fr-FR" sz="1000" dirty="0" smtClean="0">
                <a:latin typeface="Short Stack" panose="02010500040000000007" pitchFamily="2" charset="0"/>
              </a:rPr>
              <a:t>Ton ballon est dégonflé, le sien aussi.</a:t>
            </a:r>
          </a:p>
          <a:p>
            <a:pPr marL="228600" indent="-228600">
              <a:spcAft>
                <a:spcPts val="600"/>
              </a:spcAft>
              <a:buAutoNum type="alphaLcParenR"/>
            </a:pPr>
            <a:r>
              <a:rPr lang="fr-FR" sz="1000" dirty="0" smtClean="0">
                <a:latin typeface="Short Stack" panose="02010500040000000007" pitchFamily="2" charset="0"/>
              </a:rPr>
              <a:t>J’aperçois </a:t>
            </a:r>
            <a:r>
              <a:rPr lang="fr-FR" sz="1000" spc="-150" dirty="0" smtClean="0">
                <a:latin typeface="Short Stack" panose="02010500040000000007" pitchFamily="2" charset="0"/>
              </a:rPr>
              <a:t>mes</a:t>
            </a:r>
            <a:r>
              <a:rPr lang="fr-FR" sz="1000" dirty="0" smtClean="0">
                <a:latin typeface="Short Stack" panose="02010500040000000007" pitchFamily="2" charset="0"/>
              </a:rPr>
              <a:t> amis, où sont </a:t>
            </a:r>
            <a:r>
              <a:rPr lang="fr-FR" sz="1000" spc="-150" dirty="0" smtClean="0">
                <a:latin typeface="Short Stack" panose="02010500040000000007" pitchFamily="2" charset="0"/>
              </a:rPr>
              <a:t>les</a:t>
            </a:r>
            <a:r>
              <a:rPr lang="fr-FR" sz="1000" dirty="0" smtClean="0">
                <a:latin typeface="Short Stack" panose="02010500040000000007" pitchFamily="2" charset="0"/>
              </a:rPr>
              <a:t> vôtres ?</a:t>
            </a:r>
          </a:p>
          <a:p>
            <a:pPr marL="228600" indent="-228600">
              <a:spcAft>
                <a:spcPts val="600"/>
              </a:spcAft>
              <a:buAutoNum type="alphaLcParenR"/>
            </a:pPr>
            <a:r>
              <a:rPr lang="fr-FR" sz="1000" dirty="0" smtClean="0">
                <a:latin typeface="Short Stack" panose="02010500040000000007" pitchFamily="2" charset="0"/>
              </a:rPr>
              <a:t>Ses parents sont plus âgés que les miens.</a:t>
            </a:r>
          </a:p>
        </p:txBody>
      </p:sp>
      <p:pic>
        <p:nvPicPr>
          <p:cNvPr id="25" name="Imag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467" y="3152462"/>
            <a:ext cx="279825" cy="1114118"/>
          </a:xfrm>
          <a:prstGeom prst="rect">
            <a:avLst/>
          </a:prstGeom>
        </p:spPr>
      </p:pic>
      <p:pic>
        <p:nvPicPr>
          <p:cNvPr id="26" name="Imag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750" y="7256918"/>
            <a:ext cx="279825" cy="1114118"/>
          </a:xfrm>
          <a:prstGeom prst="rect">
            <a:avLst/>
          </a:prstGeom>
        </p:spPr>
      </p:pic>
    </p:spTree>
    <p:extLst>
      <p:ext uri="{BB962C8B-B14F-4D97-AF65-F5344CB8AC3E}">
        <p14:creationId xmlns:p14="http://schemas.microsoft.com/office/powerpoint/2010/main" val="15043153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2158</Words>
  <Application>Microsoft Office PowerPoint</Application>
  <PresentationFormat>Personnalisé</PresentationFormat>
  <Paragraphs>228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37</cp:revision>
  <dcterms:created xsi:type="dcterms:W3CDTF">2014-07-12T09:50:02Z</dcterms:created>
  <dcterms:modified xsi:type="dcterms:W3CDTF">2014-08-03T21:23:12Z</dcterms:modified>
</cp:coreProperties>
</file>