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6" r:id="rId9"/>
    <p:sldId id="264" r:id="rId10"/>
    <p:sldId id="265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B50FB-44F1-4427-9917-40EC27645897}" type="datetimeFigureOut">
              <a:rPr lang="fr-FR" smtClean="0"/>
              <a:t>14/05/2018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10CEA-CB30-4BBD-ACFC-4064A2B255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1475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B50FB-44F1-4427-9917-40EC27645897}" type="datetimeFigureOut">
              <a:rPr lang="fr-FR" smtClean="0"/>
              <a:t>14/05/2018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10CEA-CB30-4BBD-ACFC-4064A2B255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0598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B50FB-44F1-4427-9917-40EC27645897}" type="datetimeFigureOut">
              <a:rPr lang="fr-FR" smtClean="0"/>
              <a:t>14/05/2018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10CEA-CB30-4BBD-ACFC-4064A2B255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2961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B50FB-44F1-4427-9917-40EC27645897}" type="datetimeFigureOut">
              <a:rPr lang="fr-FR" smtClean="0"/>
              <a:t>14/05/2018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10CEA-CB30-4BBD-ACFC-4064A2B255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5003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B50FB-44F1-4427-9917-40EC27645897}" type="datetimeFigureOut">
              <a:rPr lang="fr-FR" smtClean="0"/>
              <a:t>14/05/2018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10CEA-CB30-4BBD-ACFC-4064A2B255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9245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B50FB-44F1-4427-9917-40EC27645897}" type="datetimeFigureOut">
              <a:rPr lang="fr-FR" smtClean="0"/>
              <a:t>14/05/2018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10CEA-CB30-4BBD-ACFC-4064A2B255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846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B50FB-44F1-4427-9917-40EC27645897}" type="datetimeFigureOut">
              <a:rPr lang="fr-FR" smtClean="0"/>
              <a:t>14/05/2018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10CEA-CB30-4BBD-ACFC-4064A2B255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2279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B50FB-44F1-4427-9917-40EC27645897}" type="datetimeFigureOut">
              <a:rPr lang="fr-FR" smtClean="0"/>
              <a:t>14/05/2018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10CEA-CB30-4BBD-ACFC-4064A2B255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1128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B50FB-44F1-4427-9917-40EC27645897}" type="datetimeFigureOut">
              <a:rPr lang="fr-FR" smtClean="0"/>
              <a:t>14/05/2018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10CEA-CB30-4BBD-ACFC-4064A2B255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3746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B50FB-44F1-4427-9917-40EC27645897}" type="datetimeFigureOut">
              <a:rPr lang="fr-FR" smtClean="0"/>
              <a:t>14/05/2018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10CEA-CB30-4BBD-ACFC-4064A2B255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299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B50FB-44F1-4427-9917-40EC27645897}" type="datetimeFigureOut">
              <a:rPr lang="fr-FR" smtClean="0"/>
              <a:t>14/05/2018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10CEA-CB30-4BBD-ACFC-4064A2B255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6790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B50FB-44F1-4427-9917-40EC27645897}" type="datetimeFigureOut">
              <a:rPr lang="fr-FR" smtClean="0"/>
              <a:t>14/05/2018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10CEA-CB30-4BBD-ACFC-4064A2B255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4628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76518" y="373487"/>
            <a:ext cx="3065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(enjeux énergétiques)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605307" y="965915"/>
            <a:ext cx="6014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 smtClean="0">
                <a:solidFill>
                  <a:srgbClr val="FF0000"/>
                </a:solidFill>
              </a:rPr>
              <a:t>Première série de questions :</a:t>
            </a:r>
            <a:endParaRPr lang="fr-FR" sz="2800" b="1" i="1" dirty="0">
              <a:solidFill>
                <a:srgbClr val="FF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978794" y="1750661"/>
            <a:ext cx="60788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>
                <a:solidFill>
                  <a:srgbClr val="0000FF"/>
                </a:solidFill>
              </a:rPr>
              <a:t>Quelles économies d’énergie ?</a:t>
            </a:r>
          </a:p>
          <a:p>
            <a:endParaRPr lang="fr-FR" sz="2400" b="1" i="1" dirty="0">
              <a:solidFill>
                <a:srgbClr val="0000FF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584101" y="2581658"/>
            <a:ext cx="48682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>
                <a:solidFill>
                  <a:srgbClr val="0000FF"/>
                </a:solidFill>
              </a:rPr>
              <a:t>Quelles sources d’énergie ?</a:t>
            </a:r>
          </a:p>
          <a:p>
            <a:endParaRPr lang="fr-FR" sz="2400" b="1" i="1" dirty="0">
              <a:solidFill>
                <a:srgbClr val="0000FF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053070" y="1712231"/>
            <a:ext cx="51644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>
                <a:solidFill>
                  <a:srgbClr val="0000FF"/>
                </a:solidFill>
              </a:rPr>
              <a:t>Quelle production </a:t>
            </a:r>
            <a:r>
              <a:rPr lang="fr-FR" sz="2400" b="1" i="1" dirty="0" err="1">
                <a:solidFill>
                  <a:srgbClr val="0000FF"/>
                </a:solidFill>
              </a:rPr>
              <a:t>éco-responsable</a:t>
            </a:r>
            <a:r>
              <a:rPr lang="fr-FR" sz="2400" b="1" i="1" dirty="0">
                <a:solidFill>
                  <a:srgbClr val="0000FF"/>
                </a:solidFill>
              </a:rPr>
              <a:t> d’énergie ?</a:t>
            </a:r>
          </a:p>
          <a:p>
            <a:endParaRPr lang="fr-FR" sz="2400" b="1" i="1" dirty="0">
              <a:solidFill>
                <a:srgbClr val="0000FF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640947" y="2680204"/>
            <a:ext cx="45076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>
                <a:solidFill>
                  <a:srgbClr val="0000FF"/>
                </a:solidFill>
              </a:rPr>
              <a:t>Comment limiter la dissipation ?</a:t>
            </a:r>
          </a:p>
          <a:p>
            <a:endParaRPr lang="fr-FR" sz="2400" b="1" i="1" dirty="0">
              <a:solidFill>
                <a:srgbClr val="0000FF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197735" y="3451085"/>
            <a:ext cx="4211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>
                <a:solidFill>
                  <a:srgbClr val="0000FF"/>
                </a:solidFill>
              </a:rPr>
              <a:t>Comment recycler l’énergie ?</a:t>
            </a:r>
          </a:p>
          <a:p>
            <a:endParaRPr lang="fr-FR" sz="2400" b="1" i="1" dirty="0">
              <a:solidFill>
                <a:srgbClr val="0000FF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240924" y="4778062"/>
            <a:ext cx="85386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>
                <a:solidFill>
                  <a:srgbClr val="0000FF"/>
                </a:solidFill>
              </a:rPr>
              <a:t>Comment limiter le nombre d’étapes (consommatrices d’énergie) dans un procédé industriel ?</a:t>
            </a:r>
          </a:p>
        </p:txBody>
      </p:sp>
    </p:spTree>
    <p:extLst>
      <p:ext uri="{BB962C8B-B14F-4D97-AF65-F5344CB8AC3E}">
        <p14:creationId xmlns:p14="http://schemas.microsoft.com/office/powerpoint/2010/main" val="234400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515156" y="926704"/>
            <a:ext cx="476518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 smtClean="0">
                <a:solidFill>
                  <a:srgbClr val="7030A0"/>
                </a:solidFill>
              </a:rPr>
              <a:t>Codage, obtention de millions (2</a:t>
            </a:r>
            <a:r>
              <a:rPr lang="fr-FR" sz="2800" b="1" i="1" baseline="30000" dirty="0" smtClean="0">
                <a:solidFill>
                  <a:srgbClr val="7030A0"/>
                </a:solidFill>
              </a:rPr>
              <a:t>24</a:t>
            </a:r>
            <a:r>
              <a:rPr lang="fr-FR" sz="2800" b="1" i="1" dirty="0" smtClean="0">
                <a:solidFill>
                  <a:srgbClr val="7030A0"/>
                </a:solidFill>
              </a:rPr>
              <a:t>) de couleurs par addition des trois couleurs primaires à différentes intensités, chacune étant codée en 8 bits ( 2</a:t>
            </a:r>
            <a:r>
              <a:rPr lang="fr-FR" sz="2800" b="1" i="1" baseline="30000" dirty="0" smtClean="0">
                <a:solidFill>
                  <a:srgbClr val="7030A0"/>
                </a:solidFill>
              </a:rPr>
              <a:t>8 </a:t>
            </a:r>
            <a:r>
              <a:rPr lang="fr-FR" sz="2800" b="1" i="1" dirty="0" smtClean="0">
                <a:solidFill>
                  <a:srgbClr val="7030A0"/>
                </a:solidFill>
              </a:rPr>
              <a:t>valeurs possibles :  00000000 pour aucune lumière primaire, 11111111 pour l’intensité lumineuse maximale avec une couleur </a:t>
            </a:r>
            <a:r>
              <a:rPr lang="fr-FR" sz="2800" b="1" i="1" smtClean="0">
                <a:solidFill>
                  <a:srgbClr val="7030A0"/>
                </a:solidFill>
              </a:rPr>
              <a:t>donnée).</a:t>
            </a:r>
            <a:endParaRPr lang="fr-FR" sz="2800" b="1" i="1" dirty="0">
              <a:solidFill>
                <a:srgbClr val="7030A0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5591" y="926704"/>
            <a:ext cx="5988904" cy="4700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78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92428" y="399245"/>
            <a:ext cx="62076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 smtClean="0">
                <a:solidFill>
                  <a:srgbClr val="FF0000"/>
                </a:solidFill>
              </a:rPr>
              <a:t>Deuxième série de questions : </a:t>
            </a:r>
            <a:endParaRPr lang="fr-FR" sz="2800" b="1" i="1" dirty="0">
              <a:solidFill>
                <a:srgbClr val="FF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365160" y="1184856"/>
            <a:ext cx="51000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>
                <a:solidFill>
                  <a:srgbClr val="0000FF"/>
                </a:solidFill>
              </a:rPr>
              <a:t>Qu’est-ce que l’énergie d’un système ?</a:t>
            </a:r>
          </a:p>
          <a:p>
            <a:endParaRPr lang="fr-FR" sz="2400" b="1" i="1" dirty="0">
              <a:solidFill>
                <a:srgbClr val="0000FF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769734" y="1790163"/>
            <a:ext cx="60273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>
                <a:solidFill>
                  <a:srgbClr val="0000FF"/>
                </a:solidFill>
              </a:rPr>
              <a:t>Quelles sont les différentes formes d’énergie ?</a:t>
            </a:r>
          </a:p>
          <a:p>
            <a:endParaRPr lang="fr-FR" sz="2400" b="1" i="1" dirty="0">
              <a:solidFill>
                <a:srgbClr val="0000FF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901521" y="2621160"/>
            <a:ext cx="58985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>
                <a:solidFill>
                  <a:srgbClr val="0000FF"/>
                </a:solidFill>
              </a:rPr>
              <a:t>Comment l’énergie quitte-t-elle un système ?</a:t>
            </a:r>
          </a:p>
          <a:p>
            <a:endParaRPr lang="fr-FR" sz="2400" b="1" i="1" dirty="0">
              <a:solidFill>
                <a:srgbClr val="0000FF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134377" y="3058796"/>
            <a:ext cx="70576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7030A0"/>
                </a:solidFill>
              </a:rPr>
              <a:t>Comment </a:t>
            </a:r>
            <a:r>
              <a:rPr lang="fr-FR" sz="2400" b="1" i="1" dirty="0">
                <a:solidFill>
                  <a:srgbClr val="7030A0"/>
                </a:solidFill>
              </a:rPr>
              <a:t>se réalisent les transferts d’énergie ?</a:t>
            </a:r>
          </a:p>
          <a:p>
            <a:endParaRPr lang="fr-FR" sz="2400" b="1" i="1" dirty="0">
              <a:solidFill>
                <a:srgbClr val="7030A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017431" y="3889793"/>
            <a:ext cx="68515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0000FF"/>
                </a:solidFill>
              </a:rPr>
              <a:t>Comment minimiser</a:t>
            </a:r>
            <a:r>
              <a:rPr lang="fr-FR" sz="2400" b="1" i="1" dirty="0">
                <a:solidFill>
                  <a:srgbClr val="0000FF"/>
                </a:solidFill>
              </a:rPr>
              <a:t> :</a:t>
            </a:r>
          </a:p>
          <a:p>
            <a:pPr lvl="0"/>
            <a:r>
              <a:rPr lang="fr-FR" sz="2400" b="1" i="1" dirty="0">
                <a:solidFill>
                  <a:srgbClr val="0000FF"/>
                </a:solidFill>
              </a:rPr>
              <a:t>L’apport extérieur d’énergie ?</a:t>
            </a:r>
          </a:p>
          <a:p>
            <a:pPr lvl="0"/>
            <a:r>
              <a:rPr lang="fr-FR" sz="2400" b="1" i="1" dirty="0">
                <a:solidFill>
                  <a:srgbClr val="0000FF"/>
                </a:solidFill>
              </a:rPr>
              <a:t>La dissipation d’énergie ?</a:t>
            </a:r>
          </a:p>
          <a:p>
            <a:endParaRPr lang="fr-FR" sz="2400" b="1" i="1" dirty="0">
              <a:solidFill>
                <a:srgbClr val="0000FF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220496" y="4945487"/>
            <a:ext cx="49583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>
                <a:solidFill>
                  <a:srgbClr val="C00000"/>
                </a:solidFill>
              </a:rPr>
              <a:t>Qu’est-ce qu’un système ?</a:t>
            </a:r>
          </a:p>
        </p:txBody>
      </p:sp>
    </p:spTree>
    <p:extLst>
      <p:ext uri="{BB962C8B-B14F-4D97-AF65-F5344CB8AC3E}">
        <p14:creationId xmlns:p14="http://schemas.microsoft.com/office/powerpoint/2010/main" val="1221071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82580" y="605307"/>
            <a:ext cx="6027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>
                <a:solidFill>
                  <a:srgbClr val="0000FF"/>
                </a:solidFill>
              </a:rPr>
              <a:t>capacité thermique </a:t>
            </a:r>
            <a:r>
              <a:rPr lang="fr-FR" sz="2400" b="1" i="1" dirty="0" smtClean="0">
                <a:solidFill>
                  <a:srgbClr val="0000FF"/>
                </a:solidFill>
              </a:rPr>
              <a:t>spécifique d’un système : </a:t>
            </a:r>
            <a:endParaRPr lang="fr-FR" sz="2400" i="1" dirty="0">
              <a:solidFill>
                <a:srgbClr val="0000FF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824248" y="1352282"/>
            <a:ext cx="106250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>
                <a:solidFill>
                  <a:srgbClr val="FF0000"/>
                </a:solidFill>
              </a:rPr>
              <a:t>énergie qu’il faut fournir au système pour élever sa température de 1 K</a:t>
            </a:r>
            <a:endParaRPr lang="fr-FR" sz="2800" i="1" dirty="0">
              <a:solidFill>
                <a:srgbClr val="FF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9530366" y="2160812"/>
            <a:ext cx="16356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En J.K</a:t>
            </a:r>
            <a:r>
              <a:rPr lang="fr-FR" sz="2800" b="1" baseline="30000" dirty="0" smtClean="0"/>
              <a:t>-1</a:t>
            </a:r>
            <a:endParaRPr lang="fr-FR" sz="28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824248" y="2949262"/>
            <a:ext cx="4494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0000FF"/>
                </a:solidFill>
              </a:rPr>
              <a:t>Versions massiques ou molaires : </a:t>
            </a:r>
            <a:endParaRPr lang="fr-FR" sz="2400" b="1" i="1" dirty="0">
              <a:solidFill>
                <a:srgbClr val="0000FF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365161" y="3644721"/>
            <a:ext cx="96849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 smtClean="0"/>
              <a:t>Capacité </a:t>
            </a:r>
            <a:r>
              <a:rPr lang="fr-FR" b="1" i="1" dirty="0"/>
              <a:t>thermique massique</a:t>
            </a:r>
            <a:r>
              <a:rPr lang="fr-FR" i="1" dirty="0"/>
              <a:t> : </a:t>
            </a:r>
            <a:endParaRPr lang="fr-FR" dirty="0"/>
          </a:p>
          <a:p>
            <a:r>
              <a:rPr lang="fr-FR" i="1" dirty="0"/>
              <a:t> </a:t>
            </a:r>
            <a:endParaRPr lang="fr-FR" dirty="0"/>
          </a:p>
          <a:p>
            <a:r>
              <a:rPr lang="fr-FR" i="1" dirty="0"/>
              <a:t>Energie (en joule) qu’il faut fournir à un kilogramme de matière pour élever sa température de 1°C (ou 1K). </a:t>
            </a:r>
            <a:r>
              <a:rPr lang="fr-FR" i="1" dirty="0" smtClean="0"/>
              <a:t>En J.kg</a:t>
            </a:r>
            <a:r>
              <a:rPr lang="fr-FR" i="1" baseline="30000" dirty="0" smtClean="0"/>
              <a:t>-1</a:t>
            </a:r>
            <a:r>
              <a:rPr lang="fr-FR" i="1" dirty="0" smtClean="0"/>
              <a:t>.K</a:t>
            </a:r>
            <a:r>
              <a:rPr lang="fr-FR" i="1" baseline="30000" dirty="0" smtClean="0"/>
              <a:t>-1</a:t>
            </a:r>
            <a:endParaRPr lang="fr-FR" dirty="0"/>
          </a:p>
          <a:p>
            <a:r>
              <a:rPr lang="fr-FR" dirty="0"/>
              <a:t> </a:t>
            </a:r>
          </a:p>
          <a:p>
            <a:r>
              <a:rPr lang="fr-FR" b="1" dirty="0"/>
              <a:t>C</a:t>
            </a:r>
            <a:r>
              <a:rPr lang="fr-FR" b="1" i="1" dirty="0" smtClean="0"/>
              <a:t>apacité </a:t>
            </a:r>
            <a:r>
              <a:rPr lang="fr-FR" b="1" i="1" dirty="0"/>
              <a:t>thermique molaire</a:t>
            </a:r>
            <a:r>
              <a:rPr lang="fr-FR" i="1" dirty="0"/>
              <a:t> : </a:t>
            </a:r>
            <a:endParaRPr lang="fr-FR" dirty="0"/>
          </a:p>
          <a:p>
            <a:r>
              <a:rPr lang="fr-FR" i="1" dirty="0"/>
              <a:t> </a:t>
            </a:r>
            <a:endParaRPr lang="fr-FR" dirty="0"/>
          </a:p>
          <a:p>
            <a:r>
              <a:rPr lang="fr-FR" i="1" dirty="0"/>
              <a:t>Energie (en joule) qu’il faut fournir à une mole de matière pour élever sa température de 1°C (ou 1K). </a:t>
            </a:r>
            <a:r>
              <a:rPr lang="fr-FR" i="1" dirty="0" smtClean="0"/>
              <a:t>En J.mol</a:t>
            </a:r>
            <a:r>
              <a:rPr lang="fr-FR" i="1" baseline="30000" dirty="0" smtClean="0"/>
              <a:t>-1</a:t>
            </a:r>
            <a:r>
              <a:rPr lang="fr-FR" i="1" dirty="0" smtClean="0"/>
              <a:t>.K</a:t>
            </a:r>
            <a:r>
              <a:rPr lang="fr-FR" i="1" baseline="30000" dirty="0" smtClean="0"/>
              <a:t>-1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46463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/>
              <p:cNvSpPr txBox="1"/>
              <p:nvPr/>
            </p:nvSpPr>
            <p:spPr>
              <a:xfrm>
                <a:off x="2717443" y="1558344"/>
                <a:ext cx="7740202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5400" b="1" i="1" dirty="0" smtClean="0">
                    <a:solidFill>
                      <a:srgbClr val="0000FF"/>
                    </a:solidFill>
                  </a:rPr>
                  <a:t>Q = m</a:t>
                </a:r>
                <a14:m>
                  <m:oMath xmlns:m="http://schemas.openxmlformats.org/officeDocument/2006/math">
                    <m:r>
                      <a:rPr lang="fr-FR" sz="5400" b="1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fr-FR" sz="5400" b="1" i="1" dirty="0">
                    <a:solidFill>
                      <a:srgbClr val="0000FF"/>
                    </a:solidFill>
                  </a:rPr>
                  <a:t>C</a:t>
                </a:r>
                <a14:m>
                  <m:oMath xmlns:m="http://schemas.openxmlformats.org/officeDocument/2006/math">
                    <m:r>
                      <a:rPr lang="fr-FR" sz="5400" b="1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fr-FR" sz="5400" b="1" i="1" dirty="0">
                    <a:solidFill>
                      <a:srgbClr val="0000FF"/>
                    </a:solidFill>
                  </a:rPr>
                  <a:t>(</a:t>
                </a:r>
                <a:r>
                  <a:rPr lang="fr-FR" sz="5400" b="1" i="1" dirty="0" smtClean="0">
                    <a:solidFill>
                      <a:srgbClr val="0000FF"/>
                    </a:solidFill>
                  </a:rPr>
                  <a:t>T</a:t>
                </a:r>
                <a:r>
                  <a:rPr lang="fr-FR" sz="5400" b="1" i="1" baseline="-25000" dirty="0" smtClean="0">
                    <a:solidFill>
                      <a:srgbClr val="0000FF"/>
                    </a:solidFill>
                  </a:rPr>
                  <a:t>f</a:t>
                </a:r>
                <a:r>
                  <a:rPr lang="fr-FR" sz="5400" b="1" i="1" dirty="0" smtClean="0">
                    <a:solidFill>
                      <a:srgbClr val="0000FF"/>
                    </a:solidFill>
                  </a:rPr>
                  <a:t> </a:t>
                </a:r>
                <a:r>
                  <a:rPr lang="fr-FR" sz="5400" b="1" i="1" dirty="0">
                    <a:solidFill>
                      <a:srgbClr val="0000FF"/>
                    </a:solidFill>
                  </a:rPr>
                  <a:t>– </a:t>
                </a:r>
                <a:r>
                  <a:rPr lang="fr-FR" sz="5400" b="1" i="1" dirty="0" smtClean="0">
                    <a:solidFill>
                      <a:srgbClr val="0000FF"/>
                    </a:solidFill>
                  </a:rPr>
                  <a:t>T</a:t>
                </a:r>
                <a:r>
                  <a:rPr lang="fr-FR" sz="5400" b="1" i="1" baseline="-25000" dirty="0" smtClean="0">
                    <a:solidFill>
                      <a:srgbClr val="0000FF"/>
                    </a:solidFill>
                  </a:rPr>
                  <a:t>i</a:t>
                </a:r>
                <a:r>
                  <a:rPr lang="fr-FR" sz="5400" b="1" i="1" dirty="0" smtClean="0">
                    <a:solidFill>
                      <a:srgbClr val="0000FF"/>
                    </a:solidFill>
                  </a:rPr>
                  <a:t> </a:t>
                </a:r>
                <a:r>
                  <a:rPr lang="fr-FR" sz="5400" b="1" i="1" dirty="0">
                    <a:solidFill>
                      <a:srgbClr val="0000FF"/>
                    </a:solidFill>
                  </a:rPr>
                  <a:t>)</a:t>
                </a:r>
                <a:endParaRPr lang="fr-FR" sz="5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7443" y="1558344"/>
                <a:ext cx="7740202" cy="923330"/>
              </a:xfrm>
              <a:prstGeom prst="rect">
                <a:avLst/>
              </a:prstGeom>
              <a:blipFill rotWithShape="0">
                <a:blip r:embed="rId2"/>
                <a:stretch>
                  <a:fillRect l="-4255" t="-17881" b="-4039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/>
              <p:cNvSpPr txBox="1"/>
              <p:nvPr/>
            </p:nvSpPr>
            <p:spPr>
              <a:xfrm>
                <a:off x="2717443" y="3490174"/>
                <a:ext cx="8075053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4800" b="1" i="1" dirty="0" smtClean="0">
                    <a:latin typeface="Symbol" panose="05050102010706020507" pitchFamily="18" charset="2"/>
                  </a:rPr>
                  <a:t>D</a:t>
                </a:r>
                <a:r>
                  <a:rPr lang="fr-FR" sz="4800" b="1" i="1" dirty="0" smtClean="0"/>
                  <a:t>U </a:t>
                </a:r>
                <a:r>
                  <a:rPr lang="fr-FR" sz="4800" b="1" i="1" dirty="0"/>
                  <a:t>= m</a:t>
                </a:r>
                <a14:m>
                  <m:oMath xmlns:m="http://schemas.openxmlformats.org/officeDocument/2006/math">
                    <m:r>
                      <a:rPr lang="fr-FR" sz="4800" b="1" i="1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fr-FR" sz="4800" b="1" i="1" dirty="0"/>
                  <a:t>C</a:t>
                </a:r>
                <a14:m>
                  <m:oMath xmlns:m="http://schemas.openxmlformats.org/officeDocument/2006/math">
                    <m:r>
                      <a:rPr lang="fr-FR" sz="4800" b="1" i="1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fr-FR" sz="4800" b="1" i="1" dirty="0"/>
                  <a:t>(</a:t>
                </a:r>
                <a:r>
                  <a:rPr lang="fr-FR" sz="4800" b="1" i="1" dirty="0" smtClean="0"/>
                  <a:t>T</a:t>
                </a:r>
                <a:r>
                  <a:rPr lang="fr-FR" sz="4800" b="1" i="1" baseline="-25000" dirty="0" smtClean="0"/>
                  <a:t>f</a:t>
                </a:r>
                <a:r>
                  <a:rPr lang="fr-FR" sz="4800" b="1" i="1" dirty="0" smtClean="0"/>
                  <a:t> </a:t>
                </a:r>
                <a:r>
                  <a:rPr lang="fr-FR" sz="4800" b="1" i="1" dirty="0"/>
                  <a:t>– </a:t>
                </a:r>
                <a:r>
                  <a:rPr lang="fr-FR" sz="4800" b="1" i="1" dirty="0" smtClean="0"/>
                  <a:t>T</a:t>
                </a:r>
                <a:r>
                  <a:rPr lang="fr-FR" sz="4800" b="1" i="1" baseline="-25000" dirty="0" smtClean="0"/>
                  <a:t>i</a:t>
                </a:r>
                <a:r>
                  <a:rPr lang="fr-FR" sz="4800" b="1" i="1" dirty="0" smtClean="0"/>
                  <a:t> </a:t>
                </a:r>
                <a:r>
                  <a:rPr lang="fr-FR" sz="4800" b="1" i="1" dirty="0"/>
                  <a:t>)</a:t>
                </a:r>
                <a:endParaRPr lang="fr-FR" sz="4800" dirty="0"/>
              </a:p>
            </p:txBody>
          </p:sp>
        </mc:Choice>
        <mc:Fallback xmlns=""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7443" y="3490174"/>
                <a:ext cx="8075053" cy="830997"/>
              </a:xfrm>
              <a:prstGeom prst="rect">
                <a:avLst/>
              </a:prstGeom>
              <a:blipFill rotWithShape="0">
                <a:blip r:embed="rId3"/>
                <a:stretch>
                  <a:fillRect l="-3474" t="-19853" b="-3970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450761" y="218941"/>
            <a:ext cx="10805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/>
              <a:t>Chaleur Q échangée par le système, énergie interne U du système </a:t>
            </a:r>
            <a:endParaRPr lang="fr-FR" sz="2400" b="1" i="1" dirty="0"/>
          </a:p>
        </p:txBody>
      </p:sp>
      <p:sp>
        <p:nvSpPr>
          <p:cNvPr id="5" name="ZoneTexte 4"/>
          <p:cNvSpPr txBox="1"/>
          <p:nvPr/>
        </p:nvSpPr>
        <p:spPr>
          <a:xfrm>
            <a:off x="2537138" y="2717442"/>
            <a:ext cx="553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solidFill>
                  <a:srgbClr val="FF0000"/>
                </a:solidFill>
              </a:rPr>
              <a:t>J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876539" y="2724314"/>
            <a:ext cx="734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kg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726545" y="2833352"/>
            <a:ext cx="16227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J.kg</a:t>
            </a:r>
            <a:r>
              <a:rPr lang="fr-FR" sz="2800" b="1" baseline="30000" dirty="0" smtClean="0">
                <a:solidFill>
                  <a:srgbClr val="FF0000"/>
                </a:solidFill>
              </a:rPr>
              <a:t>-1</a:t>
            </a:r>
            <a:r>
              <a:rPr lang="fr-FR" sz="2800" b="1" dirty="0" smtClean="0">
                <a:solidFill>
                  <a:srgbClr val="FF0000"/>
                </a:solidFill>
              </a:rPr>
              <a:t>.K</a:t>
            </a:r>
            <a:r>
              <a:rPr lang="fr-FR" sz="2800" b="1" baseline="30000" dirty="0" smtClean="0">
                <a:solidFill>
                  <a:srgbClr val="FF0000"/>
                </a:solidFill>
              </a:rPr>
              <a:t>-1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754969" y="2833352"/>
            <a:ext cx="11848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K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197735" y="4546242"/>
            <a:ext cx="9594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 smtClean="0">
                <a:solidFill>
                  <a:srgbClr val="FF0000"/>
                </a:solidFill>
              </a:rPr>
              <a:t>On pourra donc identifier Q et </a:t>
            </a:r>
            <a:r>
              <a:rPr lang="fr-FR" sz="2800" b="1" i="1" dirty="0" smtClean="0">
                <a:solidFill>
                  <a:srgbClr val="FF0000"/>
                </a:solidFill>
                <a:latin typeface="Symbol" panose="05050102010706020507" pitchFamily="18" charset="2"/>
              </a:rPr>
              <a:t>D</a:t>
            </a:r>
            <a:r>
              <a:rPr lang="fr-FR" sz="2800" b="1" i="1" dirty="0" smtClean="0">
                <a:solidFill>
                  <a:srgbClr val="FF0000"/>
                </a:solidFill>
              </a:rPr>
              <a:t>U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7160653" y="4807852"/>
            <a:ext cx="4095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/>
              <a:t>Cela semble cohérent…</a:t>
            </a:r>
            <a:endParaRPr lang="fr-FR" sz="2400" i="1" dirty="0"/>
          </a:p>
        </p:txBody>
      </p:sp>
      <p:sp>
        <p:nvSpPr>
          <p:cNvPr id="11" name="ZoneTexte 10"/>
          <p:cNvSpPr txBox="1"/>
          <p:nvPr/>
        </p:nvSpPr>
        <p:spPr>
          <a:xfrm>
            <a:off x="811369" y="5269517"/>
            <a:ext cx="110371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… En réalité ce n’est pas toujours exact. Cela dépend des conditions dans lesquelles se réalise l’évolution. </a:t>
            </a:r>
            <a:r>
              <a:rPr lang="fr-FR" sz="2000" dirty="0"/>
              <a:t>P</a:t>
            </a:r>
            <a:r>
              <a:rPr lang="fr-FR" sz="2000" dirty="0" smtClean="0"/>
              <a:t>ar exemple, une évolution à volume constant ou sous une pression constante, cela ne correspond  pas tout à fait aux mêmes conditions, et cela peut modifier un peu la relation entre Q et </a:t>
            </a:r>
            <a:r>
              <a:rPr lang="fr-FR" sz="2000" dirty="0" smtClean="0">
                <a:latin typeface="Symbol" panose="05050102010706020507" pitchFamily="18" charset="2"/>
              </a:rPr>
              <a:t>D</a:t>
            </a:r>
            <a:r>
              <a:rPr lang="fr-FR" sz="2000" dirty="0" smtClean="0"/>
              <a:t>U.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452293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18186" y="592428"/>
            <a:ext cx="1093416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>
                <a:solidFill>
                  <a:srgbClr val="0000FF"/>
                </a:solidFill>
              </a:rPr>
              <a:t>Si le système donne de la chaleur à l’extérieur, sa température </a:t>
            </a:r>
            <a:endParaRPr lang="fr-FR" sz="2800" b="1" i="1" dirty="0" smtClean="0">
              <a:solidFill>
                <a:srgbClr val="0000FF"/>
              </a:solidFill>
            </a:endParaRPr>
          </a:p>
          <a:p>
            <a:r>
              <a:rPr lang="fr-FR" sz="2800" b="1" i="1" dirty="0" smtClean="0">
                <a:solidFill>
                  <a:srgbClr val="0000FF"/>
                </a:solidFill>
              </a:rPr>
              <a:t>diminue</a:t>
            </a:r>
            <a:r>
              <a:rPr lang="fr-FR" sz="2800" b="1" i="1" dirty="0">
                <a:solidFill>
                  <a:srgbClr val="0000FF"/>
                </a:solidFill>
              </a:rPr>
              <a:t>, il perd de l’énergie interne :			</a:t>
            </a:r>
            <a:endParaRPr lang="fr-FR" sz="2800" b="1" i="1" dirty="0" smtClean="0">
              <a:solidFill>
                <a:srgbClr val="0000FF"/>
              </a:solidFill>
            </a:endParaRPr>
          </a:p>
          <a:p>
            <a:r>
              <a:rPr lang="fr-FR" sz="2800" b="1" i="1" dirty="0">
                <a:solidFill>
                  <a:srgbClr val="0000FF"/>
                </a:solidFill>
                <a:latin typeface="Symbol" panose="05050102010706020507" pitchFamily="18" charset="2"/>
              </a:rPr>
              <a:t> </a:t>
            </a:r>
            <a:r>
              <a:rPr lang="fr-FR" sz="2800" b="1" i="1" dirty="0" smtClean="0">
                <a:solidFill>
                  <a:srgbClr val="0000FF"/>
                </a:solidFill>
                <a:latin typeface="Symbol" panose="05050102010706020507" pitchFamily="18" charset="2"/>
              </a:rPr>
              <a:t>                                     D</a:t>
            </a:r>
            <a:r>
              <a:rPr lang="fr-FR" sz="2800" b="1" i="1" dirty="0" smtClean="0">
                <a:solidFill>
                  <a:srgbClr val="0000FF"/>
                </a:solidFill>
              </a:rPr>
              <a:t>U </a:t>
            </a:r>
            <a:r>
              <a:rPr lang="fr-FR" sz="2800" b="1" i="1" dirty="0">
                <a:solidFill>
                  <a:srgbClr val="0000FF"/>
                </a:solidFill>
              </a:rPr>
              <a:t>&lt; 0		Q &lt; </a:t>
            </a:r>
            <a:r>
              <a:rPr lang="fr-FR" sz="2800" b="1" i="1" dirty="0" smtClean="0">
                <a:solidFill>
                  <a:srgbClr val="0000FF"/>
                </a:solidFill>
              </a:rPr>
              <a:t>0</a:t>
            </a:r>
            <a:endParaRPr lang="fr-FR" sz="2800" b="1" dirty="0">
              <a:solidFill>
                <a:srgbClr val="0000FF"/>
              </a:solidFill>
            </a:endParaRPr>
          </a:p>
          <a:p>
            <a:endParaRPr lang="fr-FR" sz="2800" b="1" dirty="0">
              <a:solidFill>
                <a:srgbClr val="0000FF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618186" y="3812146"/>
            <a:ext cx="1095992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>
                <a:solidFill>
                  <a:srgbClr val="0000FF"/>
                </a:solidFill>
              </a:rPr>
              <a:t>Si le système reçoit de la chaleur de l’extérieur, sa température augmente,  il gagne de l’énergie interne : 						</a:t>
            </a:r>
            <a:r>
              <a:rPr lang="fr-FR" sz="2800" b="1" i="1" dirty="0" smtClean="0">
                <a:solidFill>
                  <a:srgbClr val="0000FF"/>
                </a:solidFill>
              </a:rPr>
              <a:t>      			</a:t>
            </a:r>
            <a:r>
              <a:rPr lang="fr-FR" sz="2800" b="1" i="1" dirty="0" smtClean="0">
                <a:solidFill>
                  <a:srgbClr val="0000FF"/>
                </a:solidFill>
                <a:latin typeface="Symbol" panose="05050102010706020507" pitchFamily="18" charset="2"/>
              </a:rPr>
              <a:t>D</a:t>
            </a:r>
            <a:r>
              <a:rPr lang="fr-FR" sz="2800" b="1" i="1" dirty="0" smtClean="0">
                <a:solidFill>
                  <a:srgbClr val="0000FF"/>
                </a:solidFill>
              </a:rPr>
              <a:t>U </a:t>
            </a:r>
            <a:r>
              <a:rPr lang="fr-FR" sz="2800" b="1" i="1" dirty="0">
                <a:solidFill>
                  <a:srgbClr val="0000FF"/>
                </a:solidFill>
              </a:rPr>
              <a:t>&gt; 0		Q &gt; </a:t>
            </a:r>
            <a:r>
              <a:rPr lang="fr-FR" sz="2800" b="1" i="1" dirty="0" smtClean="0">
                <a:solidFill>
                  <a:srgbClr val="0000FF"/>
                </a:solidFill>
              </a:rPr>
              <a:t>0</a:t>
            </a:r>
            <a:endParaRPr lang="fr-FR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76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9547" y="940157"/>
            <a:ext cx="8286053" cy="5125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54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/>
              <p:cNvSpPr txBox="1"/>
              <p:nvPr/>
            </p:nvSpPr>
            <p:spPr>
              <a:xfrm>
                <a:off x="1004552" y="1455313"/>
                <a:ext cx="9388699" cy="9785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4000" b="1" dirty="0" smtClean="0">
                    <a:solidFill>
                      <a:srgbClr val="FF0000"/>
                    </a:solidFill>
                    <a:latin typeface="Symbol" panose="05050102010706020507" pitchFamily="18" charset="2"/>
                  </a:rPr>
                  <a:t>j</a:t>
                </a:r>
                <a:r>
                  <a:rPr lang="fr-FR" sz="40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fr-FR" sz="4000" b="1" dirty="0">
                    <a:solidFill>
                      <a:srgbClr val="FF000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4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4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𝑸</m:t>
                        </m:r>
                      </m:num>
                      <m:den>
                        <m:r>
                          <a:rPr lang="fr-FR" sz="4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∆</m:t>
                        </m:r>
                        <m:r>
                          <a:rPr lang="fr-FR" sz="4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den>
                    </m:f>
                  </m:oMath>
                </a14:m>
                <a:r>
                  <a:rPr lang="fr-FR" sz="4000" b="1" dirty="0">
                    <a:solidFill>
                      <a:srgbClr val="FF0000"/>
                    </a:solidFill>
                  </a:rPr>
                  <a:t>	           </a:t>
                </a:r>
                <a:r>
                  <a:rPr lang="fr-FR" sz="40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fr-FR" sz="4000" b="1" dirty="0">
                    <a:solidFill>
                      <a:srgbClr val="FF0000"/>
                    </a:solidFill>
                  </a:rPr>
                  <a:t>en </a:t>
                </a:r>
                <a:r>
                  <a:rPr lang="fr-FR" sz="4000" b="1" dirty="0" smtClean="0">
                    <a:solidFill>
                      <a:srgbClr val="FF0000"/>
                    </a:solidFill>
                  </a:rPr>
                  <a:t>J.s</a:t>
                </a:r>
                <a:r>
                  <a:rPr lang="fr-FR" sz="4000" b="1" baseline="30000" dirty="0" smtClean="0">
                    <a:solidFill>
                      <a:srgbClr val="FF0000"/>
                    </a:solidFill>
                  </a:rPr>
                  <a:t>-1</a:t>
                </a:r>
                <a:r>
                  <a:rPr lang="fr-FR" sz="4000" b="1" dirty="0">
                    <a:solidFill>
                      <a:srgbClr val="FF0000"/>
                    </a:solidFill>
                  </a:rPr>
                  <a:t> </a:t>
                </a:r>
                <a:r>
                  <a:rPr lang="fr-FR" sz="4000" b="1" dirty="0" smtClean="0">
                    <a:solidFill>
                      <a:srgbClr val="FF0000"/>
                    </a:solidFill>
                  </a:rPr>
                  <a:t>   </a:t>
                </a:r>
                <a:r>
                  <a:rPr lang="fr-FR" sz="4000" b="1" dirty="0">
                    <a:solidFill>
                      <a:srgbClr val="FF0000"/>
                    </a:solidFill>
                  </a:rPr>
                  <a:t>en W</a:t>
                </a:r>
                <a:endParaRPr lang="fr-FR" sz="4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552" y="1455313"/>
                <a:ext cx="9388699" cy="978538"/>
              </a:xfrm>
              <a:prstGeom prst="rect">
                <a:avLst/>
              </a:prstGeom>
              <a:blipFill rotWithShape="0">
                <a:blip r:embed="rId3"/>
                <a:stretch>
                  <a:fillRect l="-2338" b="-1375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ZoneTexte 2"/>
          <p:cNvSpPr txBox="1"/>
          <p:nvPr/>
        </p:nvSpPr>
        <p:spPr>
          <a:xfrm>
            <a:off x="618186" y="656823"/>
            <a:ext cx="4108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i="1" dirty="0" smtClean="0">
                <a:solidFill>
                  <a:srgbClr val="0000FF"/>
                </a:solidFill>
              </a:rPr>
              <a:t>Flux thermique</a:t>
            </a:r>
            <a:endParaRPr lang="fr-FR" sz="3200" b="1" i="1" dirty="0">
              <a:solidFill>
                <a:srgbClr val="0000FF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734096" y="3206840"/>
            <a:ext cx="55121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i="1" dirty="0" smtClean="0">
                <a:solidFill>
                  <a:srgbClr val="0000FF"/>
                </a:solidFill>
              </a:rPr>
              <a:t>Résistance thermique </a:t>
            </a:r>
            <a:r>
              <a:rPr lang="fr-FR" sz="3200" b="1" i="1" dirty="0" err="1" smtClean="0">
                <a:solidFill>
                  <a:srgbClr val="0000FF"/>
                </a:solidFill>
              </a:rPr>
              <a:t>R</a:t>
            </a:r>
            <a:r>
              <a:rPr lang="fr-FR" sz="3200" b="1" i="1" baseline="-25000" dirty="0" err="1" smtClean="0">
                <a:solidFill>
                  <a:srgbClr val="0000FF"/>
                </a:solidFill>
              </a:rPr>
              <a:t>th</a:t>
            </a:r>
            <a:endParaRPr lang="fr-FR" sz="3200" b="1" i="1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/>
              <p:cNvSpPr txBox="1"/>
              <p:nvPr/>
            </p:nvSpPr>
            <p:spPr>
              <a:xfrm>
                <a:off x="1416676" y="4082603"/>
                <a:ext cx="6684135" cy="10819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4000" b="1" dirty="0" smtClean="0">
                    <a:solidFill>
                      <a:srgbClr val="FF0000"/>
                    </a:solidFill>
                    <a:latin typeface="Symbol" panose="05050102010706020507" pitchFamily="18" charset="2"/>
                  </a:rPr>
                  <a:t>j </a:t>
                </a:r>
                <a:r>
                  <a:rPr lang="fr-FR" sz="4000" b="1" dirty="0" smtClean="0">
                    <a:solidFill>
                      <a:srgbClr val="FF000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4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fr-FR" sz="4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fr-FR" sz="4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4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𝑻</m:t>
                                </m:r>
                              </m:e>
                              <m:sub>
                                <m:r>
                                  <a:rPr lang="fr-FR" sz="4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  <m:r>
                              <a:rPr lang="fr-FR" sz="4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fr-FR" sz="4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4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𝑻</m:t>
                                </m:r>
                              </m:e>
                              <m:sub>
                                <m:r>
                                  <a:rPr lang="fr-FR" sz="4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</m:e>
                        </m:d>
                      </m:num>
                      <m:den>
                        <m:sSub>
                          <m:sSubPr>
                            <m:ctrlPr>
                              <a:rPr lang="fr-FR" sz="4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4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fr-FR" sz="4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𝒕𝒉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sz="4000" b="1" dirty="0">
                    <a:solidFill>
                      <a:srgbClr val="FF0000"/>
                    </a:solidFill>
                  </a:rPr>
                  <a:t>		</a:t>
                </a:r>
                <a:r>
                  <a:rPr lang="fr-FR" sz="4000" b="1" dirty="0" err="1">
                    <a:solidFill>
                      <a:srgbClr val="FF0000"/>
                    </a:solidFill>
                  </a:rPr>
                  <a:t>R</a:t>
                </a:r>
                <a:r>
                  <a:rPr lang="fr-FR" sz="4000" b="1" baseline="-25000" dirty="0" err="1">
                    <a:solidFill>
                      <a:srgbClr val="FF0000"/>
                    </a:solidFill>
                  </a:rPr>
                  <a:t>th</a:t>
                </a:r>
                <a:r>
                  <a:rPr lang="fr-FR" sz="4000" b="1" dirty="0">
                    <a:solidFill>
                      <a:srgbClr val="FF0000"/>
                    </a:solidFill>
                  </a:rPr>
                  <a:t> en K.W</a:t>
                </a:r>
                <a:r>
                  <a:rPr lang="fr-FR" sz="4000" b="1" baseline="30000" dirty="0">
                    <a:solidFill>
                      <a:srgbClr val="FF0000"/>
                    </a:solidFill>
                  </a:rPr>
                  <a:t>-1</a:t>
                </a:r>
                <a:endParaRPr lang="fr-FR" sz="4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ZoneText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6676" y="4082603"/>
                <a:ext cx="6684135" cy="1081963"/>
              </a:xfrm>
              <a:prstGeom prst="rect">
                <a:avLst/>
              </a:prstGeom>
              <a:blipFill rotWithShape="0">
                <a:blip r:embed="rId4"/>
                <a:stretch>
                  <a:fillRect l="-3191" b="-508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ZoneTexte 5"/>
          <p:cNvSpPr txBox="1"/>
          <p:nvPr/>
        </p:nvSpPr>
        <p:spPr>
          <a:xfrm>
            <a:off x="8925059" y="4172755"/>
            <a:ext cx="2511380" cy="23568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</a:t>
            </a:r>
            <a:r>
              <a:rPr kumimoji="0" lang="fr-FR" altLang="fr-FR" sz="1200" b="0" i="0" u="none" strike="noStrike" cap="none" normalizeH="0" baseline="-3000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</a:t>
            </a:r>
            <a:r>
              <a:rPr kumimoji="0" lang="fr-FR" alt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= </a:t>
            </a: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Objet 7"/>
          <p:cNvGraphicFramePr>
            <a:graphicFrameLocks noChangeAspect="1"/>
          </p:cNvGraphicFramePr>
          <p:nvPr/>
        </p:nvGraphicFramePr>
        <p:xfrm>
          <a:off x="0" y="0"/>
          <a:ext cx="23812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r:id="rId5" imgW="228240" imgH="383760" progId="Equation.3">
                  <p:embed/>
                </p:oleObj>
              </mc:Choice>
              <mc:Fallback>
                <p:oleObj r:id="rId5" imgW="228240" imgH="38376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3812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/>
              <p:cNvSpPr txBox="1"/>
              <p:nvPr/>
            </p:nvSpPr>
            <p:spPr>
              <a:xfrm>
                <a:off x="9053848" y="4172755"/>
                <a:ext cx="1790163" cy="907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4000" b="1" dirty="0" smtClean="0">
                    <a:solidFill>
                      <a:srgbClr val="002060"/>
                    </a:solidFill>
                  </a:rPr>
                  <a:t>R</a:t>
                </a:r>
                <a:r>
                  <a:rPr lang="fr-FR" sz="4000" b="1" baseline="-25000" dirty="0" err="1">
                    <a:solidFill>
                      <a:srgbClr val="002060"/>
                    </a:solidFill>
                  </a:rPr>
                  <a:t>th</a:t>
                </a:r>
                <a:r>
                  <a:rPr lang="fr-FR" sz="4000" b="1" dirty="0">
                    <a:solidFill>
                      <a:srgbClr val="00206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num>
                      <m:den>
                        <m:r>
                          <a:rPr lang="fr-FR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𝝀</m:t>
                        </m:r>
                        <m:r>
                          <a:rPr lang="fr-FR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den>
                    </m:f>
                  </m:oMath>
                </a14:m>
                <a:endParaRPr lang="fr-FR" sz="40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0" name="ZoneText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53848" y="4172755"/>
                <a:ext cx="1790163" cy="907043"/>
              </a:xfrm>
              <a:prstGeom prst="rect">
                <a:avLst/>
              </a:prstGeom>
              <a:blipFill rotWithShape="0">
                <a:blip r:embed="rId7"/>
                <a:stretch>
                  <a:fillRect l="-11905" t="-3378" b="-1554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ZoneTexte 10"/>
          <p:cNvSpPr txBox="1"/>
          <p:nvPr/>
        </p:nvSpPr>
        <p:spPr>
          <a:xfrm>
            <a:off x="8925059" y="5351172"/>
            <a:ext cx="23825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i="1" dirty="0" smtClean="0">
                <a:solidFill>
                  <a:srgbClr val="002060"/>
                </a:solidFill>
              </a:rPr>
              <a:t>Unité de </a:t>
            </a:r>
            <a:r>
              <a:rPr lang="fr-FR" sz="3200" b="1" i="1" dirty="0" smtClean="0">
                <a:solidFill>
                  <a:srgbClr val="002060"/>
                </a:solidFill>
                <a:latin typeface="Symbol" panose="05050102010706020507" pitchFamily="18" charset="2"/>
              </a:rPr>
              <a:t>l</a:t>
            </a:r>
            <a:r>
              <a:rPr lang="fr-FR" sz="3200" b="1" i="1" dirty="0" smtClean="0">
                <a:solidFill>
                  <a:srgbClr val="002060"/>
                </a:solidFill>
              </a:rPr>
              <a:t> ?</a:t>
            </a:r>
            <a:endParaRPr lang="fr-FR" sz="32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497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895080" y="129325"/>
            <a:ext cx="78561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 smtClean="0">
                <a:solidFill>
                  <a:srgbClr val="0000FF"/>
                </a:solidFill>
              </a:rPr>
              <a:t>Principe de présentation d’un bilan énergétique (version la plus simple ici)</a:t>
            </a:r>
            <a:endParaRPr lang="fr-FR" sz="2800" b="1" i="1" dirty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55313" y="2240924"/>
            <a:ext cx="2150772" cy="12363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avec flèche 5"/>
          <p:cNvCxnSpPr>
            <a:stCxn id="4" idx="3"/>
          </p:cNvCxnSpPr>
          <p:nvPr/>
        </p:nvCxnSpPr>
        <p:spPr>
          <a:xfrm flipV="1">
            <a:off x="3606085" y="2846231"/>
            <a:ext cx="1197735" cy="1287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lipse 6"/>
          <p:cNvSpPr/>
          <p:nvPr/>
        </p:nvSpPr>
        <p:spPr>
          <a:xfrm>
            <a:off x="4803820" y="2150772"/>
            <a:ext cx="2047741" cy="139091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9" name="Connecteur droit avec flèche 8"/>
          <p:cNvCxnSpPr>
            <a:stCxn id="7" idx="6"/>
          </p:cNvCxnSpPr>
          <p:nvPr/>
        </p:nvCxnSpPr>
        <p:spPr>
          <a:xfrm>
            <a:off x="6851561" y="2846231"/>
            <a:ext cx="1313645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8165206" y="2208726"/>
            <a:ext cx="2228045" cy="13007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" name="Connecteur droit avec flèche 11"/>
          <p:cNvCxnSpPr>
            <a:stCxn id="7" idx="4"/>
          </p:cNvCxnSpPr>
          <p:nvPr/>
        </p:nvCxnSpPr>
        <p:spPr>
          <a:xfrm flipH="1">
            <a:off x="5827690" y="3541690"/>
            <a:ext cx="1" cy="110758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4758743" y="4649273"/>
            <a:ext cx="2137893" cy="12234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5151550" y="2511380"/>
            <a:ext cx="1429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Appareil,</a:t>
            </a:r>
          </a:p>
          <a:p>
            <a:r>
              <a:rPr lang="fr-FR" dirty="0" smtClean="0"/>
              <a:t>Dispositif, …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2060619" y="2511379"/>
            <a:ext cx="13716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Source </a:t>
            </a:r>
          </a:p>
          <a:p>
            <a:r>
              <a:rPr lang="fr-FR" dirty="0" smtClean="0"/>
              <a:t>d’énergie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8751193" y="2511379"/>
            <a:ext cx="18159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Energie </a:t>
            </a:r>
          </a:p>
          <a:p>
            <a:r>
              <a:rPr lang="fr-FR" dirty="0" smtClean="0"/>
              <a:t>utilisée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5306096" y="4920510"/>
            <a:ext cx="12750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Énergie dissipée</a:t>
            </a:r>
            <a:endParaRPr lang="fr-FR" dirty="0"/>
          </a:p>
        </p:txBody>
      </p:sp>
      <p:cxnSp>
        <p:nvCxnSpPr>
          <p:cNvPr id="20" name="Connecteur droit avec flèche 19"/>
          <p:cNvCxnSpPr/>
          <p:nvPr/>
        </p:nvCxnSpPr>
        <p:spPr>
          <a:xfrm flipV="1">
            <a:off x="2060619" y="1635617"/>
            <a:ext cx="7218609" cy="5151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/>
          <p:cNvSpPr txBox="1"/>
          <p:nvPr/>
        </p:nvSpPr>
        <p:spPr>
          <a:xfrm>
            <a:off x="3065172" y="1193293"/>
            <a:ext cx="56860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FF0000"/>
                </a:solidFill>
              </a:rPr>
              <a:t>Direction pour le transfert utile d’énergie</a:t>
            </a:r>
            <a:endParaRPr lang="fr-FR" sz="2400" b="1" i="1" dirty="0">
              <a:solidFill>
                <a:srgbClr val="FF0000"/>
              </a:solidFill>
            </a:endParaRPr>
          </a:p>
        </p:txBody>
      </p:sp>
      <p:cxnSp>
        <p:nvCxnSpPr>
          <p:cNvPr id="23" name="Connecteur droit avec flèche 22"/>
          <p:cNvCxnSpPr/>
          <p:nvPr/>
        </p:nvCxnSpPr>
        <p:spPr>
          <a:xfrm>
            <a:off x="7508383" y="3157710"/>
            <a:ext cx="0" cy="240913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>
          <a:xfrm>
            <a:off x="7881870" y="3953814"/>
            <a:ext cx="31682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FF0000"/>
                </a:solidFill>
              </a:rPr>
              <a:t>Direction de sortie du circuit utile</a:t>
            </a:r>
            <a:endParaRPr lang="fr-FR" sz="24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586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7301" y="1513267"/>
            <a:ext cx="6483282" cy="4989088"/>
          </a:xfrm>
          <a:prstGeom prst="rect">
            <a:avLst/>
          </a:prstGeom>
        </p:spPr>
      </p:pic>
      <p:cxnSp>
        <p:nvCxnSpPr>
          <p:cNvPr id="5" name="Connecteur droit avec flèche 4"/>
          <p:cNvCxnSpPr/>
          <p:nvPr/>
        </p:nvCxnSpPr>
        <p:spPr>
          <a:xfrm flipH="1">
            <a:off x="6214056" y="1079851"/>
            <a:ext cx="631065" cy="1197735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oneTexte 5"/>
          <p:cNvSpPr txBox="1"/>
          <p:nvPr/>
        </p:nvSpPr>
        <p:spPr>
          <a:xfrm>
            <a:off x="6845121" y="618186"/>
            <a:ext cx="3271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0000FF"/>
                </a:solidFill>
              </a:rPr>
              <a:t>Signal analogique</a:t>
            </a:r>
            <a:endParaRPr lang="fr-FR" sz="2400" b="1" dirty="0">
              <a:solidFill>
                <a:srgbClr val="0000FF"/>
              </a:solidFill>
            </a:endParaRPr>
          </a:p>
        </p:txBody>
      </p:sp>
      <p:cxnSp>
        <p:nvCxnSpPr>
          <p:cNvPr id="8" name="Connecteur droit avec flèche 7"/>
          <p:cNvCxnSpPr/>
          <p:nvPr/>
        </p:nvCxnSpPr>
        <p:spPr>
          <a:xfrm flipH="1">
            <a:off x="7315200" y="1957589"/>
            <a:ext cx="592428" cy="88864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8062175" y="1678718"/>
            <a:ext cx="2859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Signal numérisé</a:t>
            </a:r>
            <a:endParaRPr lang="fr-FR" sz="2400" b="1" dirty="0">
              <a:solidFill>
                <a:srgbClr val="FF0000"/>
              </a:solidFill>
            </a:endParaRPr>
          </a:p>
        </p:txBody>
      </p:sp>
      <p:cxnSp>
        <p:nvCxnSpPr>
          <p:cNvPr id="11" name="Connecteur droit avec flèche 10"/>
          <p:cNvCxnSpPr/>
          <p:nvPr/>
        </p:nvCxnSpPr>
        <p:spPr>
          <a:xfrm>
            <a:off x="5718220" y="5280338"/>
            <a:ext cx="495836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5608749" y="5398326"/>
            <a:ext cx="24534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Période d’échantillonnage</a:t>
            </a:r>
            <a:endParaRPr lang="fr-FR" sz="2400" b="1" dirty="0"/>
          </a:p>
        </p:txBody>
      </p:sp>
      <p:cxnSp>
        <p:nvCxnSpPr>
          <p:cNvPr id="15" name="Connecteur droit avec flèche 14"/>
          <p:cNvCxnSpPr/>
          <p:nvPr/>
        </p:nvCxnSpPr>
        <p:spPr>
          <a:xfrm>
            <a:off x="7907628" y="2936383"/>
            <a:ext cx="0" cy="540913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7907628" y="2864148"/>
            <a:ext cx="24985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Pas de quantification</a:t>
            </a:r>
            <a:endParaRPr lang="fr-FR" sz="2400" b="1" dirty="0"/>
          </a:p>
        </p:txBody>
      </p:sp>
      <p:sp>
        <p:nvSpPr>
          <p:cNvPr id="17" name="ZoneTexte 16"/>
          <p:cNvSpPr txBox="1"/>
          <p:nvPr/>
        </p:nvSpPr>
        <p:spPr>
          <a:xfrm>
            <a:off x="321972" y="721217"/>
            <a:ext cx="32325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FF0000"/>
                </a:solidFill>
              </a:rPr>
              <a:t>Valeur permises pour le signal numérique : </a:t>
            </a:r>
            <a:endParaRPr lang="fr-FR" sz="2400" b="1" i="1" dirty="0">
              <a:solidFill>
                <a:srgbClr val="FF00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21972" y="1803042"/>
            <a:ext cx="40053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0000FF"/>
                </a:solidFill>
              </a:rPr>
              <a:t>0, 1, 2, 3, 4, 5, 6, 7 volts</a:t>
            </a:r>
            <a:endParaRPr lang="fr-FR" sz="2800" b="1" dirty="0">
              <a:solidFill>
                <a:srgbClr val="0000FF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21971" y="2614411"/>
            <a:ext cx="28333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FF0000"/>
                </a:solidFill>
              </a:rPr>
              <a:t>Codage de ces valeurs (en langage binaire) : </a:t>
            </a:r>
            <a:endParaRPr lang="fr-FR" sz="2400" b="1" i="1" dirty="0">
              <a:solidFill>
                <a:srgbClr val="FF0000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4481848" y="2238949"/>
            <a:ext cx="1661376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700" b="1" dirty="0" smtClean="0">
                <a:solidFill>
                  <a:srgbClr val="0000FF"/>
                </a:solidFill>
              </a:rPr>
              <a:t>111</a:t>
            </a:r>
          </a:p>
          <a:p>
            <a:endParaRPr lang="fr-FR" sz="1700" b="1" dirty="0" smtClean="0">
              <a:solidFill>
                <a:srgbClr val="0000FF"/>
              </a:solidFill>
            </a:endParaRPr>
          </a:p>
          <a:p>
            <a:r>
              <a:rPr lang="fr-FR" sz="1700" b="1" dirty="0" smtClean="0">
                <a:solidFill>
                  <a:srgbClr val="0000FF"/>
                </a:solidFill>
              </a:rPr>
              <a:t>110</a:t>
            </a:r>
          </a:p>
          <a:p>
            <a:endParaRPr lang="fr-FR" sz="1700" b="1" dirty="0">
              <a:solidFill>
                <a:srgbClr val="0000FF"/>
              </a:solidFill>
            </a:endParaRPr>
          </a:p>
          <a:p>
            <a:r>
              <a:rPr lang="fr-FR" sz="1700" b="1" dirty="0" smtClean="0">
                <a:solidFill>
                  <a:srgbClr val="0000FF"/>
                </a:solidFill>
              </a:rPr>
              <a:t>101</a:t>
            </a:r>
          </a:p>
          <a:p>
            <a:endParaRPr lang="fr-FR" sz="1700" b="1" dirty="0" smtClean="0">
              <a:solidFill>
                <a:srgbClr val="0000FF"/>
              </a:solidFill>
            </a:endParaRPr>
          </a:p>
          <a:p>
            <a:r>
              <a:rPr lang="fr-FR" sz="1700" b="1" dirty="0" smtClean="0">
                <a:solidFill>
                  <a:srgbClr val="0000FF"/>
                </a:solidFill>
              </a:rPr>
              <a:t>100</a:t>
            </a:r>
          </a:p>
          <a:p>
            <a:endParaRPr lang="fr-FR" sz="1700" b="1" dirty="0" smtClean="0">
              <a:solidFill>
                <a:srgbClr val="0000FF"/>
              </a:solidFill>
            </a:endParaRPr>
          </a:p>
          <a:p>
            <a:r>
              <a:rPr lang="fr-FR" sz="1700" b="1" dirty="0" smtClean="0">
                <a:solidFill>
                  <a:srgbClr val="0000FF"/>
                </a:solidFill>
              </a:rPr>
              <a:t>011</a:t>
            </a:r>
          </a:p>
          <a:p>
            <a:endParaRPr lang="fr-FR" sz="1700" b="1" dirty="0" smtClean="0">
              <a:solidFill>
                <a:srgbClr val="0000FF"/>
              </a:solidFill>
            </a:endParaRPr>
          </a:p>
          <a:p>
            <a:r>
              <a:rPr lang="fr-FR" sz="1700" b="1" dirty="0" smtClean="0">
                <a:solidFill>
                  <a:srgbClr val="0000FF"/>
                </a:solidFill>
              </a:rPr>
              <a:t>010</a:t>
            </a:r>
          </a:p>
          <a:p>
            <a:endParaRPr lang="fr-FR" sz="1700" b="1" dirty="0" smtClean="0">
              <a:solidFill>
                <a:srgbClr val="0000FF"/>
              </a:solidFill>
            </a:endParaRPr>
          </a:p>
          <a:p>
            <a:r>
              <a:rPr lang="fr-FR" sz="1700" b="1" dirty="0" smtClean="0">
                <a:solidFill>
                  <a:srgbClr val="0000FF"/>
                </a:solidFill>
              </a:rPr>
              <a:t>001</a:t>
            </a:r>
          </a:p>
          <a:p>
            <a:endParaRPr lang="fr-FR" sz="1700" b="1" dirty="0" smtClean="0">
              <a:solidFill>
                <a:srgbClr val="0000FF"/>
              </a:solidFill>
            </a:endParaRPr>
          </a:p>
          <a:p>
            <a:r>
              <a:rPr lang="fr-FR" sz="1700" b="1" dirty="0" smtClean="0">
                <a:solidFill>
                  <a:srgbClr val="0000FF"/>
                </a:solidFill>
              </a:rPr>
              <a:t>000</a:t>
            </a:r>
            <a:endParaRPr lang="fr-FR" sz="1700" b="1" dirty="0">
              <a:solidFill>
                <a:srgbClr val="0000FF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579549" y="4007811"/>
            <a:ext cx="28075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/>
              <a:t>Codage 3 bits</a:t>
            </a:r>
            <a:endParaRPr lang="fr-FR" sz="3600" b="1" dirty="0"/>
          </a:p>
        </p:txBody>
      </p:sp>
    </p:spTree>
    <p:extLst>
      <p:ext uri="{BB962C8B-B14F-4D97-AF65-F5344CB8AC3E}">
        <p14:creationId xmlns:p14="http://schemas.microsoft.com/office/powerpoint/2010/main" val="226876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3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387</Words>
  <Application>Microsoft Office PowerPoint</Application>
  <PresentationFormat>Grand écran</PresentationFormat>
  <Paragraphs>83</Paragraphs>
  <Slides>10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Symbol</vt:lpstr>
      <vt:lpstr>Times New Roman</vt:lpstr>
      <vt:lpstr>Thème Office</vt:lpstr>
      <vt:lpstr>Equation.3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jp Bruyère</dc:creator>
  <cp:lastModifiedBy>jp Bruyère</cp:lastModifiedBy>
  <cp:revision>23</cp:revision>
  <dcterms:created xsi:type="dcterms:W3CDTF">2018-05-12T11:11:35Z</dcterms:created>
  <dcterms:modified xsi:type="dcterms:W3CDTF">2018-05-14T07:03:56Z</dcterms:modified>
</cp:coreProperties>
</file>