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6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0F1E-D813-0C42-9996-A8FFA7D4A48E}" type="datetimeFigureOut">
              <a:rPr lang="fr-FR" smtClean="0"/>
              <a:t>10/02/13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4EAA-8F9F-C348-9FC3-53E7933478D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rep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79599"/>
            <a:ext cx="6858000" cy="410620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60728" y="-136965"/>
            <a:ext cx="3748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>
                <a:solidFill>
                  <a:srgbClr val="FF0000"/>
                </a:solidFill>
                <a:latin typeface="Verdana"/>
              </a:rPr>
              <a:t>Éducation civique et morale</a:t>
            </a:r>
            <a:endParaRPr lang="fr-FR" sz="3200" u="sng" dirty="0">
              <a:solidFill>
                <a:srgbClr val="FF0000"/>
              </a:solidFill>
              <a:latin typeface="Verdana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0728" y="2279650"/>
            <a:ext cx="374808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rgbClr val="FF0000"/>
                </a:solidFill>
                <a:latin typeface="Comic Sans MS"/>
              </a:rPr>
              <a:t>Je prends soin de ma santé </a:t>
            </a:r>
            <a:r>
              <a:rPr lang="fr-FR" sz="2800" u="sng" dirty="0" smtClean="0">
                <a:solidFill>
                  <a:srgbClr val="FF0000"/>
                </a:solidFill>
                <a:latin typeface="Comic Sans MS"/>
              </a:rPr>
              <a:t>– </a:t>
            </a:r>
            <a:r>
              <a:rPr lang="fr-FR" sz="1600" u="sng" dirty="0" smtClean="0">
                <a:solidFill>
                  <a:srgbClr val="FF0000"/>
                </a:solidFill>
                <a:latin typeface="Comic Sans MS"/>
              </a:rPr>
              <a:t>Pour être en bonne santé, je dois bien me nourrir</a:t>
            </a:r>
            <a:endParaRPr lang="fr-FR" sz="1600" u="sng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24283" y="2795120"/>
            <a:ext cx="6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Verdana"/>
              </a:rPr>
              <a:t>CE1</a:t>
            </a:r>
            <a:endParaRPr lang="fr-FR" dirty="0">
              <a:latin typeface="Verdana"/>
            </a:endParaRPr>
          </a:p>
        </p:txBody>
      </p:sp>
      <p:pic>
        <p:nvPicPr>
          <p:cNvPr id="8" name="Image 7" descr="prep 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26743"/>
            <a:ext cx="6858000" cy="1418897"/>
          </a:xfrm>
          <a:prstGeom prst="rect">
            <a:avLst/>
          </a:prstGeom>
        </p:spPr>
      </p:pic>
      <p:pic>
        <p:nvPicPr>
          <p:cNvPr id="9" name="Image 8" descr="prep 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26602"/>
            <a:ext cx="6858000" cy="220014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344306" y="6194354"/>
            <a:ext cx="524187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 smtClean="0">
                <a:latin typeface="Verdana"/>
              </a:rPr>
              <a:t>• Le poster « La santé vient en mangeant et en bougeant »,</a:t>
            </a:r>
          </a:p>
          <a:p>
            <a:r>
              <a:rPr lang="fr-FR" sz="1300" dirty="0" smtClean="0">
                <a:latin typeface="Verdana"/>
              </a:rPr>
              <a:t>• La fiche élève,</a:t>
            </a:r>
          </a:p>
          <a:p>
            <a:r>
              <a:rPr lang="fr-FR" sz="1300" dirty="0" smtClean="0">
                <a:latin typeface="Verdana"/>
              </a:rPr>
              <a:t>• Les images à coller dans la pyramide.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53210" y="4955659"/>
            <a:ext cx="829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45 min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61878" y="7760817"/>
            <a:ext cx="6424305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61878" y="7245640"/>
            <a:ext cx="5420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latin typeface="Comic Sans MS"/>
              </a:rPr>
              <a:t>Objectifs :</a:t>
            </a:r>
            <a:endParaRPr lang="fr-FR" sz="2000" u="sng" dirty="0">
              <a:latin typeface="Comic Sans M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0819" y="7760817"/>
            <a:ext cx="506482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 smtClean="0">
                <a:latin typeface="Verdana"/>
              </a:rPr>
              <a:t>• Comprendre que la santé est importante dans notre vie.</a:t>
            </a:r>
          </a:p>
          <a:p>
            <a:r>
              <a:rPr lang="fr-FR" sz="1300" dirty="0" smtClean="0">
                <a:latin typeface="Verdana"/>
              </a:rPr>
              <a:t>• Comprendre qu’il faut varier ses repas.</a:t>
            </a:r>
          </a:p>
          <a:p>
            <a:r>
              <a:rPr lang="fr-FR" sz="1300" dirty="0" smtClean="0">
                <a:latin typeface="Verdana"/>
              </a:rPr>
              <a:t>• Comprendre qu’il faut respecter les règles d’hygiène.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rep 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32440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172894" y="829772"/>
            <a:ext cx="4513889" cy="849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sz="1400" dirty="0" smtClean="0">
                <a:latin typeface="Charcoal CY"/>
              </a:rPr>
              <a:t>Découverte</a:t>
            </a:r>
          </a:p>
          <a:p>
            <a:pPr marL="342900" indent="-342900"/>
            <a:r>
              <a:rPr lang="fr-FR" sz="1400" dirty="0" smtClean="0">
                <a:latin typeface="Helvetica CY Plain"/>
              </a:rPr>
              <a:t>Travail individuel.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Verdana"/>
              </a:rPr>
              <a:t>Distribuer la </a:t>
            </a:r>
            <a:r>
              <a:rPr lang="fr-FR" sz="1400" dirty="0" smtClean="0">
                <a:latin typeface="Comic Sans MS"/>
              </a:rPr>
              <a:t>fiche élève</a:t>
            </a:r>
            <a:r>
              <a:rPr lang="fr-FR" sz="1400" dirty="0" smtClean="0">
                <a:latin typeface="Verdana"/>
              </a:rPr>
              <a:t>. Durand 10 min, 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les élèves cherchent à répondre au petit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questionnaire.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&gt; Correction orale.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Charcoal CY"/>
              </a:rPr>
              <a:t>2) Comprendre : manger, bouger</a:t>
            </a:r>
          </a:p>
          <a:p>
            <a:pPr marL="342900" indent="-342900"/>
            <a:r>
              <a:rPr lang="fr-FR" sz="1400" dirty="0" smtClean="0">
                <a:latin typeface="Helvetica CY Plain"/>
              </a:rPr>
              <a:t>La classe entière.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Verdana"/>
              </a:rPr>
              <a:t>Afficher au tableau le poster </a:t>
            </a:r>
            <a:r>
              <a:rPr lang="fr-FR" sz="1400" i="1" dirty="0" smtClean="0">
                <a:latin typeface="Comic Sans MS"/>
              </a:rPr>
              <a:t>La santé vient</a:t>
            </a:r>
          </a:p>
          <a:p>
            <a:pPr marL="342900" indent="-342900"/>
            <a:r>
              <a:rPr lang="fr-FR" sz="1400" i="1" dirty="0" smtClean="0">
                <a:latin typeface="Comic Sans MS"/>
              </a:rPr>
              <a:t>en mangeant et en bougeant !</a:t>
            </a:r>
            <a:r>
              <a:rPr lang="fr-FR" sz="1400" dirty="0" smtClean="0">
                <a:latin typeface="Verdana"/>
              </a:rPr>
              <a:t>, puis les élèves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répondent oralement au questionnaire suivant :</a:t>
            </a:r>
          </a:p>
          <a:p>
            <a:pPr marL="342900" indent="-342900">
              <a:buFont typeface="Wingdings" charset="2"/>
              <a:buChar char="Ø"/>
            </a:pPr>
            <a:r>
              <a:rPr lang="fr-FR" sz="1400" dirty="0" smtClean="0">
                <a:latin typeface="Verdana"/>
              </a:rPr>
              <a:t> Qu’apprenez-vous avec cette affiche ?</a:t>
            </a:r>
          </a:p>
          <a:p>
            <a:pPr marL="342900" indent="-342900">
              <a:buFont typeface="Wingdings" charset="2"/>
              <a:buChar char="Ø"/>
            </a:pPr>
            <a:r>
              <a:rPr lang="fr-FR" sz="1400" dirty="0" smtClean="0">
                <a:latin typeface="Verdana"/>
              </a:rPr>
              <a:t> Peut-on manger tout les jours ce que l’on   veut ? Pourquoi ?</a:t>
            </a:r>
          </a:p>
          <a:p>
            <a:pPr marL="342900" indent="-342900">
              <a:buFont typeface="Wingdings" charset="2"/>
              <a:buChar char="Ø"/>
            </a:pPr>
            <a:r>
              <a:rPr lang="fr-FR" sz="1400" dirty="0" smtClean="0">
                <a:latin typeface="Verdana"/>
              </a:rPr>
              <a:t> Pourquoi dit-on sur cette affiche « la santé vient en mangeant et en bougeant » ?</a:t>
            </a:r>
          </a:p>
          <a:p>
            <a:pPr marL="342900" indent="-342900">
              <a:buFont typeface="Wingdings" charset="2"/>
              <a:buChar char="Ø"/>
            </a:pPr>
            <a:r>
              <a:rPr lang="fr-FR" sz="1400" dirty="0" smtClean="0">
                <a:latin typeface="Verdana"/>
              </a:rPr>
              <a:t> Que se passe-t-il si on se nourrit mal ?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Charcoal CY"/>
              </a:rPr>
              <a:t>3) Chercher, comprendre</a:t>
            </a:r>
          </a:p>
          <a:p>
            <a:pPr marL="342900" indent="-342900"/>
            <a:r>
              <a:rPr lang="fr-FR" sz="1400" dirty="0" smtClean="0">
                <a:latin typeface="Helvetica CY Plain"/>
              </a:rPr>
              <a:t>Par groupe de 3 ou 4.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Verdana"/>
              </a:rPr>
              <a:t>Sur la partie suivante de la </a:t>
            </a:r>
            <a:r>
              <a:rPr lang="fr-FR" sz="1400" dirty="0" smtClean="0">
                <a:latin typeface="Comic Sans MS"/>
              </a:rPr>
              <a:t>fiche élève</a:t>
            </a:r>
            <a:r>
              <a:rPr lang="fr-FR" sz="1400" dirty="0" smtClean="0">
                <a:latin typeface="Verdana"/>
              </a:rPr>
              <a:t>, on nous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montre une pyramide. Par groupe de 3 ou 4, les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élève collent les bonnes images. Puis, poser les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poser la question suivante (classe entière),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les élèves répondent oralement : </a:t>
            </a:r>
          </a:p>
          <a:p>
            <a:pPr marL="342900" indent="-342900">
              <a:buFont typeface="Wingdings" charset="2"/>
              <a:buChar char="Ø"/>
            </a:pPr>
            <a:r>
              <a:rPr lang="fr-FR" sz="1400" dirty="0" smtClean="0">
                <a:latin typeface="Verdana"/>
              </a:rPr>
              <a:t> Pourquoi y-a-t-il plus d’aliments sur la base qu’en haut ?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Charcoal CY"/>
              </a:rPr>
              <a:t>4) Appliquer, retenir</a:t>
            </a:r>
          </a:p>
          <a:p>
            <a:pPr marL="342900" indent="-342900"/>
            <a:r>
              <a:rPr lang="fr-FR" sz="1400" dirty="0" smtClean="0">
                <a:latin typeface="Helvetica CY Plain"/>
              </a:rPr>
              <a:t>Travail individuel.</a:t>
            </a:r>
          </a:p>
          <a:p>
            <a:pPr marL="342900" indent="-342900"/>
            <a:endParaRPr lang="fr-FR" sz="1400" dirty="0" smtClean="0">
              <a:latin typeface="Verdana"/>
            </a:endParaRPr>
          </a:p>
          <a:p>
            <a:pPr marL="342900" indent="-342900"/>
            <a:r>
              <a:rPr lang="fr-FR" sz="1400" dirty="0" smtClean="0">
                <a:latin typeface="Verdana"/>
              </a:rPr>
              <a:t>Les élèves entourent, sur leur </a:t>
            </a:r>
            <a:r>
              <a:rPr lang="fr-FR" sz="1400" dirty="0" smtClean="0">
                <a:latin typeface="Comic Sans MS"/>
              </a:rPr>
              <a:t>fiche élève</a:t>
            </a:r>
            <a:r>
              <a:rPr lang="fr-FR" sz="1400" dirty="0" smtClean="0">
                <a:latin typeface="Verdana"/>
              </a:rPr>
              <a:t>, le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bon petit déjeuner et explique pourquoi sur leur </a:t>
            </a:r>
          </a:p>
          <a:p>
            <a:pPr marL="342900" indent="-342900"/>
            <a:r>
              <a:rPr lang="fr-FR" sz="1400" dirty="0" smtClean="0">
                <a:latin typeface="Verdana"/>
              </a:rPr>
              <a:t>cahier de brouillon.</a:t>
            </a:r>
          </a:p>
          <a:p>
            <a:pPr marL="342900" indent="-342900"/>
            <a:r>
              <a:rPr lang="fr-FR" sz="1400" i="1" dirty="0" smtClean="0">
                <a:latin typeface="Verdana"/>
              </a:rPr>
              <a:t>La trace écrite se trouve </a:t>
            </a:r>
            <a:r>
              <a:rPr lang="fr-FR" sz="1400" i="1" dirty="0" smtClean="0">
                <a:latin typeface="Comic Sans MS"/>
              </a:rPr>
              <a:t>la fiche élève</a:t>
            </a:r>
            <a:r>
              <a:rPr lang="fr-FR" sz="1400" i="1" dirty="0" smtClean="0">
                <a:latin typeface="Verdana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Macintosh PowerPoint</Application>
  <PresentationFormat>Présentation à l'écran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 Visintainer</dc:creator>
  <cp:lastModifiedBy>Nathalie Visintainer</cp:lastModifiedBy>
  <cp:revision>1</cp:revision>
  <dcterms:created xsi:type="dcterms:W3CDTF">2013-02-10T15:13:54Z</dcterms:created>
  <dcterms:modified xsi:type="dcterms:W3CDTF">2013-02-10T15:14:17Z</dcterms:modified>
</cp:coreProperties>
</file>