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AE2DB-9896-441A-8E09-10D20AB50266}" type="datetimeFigureOut">
              <a:rPr lang="fr-FR" smtClean="0"/>
              <a:pPr/>
              <a:t>03/01/2014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BDD80-552E-466F-B9A9-3467C09097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BDD80-552E-466F-B9A9-3467C09097B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DA465-6DA4-4773-BE41-1DC2FA5F5E2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D2848-B70F-44B6-A487-971EE26B3E9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3AAB0-9B16-49AD-B91A-75E4541CFAB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F1B3-6BF4-4A7B-A052-F5745B58184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763DE-57E1-4241-8A75-17624C92E0D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92961-C389-4FA7-87CD-194EA6ACB82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0B83B-B2DD-4383-B531-DACC0F50442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12C44-B987-45FA-80FB-A21D1E80DEC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E1F3D-1F08-41D0-8A5B-6568DEDD951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D628E-767B-494C-B01E-5865B5D2605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45FF6-7ECC-4939-A150-4582A4A5EC4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E57E0F-461C-42D1-A35F-8A61B3E9C810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3.jpe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4.jpe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5.jpe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6.jpe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http://moodle.ulcc.ac.uk/file.php/55/Business/passed1000.wav" TargetMode="Externa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../media/audio2.wav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7.jpeg"/><Relationship Id="rId5" Type="http://schemas.openxmlformats.org/officeDocument/2006/relationships/audio" Target="../media/audio3.wav"/><Relationship Id="rId10" Type="http://schemas.openxmlformats.org/officeDocument/2006/relationships/image" Target="../media/image2.pn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bgmusic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3.jpeg"/><Relationship Id="rId4" Type="http://schemas.openxmlformats.org/officeDocument/2006/relationships/audio" Target="file:///C:\My%20Documents\Millionaire\ppt\maybebg.wav" TargetMode="Externa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file:///\\WEBPAGE\WEBPAGES\creativeways\Millionaire\bgmusic.wav" TargetMode="Externa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file:///\\WEBPAGE\WEBPAGES\creativeways\Millionaire\bgmusic.wav" TargetMode="Externa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file:///\\WEBPAGE\WEBPAGES\creativeways\Millionaire\bgmusic.wav" TargetMode="Externa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file:///\\WEBPAGE\WEBPAGES\creativeways\Millionaire\bgmusic.wav" TargetMode="External"/><Relationship Id="rId5" Type="http://schemas.openxmlformats.org/officeDocument/2006/relationships/audio" Target="../media/audio2.wav"/><Relationship Id="rId10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08102003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</p:spPr>
      </p:pic>
      <p:sp>
        <p:nvSpPr>
          <p:cNvPr id="24583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9600" b="1" u="sng">
                <a:latin typeface="Script MT Bold" pitchFamily="66" charset="0"/>
              </a:rPr>
              <a:t>Qui veut gagner des millions ?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941168"/>
            <a:ext cx="6400800" cy="936104"/>
          </a:xfrm>
        </p:spPr>
        <p:txBody>
          <a:bodyPr/>
          <a:lstStyle/>
          <a:p>
            <a:r>
              <a:rPr lang="fr-FR" sz="4000" u="sng" dirty="0" smtClean="0">
                <a:latin typeface="Script MT Bold" pitchFamily="66" charset="0"/>
              </a:rPr>
              <a:t>… avec le passé composé</a:t>
            </a:r>
            <a:endParaRPr lang="fr-FR" sz="4000" u="sng" dirty="0">
              <a:latin typeface="Script MT Bold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lanktemp160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</p:spPr>
      </p:pic>
      <p:pic>
        <p:nvPicPr>
          <p:cNvPr id="15368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</p:spPr>
      </p:pic>
      <p:pic>
        <p:nvPicPr>
          <p:cNvPr id="15369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</p:spPr>
      </p:pic>
      <p:pic>
        <p:nvPicPr>
          <p:cNvPr id="15370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</p:spPr>
      </p:pic>
      <p:pic>
        <p:nvPicPr>
          <p:cNvPr id="15371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5508104" y="594928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508104" y="594928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5374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5375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5" name="sting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5376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6" name="light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5377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763713" y="4191000"/>
            <a:ext cx="5703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Au passé composé, avec tu, le verbe finir s’écrit…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763688" y="5229200"/>
            <a:ext cx="2270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Tu a fini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763688" y="5949280"/>
            <a:ext cx="2270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Tu as finis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5508104" y="5229200"/>
            <a:ext cx="2376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Tu a finis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5580112" y="5949280"/>
            <a:ext cx="2270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Arial" charset="0"/>
              </a:rPr>
              <a:t>Tu as fini</a:t>
            </a:r>
            <a:endParaRPr lang="fr-FR" sz="18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15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15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5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69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9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9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8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9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5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6"/>
                </p:tgtEl>
              </p:cMediaNode>
            </p:audio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7"/>
                </p:tgtEl>
              </p:cMediaNode>
            </p:audio>
          </p:childTnLst>
        </p:cTn>
      </p:par>
    </p:tnLst>
    <p:bldLst>
      <p:bldP spid="15372" grpId="0" animBg="1"/>
      <p:bldP spid="15373" grpId="0" animBg="1"/>
      <p:bldP spid="15378" grpId="0" autoUpdateAnimBg="0"/>
      <p:bldP spid="15379" grpId="0" autoUpdateAnimBg="0"/>
      <p:bldP spid="15383" grpId="0" autoUpdateAnimBg="0"/>
      <p:bldP spid="15384" grpId="0" autoUpdateAnimBg="0"/>
      <p:bldP spid="1538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lanktemp320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</p:spPr>
      </p:pic>
      <p:pic>
        <p:nvPicPr>
          <p:cNvPr id="16392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</p:spPr>
      </p:pic>
      <p:pic>
        <p:nvPicPr>
          <p:cNvPr id="16393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</p:spPr>
      </p:pic>
      <p:pic>
        <p:nvPicPr>
          <p:cNvPr id="16394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</p:spPr>
      </p:pic>
      <p:pic>
        <p:nvPicPr>
          <p:cNvPr id="16395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676400" y="592455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676400" y="59055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6398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6399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5" name="sting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6400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6" name="light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6401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691680" y="4293096"/>
            <a:ext cx="6048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Au passé composé, avec elles, le verbe 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mettre 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s’écrit…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691680" y="5229200"/>
            <a:ext cx="2592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Elles 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sont mises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436096" y="5229200"/>
            <a:ext cx="2592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Elles sont 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misent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1691680" y="5949280"/>
            <a:ext cx="2592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Elles 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ont mis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5436096" y="5949280"/>
            <a:ext cx="2808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Elles 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ont mit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16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164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4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69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9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9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8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9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9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0"/>
                </p:tgtEl>
              </p:cMediaNode>
            </p:audio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1"/>
                </p:tgtEl>
              </p:cMediaNode>
            </p:audio>
          </p:childTnLst>
        </p:cTn>
      </p:par>
    </p:tnLst>
    <p:bldLst>
      <p:bldP spid="16396" grpId="0" animBg="1"/>
      <p:bldP spid="16397" grpId="0" animBg="1"/>
      <p:bldP spid="16402" grpId="0" autoUpdateAnimBg="0"/>
      <p:bldP spid="16403" grpId="0" autoUpdateAnimBg="0"/>
      <p:bldP spid="16407" grpId="0" autoUpdateAnimBg="0"/>
      <p:bldP spid="16408" grpId="0" autoUpdateAnimBg="0"/>
      <p:bldP spid="1640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</p:spPr>
      </p:pic>
      <p:pic>
        <p:nvPicPr>
          <p:cNvPr id="19465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</p:spPr>
      </p:pic>
      <p:pic>
        <p:nvPicPr>
          <p:cNvPr id="19466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</p:spPr>
      </p:pic>
      <p:pic>
        <p:nvPicPr>
          <p:cNvPr id="19467" name="Picture 11" descr="Blanktemp640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188640"/>
            <a:ext cx="8199438" cy="6432550"/>
          </a:xfrm>
          <a:prstGeom prst="rect">
            <a:avLst/>
          </a:prstGeom>
          <a:noFill/>
        </p:spPr>
      </p:pic>
      <p:pic>
        <p:nvPicPr>
          <p:cNvPr id="19476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</p:spPr>
      </p:pic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763688" y="5157192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763688" y="5157192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9479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9485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5" name="sting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9486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6" name="light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9487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1907704" y="4365104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Au passé composé, </a:t>
            </a:r>
            <a:r>
              <a:rPr lang="fr-FR" sz="2000" dirty="0" smtClean="0">
                <a:solidFill>
                  <a:schemeClr val="bg1"/>
                </a:solidFill>
                <a:latin typeface="Calibri"/>
              </a:rPr>
              <a:t>"vous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 voulez</a:t>
            </a:r>
            <a:r>
              <a:rPr lang="fr-FR" sz="2000" dirty="0" smtClean="0">
                <a:solidFill>
                  <a:schemeClr val="bg1"/>
                </a:solidFill>
                <a:latin typeface="Calibri"/>
              </a:rPr>
              <a:t>"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s’écrit…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1691680" y="5229200"/>
            <a:ext cx="2486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Vous avez voulu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5508104" y="5229200"/>
            <a:ext cx="240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Vous avez voulus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1691680" y="5949280"/>
            <a:ext cx="2519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Vous 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aviez voulu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5508104" y="5949280"/>
            <a:ext cx="2592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Vous avez 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voulut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19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19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9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69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9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9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8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9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5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6"/>
                </p:tgtEl>
              </p:cMediaNode>
            </p:audio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7"/>
                </p:tgtEl>
              </p:cMediaNode>
            </p:audio>
          </p:childTnLst>
        </p:cTn>
      </p:par>
    </p:tnLst>
    <p:bldLst>
      <p:bldP spid="19477" grpId="0" animBg="1"/>
      <p:bldP spid="19478" grpId="0" animBg="1"/>
      <p:bldP spid="19488" grpId="0" autoUpdateAnimBg="0"/>
      <p:bldP spid="19489" grpId="0" autoUpdateAnimBg="0"/>
      <p:bldP spid="19490" grpId="0" autoUpdateAnimBg="0"/>
      <p:bldP spid="19491" grpId="0" autoUpdateAnimBg="0"/>
      <p:bldP spid="1949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</p:spPr>
      </p:pic>
      <p:pic>
        <p:nvPicPr>
          <p:cNvPr id="20483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</p:spPr>
      </p:pic>
      <p:pic>
        <p:nvPicPr>
          <p:cNvPr id="20484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</p:spPr>
      </p:pic>
      <p:pic>
        <p:nvPicPr>
          <p:cNvPr id="20486" name="Picture 6" descr="Blanktemp1250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4663" y="215900"/>
            <a:ext cx="8199437" cy="6432550"/>
          </a:xfrm>
          <a:prstGeom prst="rect">
            <a:avLst/>
          </a:prstGeom>
          <a:noFill/>
        </p:spPr>
      </p:pic>
      <p:pic>
        <p:nvPicPr>
          <p:cNvPr id="20493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</p:spPr>
      </p:pic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508104" y="5157192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5508104" y="5157192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0496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20497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5" name="sting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20498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6" name="light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20499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907704" y="4365104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Au passé composé, </a:t>
            </a:r>
            <a:r>
              <a:rPr lang="fr-FR" sz="2000" dirty="0" smtClean="0">
                <a:solidFill>
                  <a:schemeClr val="bg1"/>
                </a:solidFill>
                <a:latin typeface="Calibri"/>
              </a:rPr>
              <a:t>"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je vais</a:t>
            </a:r>
            <a:r>
              <a:rPr lang="fr-FR" sz="2000" dirty="0" smtClean="0">
                <a:solidFill>
                  <a:schemeClr val="bg1"/>
                </a:solidFill>
                <a:latin typeface="Calibri"/>
              </a:rPr>
              <a:t>"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 s’écrit…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763713" y="5229225"/>
            <a:ext cx="231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J’ai été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1763688" y="5949280"/>
            <a:ext cx="2376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J’étais allé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5508104" y="5949280"/>
            <a:ext cx="2449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J’avais été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5508104" y="5229200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Je suis allé 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204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204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04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69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9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9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8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9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7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8"/>
                </p:tgtEl>
              </p:cMediaNode>
            </p:audio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9"/>
                </p:tgtEl>
              </p:cMediaNode>
            </p:audio>
          </p:childTnLst>
        </p:cTn>
      </p:par>
    </p:tnLst>
    <p:bldLst>
      <p:bldP spid="20494" grpId="0" animBg="1"/>
      <p:bldP spid="20495" grpId="0" animBg="1"/>
      <p:bldP spid="20500" grpId="0" autoUpdateAnimBg="0"/>
      <p:bldP spid="20501" grpId="0" autoUpdateAnimBg="0"/>
      <p:bldP spid="20503" grpId="0" autoUpdateAnimBg="0"/>
      <p:bldP spid="20504" grpId="0" autoUpdateAnimBg="0"/>
      <p:bldP spid="2050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</p:spPr>
      </p:pic>
      <p:pic>
        <p:nvPicPr>
          <p:cNvPr id="25603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</p:spPr>
      </p:pic>
      <p:pic>
        <p:nvPicPr>
          <p:cNvPr id="25604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</p:spPr>
      </p:pic>
      <p:pic>
        <p:nvPicPr>
          <p:cNvPr id="25605" name="Picture 5" descr="Blanktemp2500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313" y="260350"/>
            <a:ext cx="8199437" cy="6432550"/>
          </a:xfrm>
          <a:prstGeom prst="rect">
            <a:avLst/>
          </a:prstGeom>
          <a:noFill/>
        </p:spPr>
      </p:pic>
      <p:pic>
        <p:nvPicPr>
          <p:cNvPr id="25610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691680" y="52292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1691680" y="52292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5614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25620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5" name="sting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25621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6" name="light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25622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1619672" y="4437112"/>
            <a:ext cx="61200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Au passé composé, </a:t>
            </a:r>
            <a:r>
              <a:rPr lang="fr-FR" sz="2000" dirty="0" smtClean="0">
                <a:solidFill>
                  <a:schemeClr val="bg1"/>
                </a:solidFill>
                <a:latin typeface="Calibri"/>
              </a:rPr>
              <a:t>"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ils montent au grenier</a:t>
            </a:r>
            <a:r>
              <a:rPr lang="fr-FR" sz="2000" dirty="0" smtClean="0">
                <a:solidFill>
                  <a:schemeClr val="bg1"/>
                </a:solidFill>
                <a:latin typeface="Calibri"/>
              </a:rPr>
              <a:t>"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s’écrit…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1835696" y="5301208"/>
            <a:ext cx="2376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Ils sont montés …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436096" y="5301208"/>
            <a:ext cx="2520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Ils ont monté…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1763688" y="5949280"/>
            <a:ext cx="244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Ils sont monté…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5580112" y="5949280"/>
            <a:ext cx="2376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Ils ont montés…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256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256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56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69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9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9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8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9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0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1"/>
                </p:tgtEl>
              </p:cMediaNode>
            </p:audio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2"/>
                </p:tgtEl>
              </p:cMediaNode>
            </p:audio>
          </p:childTnLst>
        </p:cTn>
      </p:par>
    </p:tnLst>
    <p:bldLst>
      <p:bldP spid="25611" grpId="0" animBg="1"/>
      <p:bldP spid="25612" grpId="0" animBg="1"/>
      <p:bldP spid="25623" grpId="0" autoUpdateAnimBg="0"/>
      <p:bldP spid="25624" grpId="0" autoUpdateAnimBg="0"/>
      <p:bldP spid="25625" grpId="0" autoUpdateAnimBg="0"/>
      <p:bldP spid="25626" grpId="0" autoUpdateAnimBg="0"/>
      <p:bldP spid="2562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</p:spPr>
      </p:pic>
      <p:pic>
        <p:nvPicPr>
          <p:cNvPr id="22531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</p:spPr>
      </p:pic>
      <p:pic>
        <p:nvPicPr>
          <p:cNvPr id="22532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</p:spPr>
      </p:pic>
      <p:pic>
        <p:nvPicPr>
          <p:cNvPr id="22534" name="Picture 6" descr="Blanktemp5000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313" y="260350"/>
            <a:ext cx="8199437" cy="6432550"/>
          </a:xfrm>
          <a:prstGeom prst="rect">
            <a:avLst/>
          </a:prstGeom>
          <a:noFill/>
        </p:spPr>
      </p:pic>
      <p:pic>
        <p:nvPicPr>
          <p:cNvPr id="22541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</p:spPr>
      </p:pic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691680" y="594928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1691680" y="594928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2544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22545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5" name="sting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22546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6" name="light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22547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691680" y="4293096"/>
            <a:ext cx="6048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Au passé composé, avec elles, le verbe tomber s’écrit…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691680" y="5301208"/>
            <a:ext cx="2592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Elles ont tombé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436096" y="5301208"/>
            <a:ext cx="2592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Elles sont tombé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763688" y="5949280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Elles sont tombées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436096" y="5949280"/>
            <a:ext cx="2808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Elles sont tombés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225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22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25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69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9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9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8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9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5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6"/>
                </p:tgtEl>
              </p:cMediaNode>
            </p:audio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7"/>
                </p:tgtEl>
              </p:cMediaNode>
            </p:audio>
          </p:childTnLst>
        </p:cTn>
      </p:par>
    </p:tnLst>
    <p:bldLst>
      <p:bldP spid="22542" grpId="0" animBg="1"/>
      <p:bldP spid="22543" grpId="0" animBg="1"/>
      <p:bldP spid="18" grpId="0" autoUpdateAnimBg="0"/>
      <p:bldP spid="19" grpId="0" autoUpdateAnimBg="0"/>
      <p:bldP spid="20" grpId="0" autoUpdateAnimBg="0"/>
      <p:bldP spid="22" grpId="0" autoUpdateAnimBg="0"/>
      <p:bldP spid="2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</p:spPr>
      </p:pic>
      <p:pic>
        <p:nvPicPr>
          <p:cNvPr id="23555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</p:spPr>
      </p:pic>
      <p:pic>
        <p:nvPicPr>
          <p:cNvPr id="23556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</p:spPr>
      </p:pic>
      <p:pic>
        <p:nvPicPr>
          <p:cNvPr id="23558" name="Picture 6" descr="Blanktemp1mi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4663" y="215900"/>
            <a:ext cx="8199437" cy="6432550"/>
          </a:xfrm>
          <a:prstGeom prst="rect">
            <a:avLst/>
          </a:prstGeom>
          <a:noFill/>
        </p:spPr>
      </p:pic>
      <p:pic>
        <p:nvPicPr>
          <p:cNvPr id="23566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</p:spPr>
      </p:pic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75260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175260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3570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23572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5" name="bmwon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23573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6" name="sting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23574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7" name="light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23575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1907704" y="4293096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Au passé composé, </a:t>
            </a:r>
            <a:r>
              <a:rPr lang="fr-FR" sz="2000" dirty="0" smtClean="0">
                <a:solidFill>
                  <a:schemeClr val="bg1"/>
                </a:solidFill>
                <a:latin typeface="Calibri"/>
              </a:rPr>
              <a:t>"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il résout</a:t>
            </a:r>
            <a:r>
              <a:rPr lang="fr-FR" sz="2000" dirty="0" smtClean="0">
                <a:solidFill>
                  <a:schemeClr val="bg1"/>
                </a:solidFill>
                <a:latin typeface="Calibri"/>
              </a:rPr>
              <a:t>"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s’écrit…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1763688" y="5229200"/>
            <a:ext cx="2519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Il a résolu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5508104" y="52292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Il a </a:t>
            </a:r>
            <a:r>
              <a:rPr lang="fr-FR" sz="2000" dirty="0" err="1" smtClean="0">
                <a:solidFill>
                  <a:schemeClr val="bg1"/>
                </a:solidFill>
                <a:latin typeface="Arial" charset="0"/>
              </a:rPr>
              <a:t>résolvé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1763688" y="5949280"/>
            <a:ext cx="2376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Il a résout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5508104" y="5949280"/>
            <a:ext cx="2592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Il a résous 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23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235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35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69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9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9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8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9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3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3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4"/>
                </p:tgtEl>
              </p:cMediaNode>
            </p:audio>
            <p:audio>
              <p:cMediaNode>
                <p:cTn id="4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5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2"/>
                </p:tgtEl>
              </p:cMediaNode>
            </p:audio>
          </p:childTnLst>
        </p:cTn>
      </p:par>
    </p:tnLst>
    <p:bldLst>
      <p:bldP spid="23567" grpId="0" animBg="1"/>
      <p:bldP spid="23568" grpId="0" animBg="1"/>
      <p:bldP spid="23576" grpId="0" autoUpdateAnimBg="0"/>
      <p:bldP spid="23577" grpId="0" autoUpdateAnimBg="0"/>
      <p:bldP spid="23578" grpId="0" autoUpdateAnimBg="0"/>
      <p:bldP spid="23579" grpId="0" autoUpdateAnimBg="0"/>
      <p:bldP spid="2358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8013" y="2894013"/>
            <a:ext cx="382587" cy="382587"/>
          </a:xfrm>
          <a:prstGeom prst="rect">
            <a:avLst/>
          </a:prstGeom>
          <a:noFill/>
        </p:spPr>
      </p:pic>
      <p:pic>
        <p:nvPicPr>
          <p:cNvPr id="2057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81000"/>
            <a:ext cx="381000" cy="381000"/>
          </a:xfrm>
          <a:prstGeom prst="rect">
            <a:avLst/>
          </a:prstGeom>
          <a:noFill/>
        </p:spPr>
      </p:pic>
      <p:pic>
        <p:nvPicPr>
          <p:cNvPr id="2059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2286000"/>
            <a:ext cx="382588" cy="382588"/>
          </a:xfrm>
          <a:prstGeom prst="rect">
            <a:avLst/>
          </a:prstGeom>
          <a:noFill/>
        </p:spPr>
      </p:pic>
      <p:pic>
        <p:nvPicPr>
          <p:cNvPr id="2050" name="Picture 2" descr="Blankte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0"/>
            <a:ext cx="8771763" cy="6882194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508104" y="5373216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058" name="maybeb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5508104" y="5373216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067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5" name="sting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2068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6" name="light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2069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691680" y="4293096"/>
            <a:ext cx="556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Le premier élément d’une forme verbale au passé composé est…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619672" y="5373216"/>
            <a:ext cx="2383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Le 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participe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 passé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5580112" y="5373216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L’auxiliaire</a:t>
            </a:r>
            <a:endParaRPr lang="fr-FR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1619672" y="6093296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Le 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sujet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5580112" y="6093296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Le 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verbe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2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69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9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9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8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9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7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</p:childTnLst>
        </p:cTn>
      </p:par>
    </p:tnLst>
    <p:bldLst>
      <p:bldP spid="2064" grpId="0" animBg="1"/>
      <p:bldP spid="2065" grpId="0" animBg="1"/>
      <p:bldP spid="2075" grpId="0" autoUpdateAnimBg="0"/>
      <p:bldP spid="2076" grpId="0" autoUpdateAnimBg="0"/>
      <p:bldP spid="2077" grpId="0" autoUpdateAnimBg="0"/>
      <p:bldP spid="2078" grpId="0" autoUpdateAnimBg="0"/>
      <p:bldP spid="207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lanktemp2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0"/>
            <a:ext cx="8771763" cy="6882194"/>
          </a:xfrm>
          <a:prstGeom prst="rect">
            <a:avLst/>
          </a:prstGeom>
          <a:noFill/>
        </p:spPr>
      </p:pic>
      <p:pic>
        <p:nvPicPr>
          <p:cNvPr id="7178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</p:spPr>
      </p:pic>
      <p:pic>
        <p:nvPicPr>
          <p:cNvPr id="7179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547664" y="6093296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7180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547664" y="6093296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718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4" name="sting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7184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5" name="light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7186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905000" y="4191000"/>
            <a:ext cx="556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Le second élément d’une forme verbale au passé composé est…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619672" y="5373216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Le sujet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652120" y="5373216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L’auxiliaire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619672" y="6093296"/>
            <a:ext cx="2311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Le participe passé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580112" y="6165304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Le verbe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7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7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69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9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9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8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9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3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4"/>
                </p:tgtEl>
              </p:cMediaNode>
            </p:audio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6"/>
                </p:tgtEl>
              </p:cMediaNode>
            </p:audio>
          </p:childTnLst>
        </p:cTn>
      </p:par>
    </p:tnLst>
    <p:bldLst>
      <p:bldP spid="7181" grpId="0" animBg="1"/>
      <p:bldP spid="7182" grpId="0" animBg="1"/>
      <p:bldP spid="7187" grpId="0" autoUpdateAnimBg="0"/>
      <p:bldP spid="7188" grpId="0" autoUpdateAnimBg="0"/>
      <p:bldP spid="7189" grpId="0" autoUpdateAnimBg="0"/>
      <p:bldP spid="7190" grpId="0" autoUpdateAnimBg="0"/>
      <p:bldP spid="719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anktemp3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0"/>
            <a:ext cx="8771763" cy="6882194"/>
          </a:xfrm>
          <a:prstGeom prst="rect">
            <a:avLst/>
          </a:prstGeom>
          <a:noFill/>
        </p:spPr>
      </p:pic>
      <p:pic>
        <p:nvPicPr>
          <p:cNvPr id="8200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</p:spPr>
      </p:pic>
      <p:pic>
        <p:nvPicPr>
          <p:cNvPr id="8201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</p:spPr>
      </p:pic>
      <p:pic>
        <p:nvPicPr>
          <p:cNvPr id="8202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5508104" y="6093296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5508104" y="6093296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8205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4" name="sting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8206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5" name="light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8207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908175" y="4149725"/>
            <a:ext cx="556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Lequel de ces verbes est un auxiliaire, au passé composé?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19672" y="5373216"/>
            <a:ext cx="231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faire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508104" y="5373216"/>
            <a:ext cx="2592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aller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619672" y="6165304"/>
            <a:ext cx="2382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dire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508104" y="6165304"/>
            <a:ext cx="2520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avoir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8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8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69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9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9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8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9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6"/>
                </p:tgtEl>
              </p:cMediaNode>
            </p:audio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7"/>
                </p:tgtEl>
              </p:cMediaNode>
            </p:audio>
          </p:childTnLst>
        </p:cTn>
      </p:par>
    </p:tnLst>
    <p:bldLst>
      <p:bldP spid="8203" grpId="0" animBg="1"/>
      <p:bldP spid="8204" grpId="0" animBg="1"/>
      <p:bldP spid="8208" grpId="0" autoUpdateAnimBg="0"/>
      <p:bldP spid="8209" grpId="0" autoUpdateAnimBg="0"/>
      <p:bldP spid="8210" grpId="0" autoUpdateAnimBg="0"/>
      <p:bldP spid="8211" grpId="0" autoUpdateAnimBg="0"/>
      <p:bldP spid="82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anktemp5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0"/>
            <a:ext cx="8771763" cy="6882194"/>
          </a:xfrm>
          <a:prstGeom prst="rect">
            <a:avLst/>
          </a:prstGeom>
          <a:noFill/>
        </p:spPr>
      </p:pic>
      <p:pic>
        <p:nvPicPr>
          <p:cNvPr id="9224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</p:spPr>
      </p:pic>
      <p:pic>
        <p:nvPicPr>
          <p:cNvPr id="9225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</p:spPr>
      </p:pic>
      <p:pic>
        <p:nvPicPr>
          <p:cNvPr id="9226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508104" y="5301208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5508104" y="5301208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229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4" name="sting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9230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5" name="light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9231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907704" y="4437112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Lequel de ces verbes est au passé composé ?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475656" y="5373216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J’étais venu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508104" y="5373216"/>
            <a:ext cx="2449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Je suis venu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547664" y="6093296"/>
            <a:ext cx="259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Je fus venu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508104" y="6093296"/>
            <a:ext cx="2493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Je venais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9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9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69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9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9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8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9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9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0"/>
                </p:tgtEl>
              </p:cMediaNode>
            </p:audio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1"/>
                </p:tgtEl>
              </p:cMediaNode>
            </p:audio>
          </p:childTnLst>
        </p:cTn>
      </p:par>
    </p:tnLst>
    <p:bldLst>
      <p:bldP spid="9227" grpId="0" animBg="1"/>
      <p:bldP spid="9228" grpId="0" animBg="1"/>
      <p:bldP spid="9232" grpId="0" autoUpdateAnimBg="0"/>
      <p:bldP spid="9233" grpId="0" autoUpdateAnimBg="0"/>
      <p:bldP spid="9234" grpId="0" autoUpdateAnimBg="0"/>
      <p:bldP spid="9235" grpId="0" autoUpdateAnimBg="0"/>
      <p:bldP spid="923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lanktemp10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0"/>
            <a:ext cx="8771763" cy="6882194"/>
          </a:xfrm>
          <a:prstGeom prst="rect">
            <a:avLst/>
          </a:prstGeom>
          <a:noFill/>
        </p:spPr>
      </p:pic>
      <p:pic>
        <p:nvPicPr>
          <p:cNvPr id="10248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</p:spPr>
      </p:pic>
      <p:pic>
        <p:nvPicPr>
          <p:cNvPr id="10249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</p:spPr>
      </p:pic>
      <p:pic>
        <p:nvPicPr>
          <p:cNvPr id="10250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691680" y="5301208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691680" y="5301208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253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4" name="sting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0254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5" name="light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0255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907704" y="4437112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Au passé composé, l’auxiliaire se conjugue…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691680" y="5373216"/>
            <a:ext cx="244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Au présent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08104" y="5373216"/>
            <a:ext cx="2449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Au 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assé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691680" y="6093296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À l’imparfait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580112" y="6093296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Au futur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10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10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69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9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9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8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9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3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4"/>
                </p:tgtEl>
              </p:cMediaNode>
            </p:audio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5"/>
                </p:tgtEl>
              </p:cMediaNode>
            </p:audio>
          </p:childTnLst>
        </p:cTn>
      </p:par>
    </p:tnLst>
    <p:bldLst>
      <p:bldP spid="10251" grpId="0" animBg="1"/>
      <p:bldP spid="10252" grpId="0" animBg="1"/>
      <p:bldP spid="10256" grpId="0" autoUpdateAnimBg="0"/>
      <p:bldP spid="10257" grpId="0" autoUpdateAnimBg="0"/>
      <p:bldP spid="10258" grpId="0" autoUpdateAnimBg="0"/>
      <p:bldP spid="10259" grpId="0" autoUpdateAnimBg="0"/>
      <p:bldP spid="1026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lanktemp20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0"/>
            <a:ext cx="8771763" cy="6882194"/>
          </a:xfrm>
          <a:prstGeom prst="rect">
            <a:avLst/>
          </a:prstGeom>
          <a:noFill/>
        </p:spPr>
      </p:pic>
      <p:pic>
        <p:nvPicPr>
          <p:cNvPr id="11272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</p:spPr>
      </p:pic>
      <p:pic>
        <p:nvPicPr>
          <p:cNvPr id="11273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</p:spPr>
      </p:pic>
      <p:pic>
        <p:nvPicPr>
          <p:cNvPr id="11274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</p:spPr>
      </p:pic>
      <p:pic>
        <p:nvPicPr>
          <p:cNvPr id="11275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508104" y="6093296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508104" y="6093296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1278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5" name="sting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1279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6" name="light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1280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907704" y="4437112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Avec l’auxiliaire avoir, le participe 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passé</a:t>
            </a:r>
            <a:endParaRPr lang="fr-FR" sz="2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475656" y="5373216"/>
            <a:ext cx="28077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s’accorde avec le sujet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436096" y="5373216"/>
            <a:ext cx="2449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se conjugue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1475656" y="6165304"/>
            <a:ext cx="2591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prend un s au pluriel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508104" y="6165304"/>
            <a:ext cx="2449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est invariable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11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11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69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9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9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8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9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8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9"/>
                </p:tgtEl>
              </p:cMediaNode>
            </p:audio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0"/>
                </p:tgtEl>
              </p:cMediaNode>
            </p:audio>
          </p:childTnLst>
        </p:cTn>
      </p:par>
    </p:tnLst>
    <p:bldLst>
      <p:bldP spid="11276" grpId="0" animBg="1"/>
      <p:bldP spid="11277" grpId="0" animBg="1"/>
      <p:bldP spid="11281" grpId="0" autoUpdateAnimBg="0"/>
      <p:bldP spid="11282" grpId="0" autoUpdateAnimBg="0"/>
      <p:bldP spid="11283" grpId="0" autoUpdateAnimBg="0"/>
      <p:bldP spid="11284" grpId="0" autoUpdateAnimBg="0"/>
      <p:bldP spid="1128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lanktemp40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</p:spPr>
      </p:pic>
      <p:pic>
        <p:nvPicPr>
          <p:cNvPr id="12296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</p:spPr>
      </p:pic>
      <p:pic>
        <p:nvPicPr>
          <p:cNvPr id="12297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</p:spPr>
      </p:pic>
      <p:pic>
        <p:nvPicPr>
          <p:cNvPr id="12298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</p:spPr>
      </p:pic>
      <p:pic>
        <p:nvPicPr>
          <p:cNvPr id="12299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691680" y="594928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691680" y="594928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2303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2304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5" name="sting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2305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6" name="light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2307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905000" y="4191000"/>
            <a:ext cx="556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Au passé composé, avec elle, le verbe manger s’écrit…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835696" y="5229200"/>
            <a:ext cx="2238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Elle est mangée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5436096" y="5229200"/>
            <a:ext cx="2238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Elle a mangée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1763688" y="5949280"/>
            <a:ext cx="24479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900" dirty="0" smtClean="0">
                <a:solidFill>
                  <a:schemeClr val="bg1"/>
                </a:solidFill>
                <a:latin typeface="Arial" charset="0"/>
              </a:rPr>
              <a:t>Elle a mangé</a:t>
            </a:r>
            <a:endParaRPr lang="fr-FR" sz="1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5436096" y="5949280"/>
            <a:ext cx="2238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Elle est mangé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1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12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69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9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9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8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9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4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5"/>
                </p:tgtEl>
              </p:cMediaNode>
            </p:audio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7"/>
                </p:tgtEl>
              </p:cMediaNode>
            </p:audio>
          </p:childTnLst>
        </p:cTn>
      </p:par>
    </p:tnLst>
    <p:bldLst>
      <p:bldP spid="12300" grpId="0" animBg="1"/>
      <p:bldP spid="12301" grpId="0" animBg="1"/>
      <p:bldP spid="12308" grpId="0" autoUpdateAnimBg="0"/>
      <p:bldP spid="12309" grpId="0" autoUpdateAnimBg="0"/>
      <p:bldP spid="12313" grpId="0" autoUpdateAnimBg="0"/>
      <p:bldP spid="12314" grpId="0" autoUpdateAnimBg="0"/>
      <p:bldP spid="1231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lanktemp80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</p:spPr>
      </p:pic>
      <p:pic>
        <p:nvPicPr>
          <p:cNvPr id="14344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</p:spPr>
      </p:pic>
      <p:pic>
        <p:nvPicPr>
          <p:cNvPr id="14345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</p:spPr>
      </p:pic>
      <p:pic>
        <p:nvPicPr>
          <p:cNvPr id="14346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</p:spPr>
      </p:pic>
      <p:pic>
        <p:nvPicPr>
          <p:cNvPr id="14347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508104" y="52292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508104" y="52292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4350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4351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5" name="sting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4352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6" name="light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pic>
        <p:nvPicPr>
          <p:cNvPr id="14353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</p:spPr>
      </p:pic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907704" y="4293096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Au passé composé, </a:t>
            </a:r>
            <a:r>
              <a:rPr lang="fr-FR" sz="2000" dirty="0" smtClean="0">
                <a:solidFill>
                  <a:schemeClr val="bg1"/>
                </a:solidFill>
                <a:latin typeface="Calibri"/>
              </a:rPr>
              <a:t>"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il prend</a:t>
            </a:r>
            <a:r>
              <a:rPr lang="fr-FR" sz="2000" dirty="0" smtClean="0">
                <a:solidFill>
                  <a:schemeClr val="bg1"/>
                </a:solidFill>
                <a:latin typeface="Calibri"/>
              </a:rPr>
              <a:t>"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 s’écrit…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835696" y="52292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Il a </a:t>
            </a:r>
            <a:r>
              <a:rPr lang="fr-FR" sz="2000" dirty="0" err="1" smtClean="0">
                <a:solidFill>
                  <a:schemeClr val="bg1"/>
                </a:solidFill>
                <a:latin typeface="Arial" charset="0"/>
              </a:rPr>
              <a:t>pri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5508104" y="52292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Il a pris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1763688" y="594928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Il a prit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5580112" y="594928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Arial" charset="0"/>
              </a:rPr>
              <a:t>Il a prie</a:t>
            </a:r>
            <a:endParaRPr lang="fr-FR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143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14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43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69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9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9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8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9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1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2"/>
                </p:tgtEl>
              </p:cMediaNode>
            </p:audio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3"/>
                </p:tgtEl>
              </p:cMediaNode>
            </p:audio>
          </p:childTnLst>
        </p:cTn>
      </p:par>
    </p:tnLst>
    <p:bldLst>
      <p:bldP spid="14348" grpId="0" animBg="1"/>
      <p:bldP spid="14349" grpId="0" animBg="1"/>
      <p:bldP spid="14354" grpId="0" autoUpdateAnimBg="0"/>
      <p:bldP spid="14355" grpId="0" autoUpdateAnimBg="0"/>
      <p:bldP spid="14360" grpId="0" autoUpdateAnimBg="0"/>
      <p:bldP spid="14361" grpId="0" autoUpdateAnimBg="0"/>
      <p:bldP spid="14362" grpId="0" autoUpdateAnimBg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330</Words>
  <Application>Microsoft Office PowerPoint</Application>
  <PresentationFormat>Affichage à l'écran (4:3)</PresentationFormat>
  <Paragraphs>78</Paragraphs>
  <Slides>16</Slides>
  <Notes>1</Notes>
  <HiddenSlides>0</HiddenSlides>
  <MMClips>111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Modèle par défaut</vt:lpstr>
      <vt:lpstr>Qui veut gagner des millions ?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>rcs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rcs</dc:creator>
  <cp:lastModifiedBy>laurent</cp:lastModifiedBy>
  <cp:revision>63</cp:revision>
  <dcterms:created xsi:type="dcterms:W3CDTF">2000-10-19T17:34:18Z</dcterms:created>
  <dcterms:modified xsi:type="dcterms:W3CDTF">2014-01-03T17:04:14Z</dcterms:modified>
</cp:coreProperties>
</file>