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1" r:id="rId5"/>
    <p:sldId id="270" r:id="rId6"/>
    <p:sldId id="265" r:id="rId7"/>
    <p:sldId id="259" r:id="rId8"/>
    <p:sldId id="258" r:id="rId9"/>
    <p:sldId id="260" r:id="rId10"/>
    <p:sldId id="266" r:id="rId11"/>
    <p:sldId id="269" r:id="rId12"/>
    <p:sldId id="268" r:id="rId13"/>
    <p:sldId id="261" r:id="rId14"/>
    <p:sldId id="267" r:id="rId15"/>
    <p:sldId id="262" r:id="rId16"/>
    <p:sldId id="26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057409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494012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15867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55442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33263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259425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06835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16101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168963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38046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576568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BEA9-34E4-40F2-AACC-0346B1A11CA6}" type="datetimeFigureOut">
              <a:rPr lang="fr-FR" smtClean="0"/>
              <a:t>09/02/2014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683CD-DC09-4E22-A2A8-AF60BAEDC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9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1954" TargetMode="External"/><Relationship Id="rId13" Type="http://schemas.openxmlformats.org/officeDocument/2006/relationships/hyperlink" Target="http://fr.wikipedia.org/wiki/Fauvisme" TargetMode="External"/><Relationship Id="rId3" Type="http://schemas.openxmlformats.org/officeDocument/2006/relationships/hyperlink" Target="http://fr.wikipedia.org/wiki/31_d%C3%A9cembre" TargetMode="External"/><Relationship Id="rId7" Type="http://schemas.openxmlformats.org/officeDocument/2006/relationships/hyperlink" Target="http://fr.wikipedia.org/wiki/Novembre_1954" TargetMode="External"/><Relationship Id="rId12" Type="http://schemas.openxmlformats.org/officeDocument/2006/relationships/hyperlink" Target="http://fr.wikipedia.org/wiki/Sculpteu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r.wikipedia.org/wiki/3_novembre" TargetMode="External"/><Relationship Id="rId11" Type="http://schemas.openxmlformats.org/officeDocument/2006/relationships/hyperlink" Target="http://fr.wikipedia.org/wiki/Dessinateur" TargetMode="External"/><Relationship Id="rId5" Type="http://schemas.openxmlformats.org/officeDocument/2006/relationships/hyperlink" Target="http://fr.wikipedia.org/wiki/1869" TargetMode="External"/><Relationship Id="rId10" Type="http://schemas.openxmlformats.org/officeDocument/2006/relationships/hyperlink" Target="http://fr.wikipedia.org/wiki/Artiste-peintre" TargetMode="External"/><Relationship Id="rId4" Type="http://schemas.openxmlformats.org/officeDocument/2006/relationships/hyperlink" Target="http://fr.wikipedia.org/wiki/D%C3%A9cembre_1869" TargetMode="External"/><Relationship Id="rId9" Type="http://schemas.openxmlformats.org/officeDocument/2006/relationships/hyperlink" Target="http://fr.wikipedia.org/wiki/Nic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3598168" cy="4896543"/>
          </a:xfrm>
        </p:spPr>
        <p:txBody>
          <a:bodyPr>
            <a:noAutofit/>
          </a:bodyPr>
          <a:lstStyle/>
          <a:p>
            <a:pPr algn="l"/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68859"/>
            <a:ext cx="3730104" cy="48830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692696"/>
            <a:ext cx="4104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Henri Matisse,</a:t>
            </a:r>
            <a:r>
              <a:rPr lang="fr-FR" dirty="0" smtClean="0"/>
              <a:t> né le </a:t>
            </a:r>
            <a:r>
              <a:rPr lang="fr-FR" dirty="0" smtClean="0">
                <a:hlinkClick r:id="rId3" tooltip="31 décembre"/>
              </a:rPr>
              <a:t>31</a:t>
            </a:r>
            <a:r>
              <a:rPr lang="fr-FR" dirty="0" smtClean="0"/>
              <a:t> </a:t>
            </a:r>
            <a:r>
              <a:rPr lang="fr-FR" dirty="0" smtClean="0">
                <a:hlinkClick r:id="rId4" tooltip="Décembre 1869"/>
              </a:rPr>
              <a:t>décembre</a:t>
            </a:r>
            <a:r>
              <a:rPr lang="fr-FR" dirty="0" smtClean="0"/>
              <a:t> </a:t>
            </a:r>
            <a:r>
              <a:rPr lang="fr-FR" dirty="0" smtClean="0">
                <a:hlinkClick r:id="rId5" tooltip="1869"/>
              </a:rPr>
              <a:t>1869</a:t>
            </a:r>
            <a:r>
              <a:rPr lang="fr-FR" dirty="0" smtClean="0"/>
              <a:t> et mort le </a:t>
            </a:r>
            <a:r>
              <a:rPr lang="fr-FR" dirty="0" smtClean="0">
                <a:hlinkClick r:id="rId6" tooltip="3 novembre"/>
              </a:rPr>
              <a:t>3</a:t>
            </a:r>
            <a:r>
              <a:rPr lang="fr-FR" dirty="0" smtClean="0"/>
              <a:t> </a:t>
            </a:r>
            <a:r>
              <a:rPr lang="fr-FR" dirty="0" smtClean="0">
                <a:hlinkClick r:id="rId7" tooltip="Novembre 1954"/>
              </a:rPr>
              <a:t>novembre</a:t>
            </a:r>
            <a:r>
              <a:rPr lang="fr-FR" dirty="0" smtClean="0"/>
              <a:t> </a:t>
            </a:r>
            <a:r>
              <a:rPr lang="fr-FR" dirty="0" smtClean="0">
                <a:hlinkClick r:id="rId8" tooltip="1954"/>
              </a:rPr>
              <a:t>1954</a:t>
            </a:r>
            <a:r>
              <a:rPr lang="fr-FR" dirty="0" smtClean="0"/>
              <a:t> à </a:t>
            </a:r>
            <a:r>
              <a:rPr lang="fr-FR" dirty="0" smtClean="0">
                <a:hlinkClick r:id="rId9" tooltip="Nice"/>
              </a:rPr>
              <a:t>Nice</a:t>
            </a:r>
            <a:r>
              <a:rPr lang="fr-FR" dirty="0" smtClean="0"/>
              <a:t>, </a:t>
            </a:r>
          </a:p>
          <a:p>
            <a:r>
              <a:rPr lang="fr-FR" dirty="0" smtClean="0"/>
              <a:t>est un </a:t>
            </a:r>
            <a:r>
              <a:rPr lang="fr-FR" dirty="0" smtClean="0">
                <a:hlinkClick r:id="rId10" tooltip="Artiste-peintre"/>
              </a:rPr>
              <a:t>artiste-peintre</a:t>
            </a:r>
            <a:r>
              <a:rPr lang="fr-FR" dirty="0" smtClean="0"/>
              <a:t>, </a:t>
            </a:r>
            <a:r>
              <a:rPr lang="fr-FR" dirty="0" smtClean="0">
                <a:hlinkClick r:id="rId11" tooltip="Dessinateur"/>
              </a:rPr>
              <a:t>dessinateur</a:t>
            </a:r>
            <a:r>
              <a:rPr lang="fr-FR" dirty="0" smtClean="0"/>
              <a:t> </a:t>
            </a:r>
          </a:p>
          <a:p>
            <a:r>
              <a:rPr lang="fr-FR" dirty="0" smtClean="0"/>
              <a:t>et </a:t>
            </a:r>
            <a:r>
              <a:rPr lang="fr-FR" dirty="0" smtClean="0">
                <a:hlinkClick r:id="rId12" tooltip="Sculpteur"/>
              </a:rPr>
              <a:t>sculpteur</a:t>
            </a:r>
            <a:r>
              <a:rPr lang="fr-FR" dirty="0" smtClean="0"/>
              <a:t> français.</a:t>
            </a:r>
            <a:br>
              <a:rPr lang="fr-FR" dirty="0" smtClean="0"/>
            </a:br>
            <a:r>
              <a:rPr lang="fr-FR" dirty="0" smtClean="0"/>
              <a:t>Il fut le chef de file du </a:t>
            </a:r>
            <a:r>
              <a:rPr lang="fr-FR" dirty="0" smtClean="0">
                <a:hlinkClick r:id="rId13" tooltip="Fauvisme"/>
              </a:rPr>
              <a:t>fauvisme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05780" y="5805264"/>
            <a:ext cx="8284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" Je ne peins pas les choses, je ne peins que le rapport entre les choses "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79517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44644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En 1941, Matisse est opéré d’un cancer dont il guérit miraculeusement. Il ne peut </a:t>
            </a:r>
            <a:r>
              <a:rPr lang="fr-FR" dirty="0" smtClean="0"/>
              <a:t>plus </a:t>
            </a:r>
            <a:r>
              <a:rPr lang="fr-FR" dirty="0"/>
              <a:t>voyager et s’installe définitivement sur la Côte d’Azur</a:t>
            </a:r>
            <a:r>
              <a:rPr lang="fr-FR" dirty="0" smtClean="0"/>
              <a:t>. </a:t>
            </a:r>
            <a:r>
              <a:rPr lang="fr-FR" dirty="0"/>
              <a:t>Immobilisé, il </a:t>
            </a:r>
            <a:r>
              <a:rPr lang="fr-FR" dirty="0" smtClean="0"/>
              <a:t>continue </a:t>
            </a:r>
            <a:r>
              <a:rPr lang="fr-FR" dirty="0"/>
              <a:t>inlassablement de créer. Il travaille couché ou assis et se sert d’un </a:t>
            </a:r>
            <a:r>
              <a:rPr lang="fr-FR" dirty="0" smtClean="0"/>
              <a:t>bâton </a:t>
            </a:r>
            <a:r>
              <a:rPr lang="fr-FR" dirty="0"/>
              <a:t>pour dessiner au </a:t>
            </a:r>
            <a:r>
              <a:rPr lang="fr-FR" dirty="0" smtClean="0"/>
              <a:t>mur.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99671"/>
            <a:ext cx="3644900" cy="36322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82571"/>
            <a:ext cx="2808312" cy="37969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712249" y="51639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Il troque ses pinceaux pour une paire de ciseaux et découpe des papiers colorés pour en faire des œuvres en soi. </a:t>
            </a:r>
          </a:p>
          <a:p>
            <a:r>
              <a:rPr lang="fr-FR" dirty="0" smtClean="0"/>
              <a:t>Il utilise cette technique pour la série Jazz.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0811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96475"/>
            <a:ext cx="6552728" cy="593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561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3601"/>
            <a:ext cx="7560840" cy="623013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39552" y="323364"/>
            <a:ext cx="150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gerbe 1952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32457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00121"/>
            <a:ext cx="29523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Icare</a:t>
            </a:r>
            <a:r>
              <a:rPr lang="fr-FR" b="1" dirty="0"/>
              <a:t>, planche VIII, pochoir, </a:t>
            </a:r>
            <a:r>
              <a:rPr lang="fr-FR" dirty="0"/>
              <a:t>Holstebro Museum, Danemark, 1947 </a:t>
            </a:r>
          </a:p>
          <a:p>
            <a:r>
              <a:rPr lang="fr-FR" dirty="0"/>
              <a:t>Icare appartient à une série de papiers découpés, réalisée entre </a:t>
            </a:r>
            <a:r>
              <a:rPr lang="fr-FR" dirty="0" smtClean="0"/>
              <a:t>1943 </a:t>
            </a:r>
            <a:r>
              <a:rPr lang="fr-FR" dirty="0"/>
              <a:t>et 1946 pour Jazz, livre écrit et réalisé par Matisse.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y </a:t>
            </a:r>
            <a:r>
              <a:rPr lang="fr-FR" dirty="0" smtClean="0"/>
              <a:t>note </a:t>
            </a:r>
            <a:r>
              <a:rPr lang="fr-FR" dirty="0"/>
              <a:t>ses réflexions </a:t>
            </a:r>
            <a:r>
              <a:rPr lang="fr-FR" dirty="0" smtClean="0"/>
              <a:t>et </a:t>
            </a:r>
            <a:r>
              <a:rPr lang="fr-FR" dirty="0"/>
              <a:t>évoque dans un </a:t>
            </a:r>
            <a:r>
              <a:rPr lang="fr-FR" dirty="0" smtClean="0"/>
              <a:t>les </a:t>
            </a:r>
            <a:r>
              <a:rPr lang="fr-FR" dirty="0"/>
              <a:t>voyages en avion, </a:t>
            </a:r>
            <a:r>
              <a:rPr lang="fr-FR" dirty="0" smtClean="0"/>
              <a:t>les </a:t>
            </a:r>
            <a:r>
              <a:rPr lang="fr-FR" dirty="0"/>
              <a:t>lagons, la musique, les fleurs... </a:t>
            </a:r>
            <a:endParaRPr lang="fr-FR" dirty="0" smtClean="0"/>
          </a:p>
          <a:p>
            <a:r>
              <a:rPr lang="fr-FR" dirty="0" smtClean="0"/>
              <a:t>Ses </a:t>
            </a:r>
            <a:r>
              <a:rPr lang="fr-FR" dirty="0"/>
              <a:t>textes accompagnent les </a:t>
            </a:r>
          </a:p>
          <a:p>
            <a:r>
              <a:rPr lang="fr-FR" dirty="0" smtClean="0"/>
              <a:t>Images, les souvenirs </a:t>
            </a:r>
            <a:r>
              <a:rPr lang="fr-FR" dirty="0"/>
              <a:t>de cirque, de contes populaires et de </a:t>
            </a:r>
            <a:r>
              <a:rPr lang="fr-FR" dirty="0" smtClean="0"/>
              <a:t>voyages</a:t>
            </a:r>
            <a:r>
              <a:rPr lang="fr-FR" dirty="0"/>
              <a:t>.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A la manière d’un musicien, Matisse improvise une </a:t>
            </a:r>
            <a:r>
              <a:rPr lang="fr-FR" dirty="0" smtClean="0"/>
              <a:t>œuvre </a:t>
            </a:r>
            <a:r>
              <a:rPr lang="fr-FR" dirty="0"/>
              <a:t>pleine </a:t>
            </a:r>
            <a:r>
              <a:rPr lang="fr-FR" dirty="0" smtClean="0"/>
              <a:t>de </a:t>
            </a:r>
            <a:r>
              <a:rPr lang="fr-FR" dirty="0"/>
              <a:t>rythme et de vitalité.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59779"/>
            <a:ext cx="4632176" cy="607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786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20707"/>
            <a:ext cx="3769568" cy="47999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800600" y="53825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cirque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86309"/>
            <a:ext cx="3831502" cy="512704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179325" y="6151034"/>
            <a:ext cx="1639741" cy="37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clown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33065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3265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Ce </a:t>
            </a:r>
            <a:r>
              <a:rPr lang="fr-FR" dirty="0"/>
              <a:t>tableau est le dernier grand effort pictural de </a:t>
            </a:r>
            <a:r>
              <a:rPr lang="fr-FR" dirty="0" smtClean="0"/>
              <a:t>Matisse </a:t>
            </a:r>
            <a:r>
              <a:rPr lang="fr-FR" dirty="0"/>
              <a:t>réalisé avec des papiers découpés et collés. </a:t>
            </a:r>
          </a:p>
          <a:p>
            <a:r>
              <a:rPr lang="fr-FR" dirty="0"/>
              <a:t>C’est le dernier salut de l’artiste au monde qui l’entoure, </a:t>
            </a:r>
            <a:r>
              <a:rPr lang="fr-FR" dirty="0" smtClean="0"/>
              <a:t>aux </a:t>
            </a:r>
            <a:r>
              <a:rPr lang="fr-FR" dirty="0"/>
              <a:t>thèmes qui lui sont chers : la danse, la musique, les </a:t>
            </a:r>
            <a:r>
              <a:rPr lang="fr-FR" dirty="0" smtClean="0"/>
              <a:t>couleurs</a:t>
            </a:r>
            <a:r>
              <a:rPr lang="fr-FR" dirty="0"/>
              <a:t>... </a:t>
            </a:r>
            <a:endParaRPr lang="fr-FR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625" y="1532985"/>
            <a:ext cx="6366110" cy="47793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5537" y="5013176"/>
            <a:ext cx="1872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Tristesse du Roi, </a:t>
            </a:r>
            <a:r>
              <a:rPr lang="fr-FR" dirty="0" smtClean="0"/>
              <a:t>1952, Centre Pompidou, Paris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39552" y="1844824"/>
            <a:ext cx="18722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Dans cet ultime autoportrait, le peintre se représente par cette forme noire, une guitare à la main. </a:t>
            </a:r>
          </a:p>
        </p:txBody>
      </p:sp>
    </p:spTree>
    <p:extLst>
      <p:ext uri="{BB962C8B-B14F-4D97-AF65-F5344CB8AC3E}">
        <p14:creationId xmlns:p14="http://schemas.microsoft.com/office/powerpoint/2010/main" val="13493210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33123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 Nu bleu, III, </a:t>
            </a:r>
            <a:r>
              <a:rPr lang="fr-FR" dirty="0"/>
              <a:t>1952, Centre Pompidou, Paris </a:t>
            </a:r>
          </a:p>
          <a:p>
            <a:r>
              <a:rPr lang="fr-FR" dirty="0"/>
              <a:t>Pour créer ces “silhouettes”, Matisse découpe des formes dans de </a:t>
            </a:r>
            <a:r>
              <a:rPr lang="fr-FR" dirty="0" smtClean="0"/>
              <a:t>grandes </a:t>
            </a:r>
            <a:r>
              <a:rPr lang="fr-FR" dirty="0"/>
              <a:t>feuilles préalablement peintes qu’il assemble pour réaliser </a:t>
            </a:r>
            <a:r>
              <a:rPr lang="fr-FR" dirty="0" smtClean="0"/>
              <a:t>une </a:t>
            </a:r>
            <a:r>
              <a:rPr lang="fr-FR" dirty="0"/>
              <a:t>image.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travaille directement la couleur comme un sculpteur </a:t>
            </a:r>
            <a:r>
              <a:rPr lang="fr-FR" dirty="0" smtClean="0"/>
              <a:t>travaille </a:t>
            </a:r>
            <a:r>
              <a:rPr lang="fr-FR" dirty="0"/>
              <a:t>la pierre pour en faire surgir une forme. La couleur est </a:t>
            </a:r>
            <a:r>
              <a:rPr lang="fr-FR" dirty="0" smtClean="0"/>
              <a:t>réduite </a:t>
            </a:r>
            <a:r>
              <a:rPr lang="fr-FR" dirty="0"/>
              <a:t>au strict minimum : un aplat de couleur unique. </a:t>
            </a:r>
            <a:endParaRPr lang="fr-FR" dirty="0" smtClean="0"/>
          </a:p>
          <a:p>
            <a:r>
              <a:rPr lang="fr-FR" dirty="0" smtClean="0"/>
              <a:t>Même </a:t>
            </a:r>
            <a:r>
              <a:rPr lang="fr-FR" dirty="0"/>
              <a:t>s’il </a:t>
            </a:r>
            <a:r>
              <a:rPr lang="fr-FR" dirty="0" smtClean="0"/>
              <a:t>s’inspire </a:t>
            </a:r>
            <a:r>
              <a:rPr lang="fr-FR" dirty="0"/>
              <a:t>de la réalité, ce qui l’intéresse, c’est la forme. </a:t>
            </a:r>
            <a:endParaRPr lang="fr-FR" dirty="0" smtClean="0"/>
          </a:p>
          <a:p>
            <a:r>
              <a:rPr lang="fr-FR" dirty="0" smtClean="0"/>
              <a:t>Cette </a:t>
            </a:r>
            <a:r>
              <a:rPr lang="fr-FR" dirty="0"/>
              <a:t>femme bleue, par sa simplicité, fait songer à certaines figures antiques. </a:t>
            </a:r>
            <a:endParaRPr lang="fr-FR" dirty="0" smtClean="0"/>
          </a:p>
          <a:p>
            <a:r>
              <a:rPr lang="fr-FR" dirty="0" smtClean="0"/>
              <a:t>Il n’y </a:t>
            </a:r>
            <a:r>
              <a:rPr lang="fr-FR" dirty="0"/>
              <a:t>a ni détail, ni modelé, c’est la grâce du geste et de la posture qui domine.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66825"/>
            <a:ext cx="4248472" cy="616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21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0112" y="548680"/>
            <a:ext cx="3059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Autoportrait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Derrière </a:t>
            </a:r>
            <a:r>
              <a:rPr lang="fr-FR" dirty="0"/>
              <a:t>ses lunettes, Matisse regarde le monde qui l’entoure et </a:t>
            </a:r>
            <a:r>
              <a:rPr lang="fr-FR" dirty="0" smtClean="0"/>
              <a:t>s’en </a:t>
            </a:r>
            <a:r>
              <a:rPr lang="fr-FR" dirty="0"/>
              <a:t>imprègne. </a:t>
            </a:r>
            <a:endParaRPr lang="fr-FR" dirty="0" smtClean="0"/>
          </a:p>
          <a:p>
            <a:r>
              <a:rPr lang="fr-FR" dirty="0" smtClean="0"/>
              <a:t>Sur </a:t>
            </a:r>
            <a:r>
              <a:rPr lang="fr-FR" dirty="0"/>
              <a:t>ses toiles, il ne cherche pas à reproduire la </a:t>
            </a:r>
            <a:r>
              <a:rPr lang="fr-FR" dirty="0" smtClean="0"/>
              <a:t>réalité </a:t>
            </a:r>
            <a:r>
              <a:rPr lang="fr-FR" dirty="0"/>
              <a:t>mais plutôt l’effet que peuvent avoir sur lui une table, un </a:t>
            </a:r>
          </a:p>
          <a:p>
            <a:r>
              <a:rPr lang="fr-FR" dirty="0"/>
              <a:t>bouquet de fleurs.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4968552" cy="602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451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154" y="332656"/>
            <a:ext cx="83503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A 21 </a:t>
            </a:r>
            <a:r>
              <a:rPr lang="fr-FR" dirty="0"/>
              <a:t>ans, une </a:t>
            </a:r>
            <a:r>
              <a:rPr lang="fr-FR" dirty="0" smtClean="0"/>
              <a:t>opération </a:t>
            </a:r>
            <a:r>
              <a:rPr lang="fr-FR" dirty="0"/>
              <a:t>de l’appendicite le contraint à garder le lit durant une année. Sa mère </a:t>
            </a:r>
            <a:r>
              <a:rPr lang="fr-FR" dirty="0" smtClean="0"/>
              <a:t>lui </a:t>
            </a:r>
            <a:r>
              <a:rPr lang="fr-FR" dirty="0"/>
              <a:t>offre une boîte de peinture et c’est la révélation. La vie de Matisse est </a:t>
            </a:r>
            <a:r>
              <a:rPr lang="fr-FR" dirty="0" smtClean="0"/>
              <a:t>transformée</a:t>
            </a:r>
            <a:r>
              <a:rPr lang="fr-FR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5976" y="4797152"/>
            <a:ext cx="4464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Dès </a:t>
            </a:r>
            <a:r>
              <a:rPr lang="fr-FR" dirty="0" smtClean="0"/>
              <a:t>ses </a:t>
            </a:r>
            <a:r>
              <a:rPr lang="fr-FR" dirty="0"/>
              <a:t>premiers tableaux, on note son utilisation si particulière de la ligne, de la </a:t>
            </a:r>
          </a:p>
          <a:p>
            <a:r>
              <a:rPr lang="fr-FR" dirty="0"/>
              <a:t>couleur, des motifs décoratifs, et une grande simplicité des formes. Il aime </a:t>
            </a:r>
          </a:p>
          <a:p>
            <a:r>
              <a:rPr lang="fr-FR" dirty="0"/>
              <a:t>jouer particulièrement avec les couleurs, les contrastes et les zones d’ombres.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54" y="1437679"/>
            <a:ext cx="3525782" cy="502611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139952" y="14767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La femme au chapeau, 1905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740643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422" y="5949280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"la Danse" </a:t>
            </a:r>
            <a:r>
              <a:rPr lang="fr-FR" i="1" dirty="0" smtClean="0"/>
              <a:t>(1909),</a:t>
            </a:r>
            <a:r>
              <a:rPr lang="fr-FR" dirty="0" smtClean="0"/>
              <a:t> est traitée dans des couleurs claires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8" y="501038"/>
            <a:ext cx="8011491" cy="534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4863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26425"/>
            <a:ext cx="7200800" cy="48348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1206" y="332657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seconde version de</a:t>
            </a:r>
            <a:r>
              <a:rPr lang="fr-FR" i="1" dirty="0" smtClean="0"/>
              <a:t> "la Danse" (1910)</a:t>
            </a:r>
            <a:r>
              <a:rPr lang="fr-FR" dirty="0" smtClean="0"/>
              <a:t>, animée d'un rythme violent et joyeux.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29178" y="5661248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Les courbes dessinées par les postures déséquilibrées des cinq personnages semblent les entrainer dans une ronde frénétique, et le grand dépouillement du dessin reflète ici la fascination de </a:t>
            </a:r>
            <a:r>
              <a:rPr lang="fr-FR" i="1" dirty="0" smtClean="0"/>
              <a:t>Matisse</a:t>
            </a:r>
            <a:r>
              <a:rPr lang="fr-FR" dirty="0" smtClean="0"/>
              <a:t> pour l'art primitif.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9458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82013"/>
            <a:ext cx="820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Ses compositions sont de plus en plus lumineuses, la couleur organise l’espace. </a:t>
            </a:r>
            <a:endParaRPr lang="fr-FR" dirty="0" smtClean="0"/>
          </a:p>
          <a:p>
            <a:r>
              <a:rPr lang="fr-FR" dirty="0" smtClean="0"/>
              <a:t>Il fait </a:t>
            </a:r>
            <a:r>
              <a:rPr lang="fr-FR" dirty="0"/>
              <a:t>“chanter les couleurs”. Il abandonne la perspective pour l’utilisation de </a:t>
            </a:r>
            <a:r>
              <a:rPr lang="fr-FR" dirty="0" smtClean="0"/>
              <a:t>grands </a:t>
            </a:r>
            <a:r>
              <a:rPr lang="fr-FR" dirty="0"/>
              <a:t>aplats de couleurs, de lignes noires et de motifs décoratifs comme dans </a:t>
            </a:r>
            <a:r>
              <a:rPr lang="fr-FR" dirty="0" smtClean="0"/>
              <a:t>son </a:t>
            </a:r>
            <a:r>
              <a:rPr lang="fr-FR" dirty="0"/>
              <a:t>tableau </a:t>
            </a:r>
            <a:endParaRPr lang="fr-FR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42" y="1366810"/>
            <a:ext cx="6230091" cy="50619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5536" y="6059427"/>
            <a:ext cx="2044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La Desserte Rouge.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017124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3" y="332656"/>
            <a:ext cx="8366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Dans </a:t>
            </a:r>
            <a:r>
              <a:rPr lang="fr-FR" dirty="0"/>
              <a:t>son atelier, Matisse recrée les intérieurs </a:t>
            </a:r>
            <a:r>
              <a:rPr lang="fr-FR" dirty="0" smtClean="0"/>
              <a:t>confortables </a:t>
            </a:r>
            <a:r>
              <a:rPr lang="fr-FR" dirty="0"/>
              <a:t>qu’il aime. Les tissus et les tapis se </a:t>
            </a:r>
            <a:r>
              <a:rPr lang="fr-FR" dirty="0" smtClean="0"/>
              <a:t>superposent </a:t>
            </a:r>
            <a:r>
              <a:rPr lang="fr-FR" dirty="0"/>
              <a:t>avec toutes sortes de motifs et </a:t>
            </a:r>
            <a:r>
              <a:rPr lang="fr-FR" dirty="0" smtClean="0"/>
              <a:t>d’arabesques</a:t>
            </a:r>
            <a:r>
              <a:rPr lang="fr-FR" dirty="0"/>
              <a:t>. Il aime aussi peindre des miroirs dans ses </a:t>
            </a:r>
            <a:r>
              <a:rPr lang="fr-FR" dirty="0" smtClean="0"/>
              <a:t>toiles</a:t>
            </a:r>
            <a:r>
              <a:rPr lang="fr-FR" dirty="0"/>
              <a:t>.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560" y="1268760"/>
            <a:ext cx="5936903" cy="52406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520" y="5815703"/>
            <a:ext cx="2646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Intérieur aux aubergines, </a:t>
            </a:r>
            <a:r>
              <a:rPr lang="fr-FR" dirty="0" smtClean="0"/>
              <a:t>1911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292" y="1484784"/>
            <a:ext cx="228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Grâce au miroir, le peintre est partout face à son modèle.</a:t>
            </a:r>
          </a:p>
          <a:p>
            <a:r>
              <a:rPr lang="fr-FR" dirty="0" smtClean="0"/>
              <a:t>Les tentures et les tissus se reflètent dedans et donnent l’illusion d’un jeu de </a:t>
            </a:r>
          </a:p>
          <a:p>
            <a:r>
              <a:rPr lang="fr-FR" dirty="0" smtClean="0"/>
              <a:t>kaléidoscope.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11928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897" y="412997"/>
            <a:ext cx="82580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La famille du peintre, 1912, </a:t>
            </a:r>
            <a:endParaRPr lang="fr-FR" dirty="0"/>
          </a:p>
          <a:p>
            <a:r>
              <a:rPr lang="fr-FR" dirty="0"/>
              <a:t>Matisse peint souvent les membres de sa famille entourés </a:t>
            </a:r>
            <a:r>
              <a:rPr lang="fr-FR" dirty="0" smtClean="0"/>
              <a:t>d’objets </a:t>
            </a:r>
            <a:r>
              <a:rPr lang="fr-FR" dirty="0"/>
              <a:t>familiers chez </a:t>
            </a:r>
            <a:r>
              <a:rPr lang="fr-FR" dirty="0" smtClean="0"/>
              <a:t>lui. Mais il change la réalité : Jean </a:t>
            </a:r>
            <a:r>
              <a:rPr lang="fr-FR" dirty="0"/>
              <a:t>et Pierre, ses fils se retrouvent </a:t>
            </a:r>
            <a:r>
              <a:rPr lang="fr-FR" dirty="0" smtClean="0"/>
              <a:t>jumeaux</a:t>
            </a:r>
            <a:r>
              <a:rPr lang="fr-FR" dirty="0"/>
              <a:t>, en habit rouge. </a:t>
            </a:r>
          </a:p>
          <a:p>
            <a:r>
              <a:rPr lang="fr-FR" dirty="0"/>
              <a:t>Sa fille Marguerite et sa femme se ressemblent et ont la </a:t>
            </a:r>
            <a:r>
              <a:rPr lang="fr-FR" dirty="0" smtClean="0"/>
              <a:t>même </a:t>
            </a:r>
            <a:r>
              <a:rPr lang="fr-FR" dirty="0"/>
              <a:t>taille. Peu importe la réalité !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33759"/>
            <a:ext cx="6452725" cy="472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954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341" y="404664"/>
            <a:ext cx="84791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Odalisque à la culotte rouge, </a:t>
            </a:r>
            <a:r>
              <a:rPr lang="fr-FR" dirty="0"/>
              <a:t>1922, musée de l’Orangerie, Paris, </a:t>
            </a:r>
          </a:p>
          <a:p>
            <a:r>
              <a:rPr lang="fr-FR" dirty="0"/>
              <a:t>Pendant 6 ans, Matisse peint des odalisques.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est </a:t>
            </a:r>
            <a:r>
              <a:rPr lang="fr-FR" dirty="0" smtClean="0"/>
              <a:t>fasciné </a:t>
            </a:r>
            <a:r>
              <a:rPr lang="fr-FR" dirty="0"/>
              <a:t>par les corps des femmes avec leurs courbes, </a:t>
            </a:r>
            <a:r>
              <a:rPr lang="fr-FR" dirty="0" smtClean="0"/>
              <a:t>leurs </a:t>
            </a:r>
            <a:r>
              <a:rPr lang="fr-FR" dirty="0"/>
              <a:t>rondeurs, leurs mystères. Dans un coin de son </a:t>
            </a:r>
            <a:r>
              <a:rPr lang="fr-FR" dirty="0" smtClean="0"/>
              <a:t>atelier</a:t>
            </a:r>
            <a:r>
              <a:rPr lang="fr-FR" dirty="0"/>
              <a:t>, il a planté un décor oriental : paravent mauresque, </a:t>
            </a:r>
            <a:r>
              <a:rPr lang="fr-FR" dirty="0" smtClean="0"/>
              <a:t>tentures </a:t>
            </a:r>
            <a:r>
              <a:rPr lang="fr-FR" dirty="0"/>
              <a:t>arabes, objets rapportés du Maroc. </a:t>
            </a:r>
            <a:endParaRPr lang="fr-FR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093243"/>
            <a:ext cx="6254675" cy="42872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528" y="2133222"/>
            <a:ext cx="22322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Malgré leur réalisme apparent, ce qui intéresse Matisse, c’est de mettre en valeur les formes sensuelles de ses modèles en les faisant se détacher sur un décor de théâtre. </a:t>
            </a:r>
          </a:p>
          <a:p>
            <a:r>
              <a:rPr lang="fr-FR" dirty="0" smtClean="0"/>
              <a:t>Les odalisques sont en effet aussi décoratives que les décors qui les entourent.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10331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888</Words>
  <Application>Microsoft Office PowerPoint</Application>
  <PresentationFormat>Affichage à l'écran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Henri Matisse, né le 31 décembre 1869 et mort le 3 novembre 1954 à Nice, est un artiste-peintre, dessinateur et sculpteur français. Il fut le chef de file du fauvisme</dc:title>
  <dc:creator>Véronique</dc:creator>
  <cp:lastModifiedBy>Véronique</cp:lastModifiedBy>
  <cp:revision>11</cp:revision>
  <dcterms:created xsi:type="dcterms:W3CDTF">2014-02-08T13:48:18Z</dcterms:created>
  <dcterms:modified xsi:type="dcterms:W3CDTF">2014-02-09T21:11:50Z</dcterms:modified>
</cp:coreProperties>
</file>