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200900" cy="100806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25" d="100"/>
          <a:sy n="125" d="100"/>
        </p:scale>
        <p:origin x="-1068" y="4422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31528"/>
            <a:ext cx="6120765" cy="216080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59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7637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764" y="592704"/>
            <a:ext cx="1275159" cy="126427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786" y="592704"/>
            <a:ext cx="3707963" cy="126427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6091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2801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477736"/>
            <a:ext cx="6120765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272600"/>
            <a:ext cx="6120765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995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786" y="3458215"/>
            <a:ext cx="2491561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5362" y="3458215"/>
            <a:ext cx="2491562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427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56474"/>
            <a:ext cx="318164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196865"/>
            <a:ext cx="318164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256474"/>
            <a:ext cx="318289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196865"/>
            <a:ext cx="318289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321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053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7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1358"/>
            <a:ext cx="2369046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09465"/>
            <a:ext cx="2369046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967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00723"/>
            <a:ext cx="432054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889490"/>
            <a:ext cx="432054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388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52146"/>
            <a:ext cx="648081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7D18-23F4-4D3A-9216-9AF5CC933FFF}" type="datetimeFigureOut">
              <a:rPr lang="fr-CH" smtClean="0"/>
              <a:t>03.10.2012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76FA-2454-49CD-9073-55ADDF6045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8282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/>
          <p:cNvGrpSpPr/>
          <p:nvPr/>
        </p:nvGrpSpPr>
        <p:grpSpPr>
          <a:xfrm>
            <a:off x="72058" y="71760"/>
            <a:ext cx="7056784" cy="4854254"/>
            <a:chOff x="72058" y="71760"/>
            <a:chExt cx="7056784" cy="485425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72058" y="71760"/>
              <a:ext cx="7056784" cy="4854254"/>
            </a:xfrm>
            <a:prstGeom prst="roundRect">
              <a:avLst>
                <a:gd name="adj" fmla="val 4549"/>
              </a:avLst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144066" y="431800"/>
              <a:ext cx="6912768" cy="4392488"/>
            </a:xfrm>
            <a:prstGeom prst="roundRect">
              <a:avLst>
                <a:gd name="adj" fmla="val 452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91252" y="5082602"/>
            <a:ext cx="7056784" cy="4854254"/>
            <a:chOff x="91252" y="5082602"/>
            <a:chExt cx="7056784" cy="4854254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91252" y="5082602"/>
              <a:ext cx="7056784" cy="4854254"/>
            </a:xfrm>
            <a:prstGeom prst="roundRect">
              <a:avLst>
                <a:gd name="adj" fmla="val 4549"/>
              </a:avLst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163260" y="5472360"/>
              <a:ext cx="6912768" cy="4392488"/>
            </a:xfrm>
            <a:prstGeom prst="roundRect">
              <a:avLst>
                <a:gd name="adj" fmla="val 452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4" name="Rectangle à coins arrondis 33"/>
          <p:cNvSpPr/>
          <p:nvPr/>
        </p:nvSpPr>
        <p:spPr>
          <a:xfrm>
            <a:off x="216074" y="539941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à coins arrondis 34"/>
          <p:cNvSpPr/>
          <p:nvPr/>
        </p:nvSpPr>
        <p:spPr>
          <a:xfrm>
            <a:off x="228328" y="1891464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6" name="Rectangle à coins arrondis 35"/>
          <p:cNvSpPr/>
          <p:nvPr/>
        </p:nvSpPr>
        <p:spPr>
          <a:xfrm>
            <a:off x="239788" y="3240112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8" name="Ellipse 37"/>
          <p:cNvSpPr/>
          <p:nvPr/>
        </p:nvSpPr>
        <p:spPr>
          <a:xfrm>
            <a:off x="1195388" y="559611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Ellipse 38"/>
          <p:cNvSpPr/>
          <p:nvPr/>
        </p:nvSpPr>
        <p:spPr>
          <a:xfrm>
            <a:off x="1195388" y="1902874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Ellipse 39"/>
          <p:cNvSpPr/>
          <p:nvPr/>
        </p:nvSpPr>
        <p:spPr>
          <a:xfrm>
            <a:off x="1207642" y="3251522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" name="Rectangle à coins arrondis 40"/>
          <p:cNvSpPr/>
          <p:nvPr/>
        </p:nvSpPr>
        <p:spPr>
          <a:xfrm>
            <a:off x="1627683" y="539941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" name="Rectangle à coins arrondis 41"/>
          <p:cNvSpPr/>
          <p:nvPr/>
        </p:nvSpPr>
        <p:spPr>
          <a:xfrm>
            <a:off x="1639937" y="1891464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" name="Rectangle à coins arrondis 42"/>
          <p:cNvSpPr/>
          <p:nvPr/>
        </p:nvSpPr>
        <p:spPr>
          <a:xfrm>
            <a:off x="1651397" y="3240112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4" name="Ellipse 43"/>
          <p:cNvSpPr/>
          <p:nvPr/>
        </p:nvSpPr>
        <p:spPr>
          <a:xfrm>
            <a:off x="2606997" y="559611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5" name="Ellipse 44"/>
          <p:cNvSpPr/>
          <p:nvPr/>
        </p:nvSpPr>
        <p:spPr>
          <a:xfrm>
            <a:off x="2606997" y="1902874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6" name="Ellipse 45"/>
          <p:cNvSpPr/>
          <p:nvPr/>
        </p:nvSpPr>
        <p:spPr>
          <a:xfrm>
            <a:off x="2619251" y="3251522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7" name="Rectangle à coins arrondis 46"/>
          <p:cNvSpPr/>
          <p:nvPr/>
        </p:nvSpPr>
        <p:spPr>
          <a:xfrm>
            <a:off x="4491212" y="539941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Rectangle à coins arrondis 47"/>
          <p:cNvSpPr/>
          <p:nvPr/>
        </p:nvSpPr>
        <p:spPr>
          <a:xfrm>
            <a:off x="4503466" y="1891464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Rectangle à coins arrondis 48"/>
          <p:cNvSpPr/>
          <p:nvPr/>
        </p:nvSpPr>
        <p:spPr>
          <a:xfrm>
            <a:off x="4514926" y="3240112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Ellipse 49"/>
          <p:cNvSpPr/>
          <p:nvPr/>
        </p:nvSpPr>
        <p:spPr>
          <a:xfrm>
            <a:off x="5470526" y="559611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Ellipse 50"/>
          <p:cNvSpPr/>
          <p:nvPr/>
        </p:nvSpPr>
        <p:spPr>
          <a:xfrm>
            <a:off x="5470526" y="1902874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2" name="Ellipse 51"/>
          <p:cNvSpPr/>
          <p:nvPr/>
        </p:nvSpPr>
        <p:spPr>
          <a:xfrm>
            <a:off x="5482780" y="3251522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5" name="Rectangle à coins arrondis 54"/>
          <p:cNvSpPr/>
          <p:nvPr/>
        </p:nvSpPr>
        <p:spPr>
          <a:xfrm>
            <a:off x="3067596" y="539941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6" name="Rectangle à coins arrondis 55"/>
          <p:cNvSpPr/>
          <p:nvPr/>
        </p:nvSpPr>
        <p:spPr>
          <a:xfrm>
            <a:off x="3079850" y="1891464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7" name="Rectangle à coins arrondis 56"/>
          <p:cNvSpPr/>
          <p:nvPr/>
        </p:nvSpPr>
        <p:spPr>
          <a:xfrm>
            <a:off x="3091310" y="3240112"/>
            <a:ext cx="1296144" cy="12707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8" name="Ellipse 57"/>
          <p:cNvSpPr/>
          <p:nvPr/>
        </p:nvSpPr>
        <p:spPr>
          <a:xfrm>
            <a:off x="4046910" y="559611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9" name="Ellipse 58"/>
          <p:cNvSpPr/>
          <p:nvPr/>
        </p:nvSpPr>
        <p:spPr>
          <a:xfrm>
            <a:off x="4046910" y="1902874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0" name="Ellipse 59"/>
          <p:cNvSpPr/>
          <p:nvPr/>
        </p:nvSpPr>
        <p:spPr>
          <a:xfrm>
            <a:off x="4059164" y="3251522"/>
            <a:ext cx="288032" cy="25189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1" name="ZoneTexte 60"/>
          <p:cNvSpPr txBox="1"/>
          <p:nvPr/>
        </p:nvSpPr>
        <p:spPr>
          <a:xfrm>
            <a:off x="3192928" y="2298832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540</a:t>
            </a:r>
            <a:endParaRPr lang="fr-CH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4629839" y="3503421"/>
            <a:ext cx="1066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cinq cent</a:t>
            </a:r>
          </a:p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quarante</a:t>
            </a:r>
            <a:endParaRPr lang="fr-CH" sz="1600" b="1" dirty="0">
              <a:solidFill>
                <a:srgbClr val="00B050"/>
              </a:solidFill>
              <a:latin typeface="Suplexmentary Comic NC" pitchFamily="66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49296" y="3649590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405</a:t>
            </a:r>
            <a:endParaRPr lang="fr-CH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762449" y="955016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504</a:t>
            </a:r>
            <a:endParaRPr lang="fr-CH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4686955" y="955016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450</a:t>
            </a:r>
            <a:endParaRPr lang="fr-CH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771490" y="3583080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cinq </a:t>
            </a:r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cent</a:t>
            </a:r>
            <a:endParaRPr lang="fr-CH" sz="1600" b="1" dirty="0" smtClean="0">
              <a:solidFill>
                <a:srgbClr val="00B050"/>
              </a:solidFill>
              <a:latin typeface="Suplexmentary Comic NC" pitchFamily="66" charset="0"/>
            </a:endParaRPr>
          </a:p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quatre</a:t>
            </a:r>
            <a:endParaRPr lang="fr-CH" sz="1600" b="1" dirty="0">
              <a:solidFill>
                <a:srgbClr val="00B050"/>
              </a:solidFill>
              <a:latin typeface="Suplexmentary Comic NC" pitchFamily="66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3132816" y="869051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solidFill>
                  <a:srgbClr val="00B050"/>
                </a:solidFill>
                <a:latin typeface="Suplexmentary Comic NC" pitchFamily="66" charset="0"/>
              </a:rPr>
              <a:t>quatre cent</a:t>
            </a:r>
          </a:p>
          <a:p>
            <a:pPr algn="ctr"/>
            <a:r>
              <a:rPr lang="fr-CH" sz="1400" b="1" dirty="0" smtClean="0">
                <a:solidFill>
                  <a:srgbClr val="00B050"/>
                </a:solidFill>
                <a:latin typeface="Suplexmentary Comic NC" pitchFamily="66" charset="0"/>
              </a:rPr>
              <a:t>cinq</a:t>
            </a:r>
            <a:endParaRPr lang="fr-CH" sz="1400" b="1" dirty="0">
              <a:solidFill>
                <a:srgbClr val="00B050"/>
              </a:solidFill>
              <a:latin typeface="Suplexmentary Comic NC" pitchFamily="66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11597" y="2234432"/>
            <a:ext cx="1306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quatre </a:t>
            </a:r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cent</a:t>
            </a:r>
            <a:endParaRPr lang="fr-CH" sz="1600" b="1" dirty="0" smtClean="0">
              <a:solidFill>
                <a:srgbClr val="00B050"/>
              </a:solidFill>
              <a:latin typeface="Suplexmentary Comic NC" pitchFamily="66" charset="0"/>
            </a:endParaRPr>
          </a:p>
          <a:p>
            <a:pPr algn="ctr"/>
            <a:r>
              <a:rPr lang="fr-CH" sz="1600" b="1" dirty="0" smtClean="0">
                <a:solidFill>
                  <a:srgbClr val="00B050"/>
                </a:solidFill>
                <a:latin typeface="Suplexmentary Comic NC" pitchFamily="66" charset="0"/>
              </a:rPr>
              <a:t>cinquante</a:t>
            </a:r>
            <a:endParaRPr lang="fr-CH" sz="1600" b="1" dirty="0">
              <a:solidFill>
                <a:srgbClr val="00B050"/>
              </a:solidFill>
              <a:latin typeface="Suplexmentary Comic NC" pitchFamily="66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1152215" y="71190"/>
            <a:ext cx="4896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Matura MT Script Capitals" pitchFamily="66" charset="0"/>
                <a:cs typeface="Agent Orange" pitchFamily="2" charset="0"/>
              </a:rPr>
              <a:t>Les différentes représentations du nombre</a:t>
            </a:r>
            <a:endParaRPr lang="fr-CH" sz="2000" dirty="0">
              <a:solidFill>
                <a:schemeClr val="bg1"/>
              </a:solidFill>
              <a:latin typeface="Matura MT Script Capitals" pitchFamily="66" charset="0"/>
              <a:cs typeface="Agent Orange" pitchFamily="2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2341265" y="5082602"/>
            <a:ext cx="2773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solidFill>
                  <a:srgbClr val="7030A0"/>
                </a:solidFill>
                <a:latin typeface="Matura MT Script Capitals" pitchFamily="66" charset="0"/>
                <a:cs typeface="Agent Orange" pitchFamily="2" charset="0"/>
              </a:rPr>
              <a:t>Les suites de nombres</a:t>
            </a:r>
            <a:endParaRPr lang="fr-CH" sz="2000" dirty="0">
              <a:solidFill>
                <a:srgbClr val="7030A0"/>
              </a:solidFill>
              <a:latin typeface="Matura MT Script Capitals" pitchFamily="66" charset="0"/>
              <a:cs typeface="Agent Orange" pitchFamily="2" charset="0"/>
            </a:endParaRPr>
          </a:p>
        </p:txBody>
      </p:sp>
      <p:pic>
        <p:nvPicPr>
          <p:cNvPr id="1026" name="Picture 2" descr="C:\Users\astrid\AppData\Local\Microsoft\Windows\Temporary Internet Files\Content.IE5\Z659MSNA\MC9003710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46563">
            <a:off x="160367" y="5923565"/>
            <a:ext cx="650125" cy="53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trid\AppData\Local\Microsoft\Windows\Temporary Internet Files\Content.IE5\8T294KQ2\MC900405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670" y="5770785"/>
            <a:ext cx="904116" cy="90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6" name="Groupe 105"/>
          <p:cNvGrpSpPr/>
          <p:nvPr/>
        </p:nvGrpSpPr>
        <p:grpSpPr>
          <a:xfrm>
            <a:off x="849325" y="5561318"/>
            <a:ext cx="1026362" cy="775138"/>
            <a:chOff x="849325" y="5561318"/>
            <a:chExt cx="663972" cy="663972"/>
          </a:xfrm>
        </p:grpSpPr>
        <p:pic>
          <p:nvPicPr>
            <p:cNvPr id="1028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" name="Rectangle 10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13" name="Groupe 112"/>
          <p:cNvGrpSpPr/>
          <p:nvPr/>
        </p:nvGrpSpPr>
        <p:grpSpPr>
          <a:xfrm>
            <a:off x="1580635" y="5906933"/>
            <a:ext cx="1026362" cy="775138"/>
            <a:chOff x="849325" y="5561318"/>
            <a:chExt cx="663972" cy="663972"/>
          </a:xfrm>
        </p:grpSpPr>
        <p:pic>
          <p:nvPicPr>
            <p:cNvPr id="114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5" name="Rectangle 11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04" name="ZoneTexte 103"/>
          <p:cNvSpPr txBox="1"/>
          <p:nvPr/>
        </p:nvSpPr>
        <p:spPr>
          <a:xfrm>
            <a:off x="1837976" y="6138575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405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2381453" y="5561318"/>
            <a:ext cx="1026362" cy="775138"/>
            <a:chOff x="849325" y="5561318"/>
            <a:chExt cx="663972" cy="663972"/>
          </a:xfrm>
        </p:grpSpPr>
        <p:pic>
          <p:nvPicPr>
            <p:cNvPr id="11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" name="Rectangle 11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19" name="Groupe 118"/>
          <p:cNvGrpSpPr/>
          <p:nvPr/>
        </p:nvGrpSpPr>
        <p:grpSpPr>
          <a:xfrm>
            <a:off x="3160206" y="5906933"/>
            <a:ext cx="1026362" cy="775138"/>
            <a:chOff x="849325" y="5561318"/>
            <a:chExt cx="663972" cy="663972"/>
          </a:xfrm>
        </p:grpSpPr>
        <p:pic>
          <p:nvPicPr>
            <p:cNvPr id="120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1" name="Rectangle 120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22" name="Groupe 121"/>
          <p:cNvGrpSpPr/>
          <p:nvPr/>
        </p:nvGrpSpPr>
        <p:grpSpPr>
          <a:xfrm>
            <a:off x="3965436" y="5554840"/>
            <a:ext cx="1026362" cy="775138"/>
            <a:chOff x="849325" y="5561318"/>
            <a:chExt cx="663972" cy="663972"/>
          </a:xfrm>
        </p:grpSpPr>
        <p:pic>
          <p:nvPicPr>
            <p:cNvPr id="123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4" name="Rectangle 123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25" name="Groupe 124"/>
          <p:cNvGrpSpPr/>
          <p:nvPr/>
        </p:nvGrpSpPr>
        <p:grpSpPr>
          <a:xfrm>
            <a:off x="4727409" y="5929127"/>
            <a:ext cx="1026362" cy="775138"/>
            <a:chOff x="849325" y="5561318"/>
            <a:chExt cx="663972" cy="663972"/>
          </a:xfrm>
        </p:grpSpPr>
        <p:pic>
          <p:nvPicPr>
            <p:cNvPr id="126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7" name="Rectangle 126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28" name="ZoneTexte 127"/>
          <p:cNvSpPr txBox="1"/>
          <p:nvPr/>
        </p:nvSpPr>
        <p:spPr>
          <a:xfrm>
            <a:off x="2654001" y="579998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410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29" name="Groupe 128"/>
          <p:cNvGrpSpPr/>
          <p:nvPr/>
        </p:nvGrpSpPr>
        <p:grpSpPr>
          <a:xfrm>
            <a:off x="1551810" y="6610537"/>
            <a:ext cx="1026362" cy="775138"/>
            <a:chOff x="849325" y="5561318"/>
            <a:chExt cx="663972" cy="663972"/>
          </a:xfrm>
        </p:grpSpPr>
        <p:pic>
          <p:nvPicPr>
            <p:cNvPr id="130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" name="Rectangle 130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2283120" y="6956152"/>
            <a:ext cx="1026362" cy="775138"/>
            <a:chOff x="849325" y="5561318"/>
            <a:chExt cx="663972" cy="663972"/>
          </a:xfrm>
        </p:grpSpPr>
        <p:pic>
          <p:nvPicPr>
            <p:cNvPr id="133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4" name="Rectangle 133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3083938" y="6610537"/>
            <a:ext cx="1026362" cy="775138"/>
            <a:chOff x="849325" y="5561318"/>
            <a:chExt cx="663972" cy="663972"/>
          </a:xfrm>
        </p:grpSpPr>
        <p:pic>
          <p:nvPicPr>
            <p:cNvPr id="13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8" name="Rectangle 13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39" name="Groupe 138"/>
          <p:cNvGrpSpPr/>
          <p:nvPr/>
        </p:nvGrpSpPr>
        <p:grpSpPr>
          <a:xfrm>
            <a:off x="3862691" y="6956152"/>
            <a:ext cx="1026362" cy="775138"/>
            <a:chOff x="849325" y="5561318"/>
            <a:chExt cx="663972" cy="663972"/>
          </a:xfrm>
        </p:grpSpPr>
        <p:pic>
          <p:nvPicPr>
            <p:cNvPr id="140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1" name="Rectangle 140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35" name="ZoneTexte 134"/>
          <p:cNvSpPr txBox="1"/>
          <p:nvPr/>
        </p:nvSpPr>
        <p:spPr>
          <a:xfrm>
            <a:off x="4136140" y="7187794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720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42" name="Groupe 141"/>
          <p:cNvGrpSpPr/>
          <p:nvPr/>
        </p:nvGrpSpPr>
        <p:grpSpPr>
          <a:xfrm>
            <a:off x="4667921" y="6604059"/>
            <a:ext cx="1026362" cy="775138"/>
            <a:chOff x="849325" y="5561318"/>
            <a:chExt cx="663972" cy="663972"/>
          </a:xfrm>
        </p:grpSpPr>
        <p:pic>
          <p:nvPicPr>
            <p:cNvPr id="143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4" name="Rectangle 143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45" name="Groupe 144"/>
          <p:cNvGrpSpPr/>
          <p:nvPr/>
        </p:nvGrpSpPr>
        <p:grpSpPr>
          <a:xfrm>
            <a:off x="5429894" y="6978346"/>
            <a:ext cx="1026362" cy="775138"/>
            <a:chOff x="849325" y="5561318"/>
            <a:chExt cx="663972" cy="663972"/>
          </a:xfrm>
        </p:grpSpPr>
        <p:pic>
          <p:nvPicPr>
            <p:cNvPr id="146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7" name="Rectangle 146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48" name="ZoneTexte 147"/>
          <p:cNvSpPr txBox="1"/>
          <p:nvPr/>
        </p:nvSpPr>
        <p:spPr>
          <a:xfrm>
            <a:off x="3356486" y="684920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718</a:t>
            </a:r>
            <a:endParaRPr lang="fr-CH" sz="1400" dirty="0">
              <a:latin typeface="Comic Sans MS" pitchFamily="66" charset="0"/>
            </a:endParaRPr>
          </a:p>
        </p:txBody>
      </p:sp>
      <p:pic>
        <p:nvPicPr>
          <p:cNvPr id="149" name="Picture 2" descr="C:\Users\astrid\AppData\Local\Microsoft\Windows\Temporary Internet Files\Content.IE5\Z659MSNA\MC9003710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2916">
            <a:off x="6472923" y="7433774"/>
            <a:ext cx="650125" cy="53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3" descr="C:\Users\astrid\AppData\Local\Microsoft\Windows\Temporary Internet Files\Content.IE5\8T294KQ2\MC900405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58" y="6615811"/>
            <a:ext cx="904116" cy="90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" descr="C:\Users\astrid\AppData\Local\Microsoft\Windows\Temporary Internet Files\Content.IE5\Z659MSNA\MC9003710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46563">
            <a:off x="54239" y="8057843"/>
            <a:ext cx="650125" cy="53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3" descr="C:\Users\astrid\AppData\Local\Microsoft\Windows\Temporary Internet Files\Content.IE5\8T294KQ2\MC900405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796" y="7934266"/>
            <a:ext cx="904116" cy="90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3" name="Groupe 152"/>
          <p:cNvGrpSpPr/>
          <p:nvPr/>
        </p:nvGrpSpPr>
        <p:grpSpPr>
          <a:xfrm>
            <a:off x="743197" y="7695596"/>
            <a:ext cx="1026362" cy="775138"/>
            <a:chOff x="849325" y="5561318"/>
            <a:chExt cx="663972" cy="663972"/>
          </a:xfrm>
        </p:grpSpPr>
        <p:pic>
          <p:nvPicPr>
            <p:cNvPr id="154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Rectangle 15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56" name="Groupe 155"/>
          <p:cNvGrpSpPr/>
          <p:nvPr/>
        </p:nvGrpSpPr>
        <p:grpSpPr>
          <a:xfrm>
            <a:off x="1474507" y="8041211"/>
            <a:ext cx="1026362" cy="775138"/>
            <a:chOff x="849325" y="5561318"/>
            <a:chExt cx="663972" cy="663972"/>
          </a:xfrm>
        </p:grpSpPr>
        <p:pic>
          <p:nvPicPr>
            <p:cNvPr id="15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8" name="Rectangle 15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59" name="ZoneTexte 158"/>
          <p:cNvSpPr txBox="1"/>
          <p:nvPr/>
        </p:nvSpPr>
        <p:spPr>
          <a:xfrm>
            <a:off x="1747770" y="827285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310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60" name="Groupe 159"/>
          <p:cNvGrpSpPr/>
          <p:nvPr/>
        </p:nvGrpSpPr>
        <p:grpSpPr>
          <a:xfrm>
            <a:off x="2275325" y="7695596"/>
            <a:ext cx="1026362" cy="775138"/>
            <a:chOff x="849325" y="5561318"/>
            <a:chExt cx="663972" cy="663972"/>
          </a:xfrm>
        </p:grpSpPr>
        <p:pic>
          <p:nvPicPr>
            <p:cNvPr id="161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" name="Rectangle 161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63" name="Groupe 162"/>
          <p:cNvGrpSpPr/>
          <p:nvPr/>
        </p:nvGrpSpPr>
        <p:grpSpPr>
          <a:xfrm>
            <a:off x="3054078" y="8041211"/>
            <a:ext cx="1026362" cy="775138"/>
            <a:chOff x="849325" y="5561318"/>
            <a:chExt cx="663972" cy="663972"/>
          </a:xfrm>
        </p:grpSpPr>
        <p:pic>
          <p:nvPicPr>
            <p:cNvPr id="164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Rectangle 16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66" name="Groupe 165"/>
          <p:cNvGrpSpPr/>
          <p:nvPr/>
        </p:nvGrpSpPr>
        <p:grpSpPr>
          <a:xfrm>
            <a:off x="3859308" y="7689118"/>
            <a:ext cx="1026362" cy="775138"/>
            <a:chOff x="849325" y="5561318"/>
            <a:chExt cx="663972" cy="663972"/>
          </a:xfrm>
        </p:grpSpPr>
        <p:pic>
          <p:nvPicPr>
            <p:cNvPr id="16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" name="Rectangle 16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69" name="Groupe 168"/>
          <p:cNvGrpSpPr/>
          <p:nvPr/>
        </p:nvGrpSpPr>
        <p:grpSpPr>
          <a:xfrm>
            <a:off x="4621281" y="8063405"/>
            <a:ext cx="1026362" cy="775138"/>
            <a:chOff x="849325" y="5561318"/>
            <a:chExt cx="663972" cy="663972"/>
          </a:xfrm>
        </p:grpSpPr>
        <p:pic>
          <p:nvPicPr>
            <p:cNvPr id="170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1" name="Rectangle 170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72" name="ZoneTexte 171"/>
          <p:cNvSpPr txBox="1"/>
          <p:nvPr/>
        </p:nvSpPr>
        <p:spPr>
          <a:xfrm>
            <a:off x="2547873" y="7934266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320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73" name="Groupe 172"/>
          <p:cNvGrpSpPr/>
          <p:nvPr/>
        </p:nvGrpSpPr>
        <p:grpSpPr>
          <a:xfrm>
            <a:off x="1457936" y="8721252"/>
            <a:ext cx="1026362" cy="775138"/>
            <a:chOff x="849325" y="5561318"/>
            <a:chExt cx="663972" cy="663972"/>
          </a:xfrm>
        </p:grpSpPr>
        <p:pic>
          <p:nvPicPr>
            <p:cNvPr id="174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" name="Rectangle 17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76" name="Groupe 175"/>
          <p:cNvGrpSpPr/>
          <p:nvPr/>
        </p:nvGrpSpPr>
        <p:grpSpPr>
          <a:xfrm>
            <a:off x="2189246" y="9066867"/>
            <a:ext cx="1026362" cy="775138"/>
            <a:chOff x="849325" y="5561318"/>
            <a:chExt cx="663972" cy="663972"/>
          </a:xfrm>
        </p:grpSpPr>
        <p:pic>
          <p:nvPicPr>
            <p:cNvPr id="17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8" name="Rectangle 17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80" name="Groupe 179"/>
          <p:cNvGrpSpPr/>
          <p:nvPr/>
        </p:nvGrpSpPr>
        <p:grpSpPr>
          <a:xfrm>
            <a:off x="2990064" y="8721252"/>
            <a:ext cx="1026362" cy="775138"/>
            <a:chOff x="849325" y="5561318"/>
            <a:chExt cx="663972" cy="663972"/>
          </a:xfrm>
        </p:grpSpPr>
        <p:pic>
          <p:nvPicPr>
            <p:cNvPr id="181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2" name="Rectangle 181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83" name="Groupe 182"/>
          <p:cNvGrpSpPr/>
          <p:nvPr/>
        </p:nvGrpSpPr>
        <p:grpSpPr>
          <a:xfrm>
            <a:off x="3768817" y="9066867"/>
            <a:ext cx="1026362" cy="775138"/>
            <a:chOff x="849325" y="5561318"/>
            <a:chExt cx="663972" cy="663972"/>
          </a:xfrm>
        </p:grpSpPr>
        <p:pic>
          <p:nvPicPr>
            <p:cNvPr id="184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5" name="Rectangle 184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79" name="ZoneTexte 178"/>
          <p:cNvSpPr txBox="1"/>
          <p:nvPr/>
        </p:nvSpPr>
        <p:spPr>
          <a:xfrm>
            <a:off x="4028906" y="9288628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220</a:t>
            </a:r>
            <a:endParaRPr lang="fr-CH" sz="1400" dirty="0">
              <a:latin typeface="Comic Sans MS" pitchFamily="66" charset="0"/>
            </a:endParaRPr>
          </a:p>
        </p:txBody>
      </p:sp>
      <p:grpSp>
        <p:nvGrpSpPr>
          <p:cNvPr id="186" name="Groupe 185"/>
          <p:cNvGrpSpPr/>
          <p:nvPr/>
        </p:nvGrpSpPr>
        <p:grpSpPr>
          <a:xfrm>
            <a:off x="4574047" y="8714774"/>
            <a:ext cx="1026362" cy="775138"/>
            <a:chOff x="849325" y="5561318"/>
            <a:chExt cx="663972" cy="663972"/>
          </a:xfrm>
        </p:grpSpPr>
        <p:pic>
          <p:nvPicPr>
            <p:cNvPr id="187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8" name="Rectangle 187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89" name="Groupe 188"/>
          <p:cNvGrpSpPr/>
          <p:nvPr/>
        </p:nvGrpSpPr>
        <p:grpSpPr>
          <a:xfrm>
            <a:off x="5336020" y="9089061"/>
            <a:ext cx="1026362" cy="775138"/>
            <a:chOff x="849325" y="5561318"/>
            <a:chExt cx="663972" cy="663972"/>
          </a:xfrm>
        </p:grpSpPr>
        <p:pic>
          <p:nvPicPr>
            <p:cNvPr id="190" name="Picture 4" descr="C:\Users\astrid\AppData\Local\Microsoft\Windows\Temporary Internet Files\Content.IE5\2VJMPTOL\MC900441359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325" y="5561318"/>
              <a:ext cx="663972" cy="663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1" name="Rectangle 190"/>
            <p:cNvSpPr/>
            <p:nvPr/>
          </p:nvSpPr>
          <p:spPr>
            <a:xfrm>
              <a:off x="1043819" y="5757211"/>
              <a:ext cx="295585" cy="2721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192" name="ZoneTexte 191"/>
          <p:cNvSpPr txBox="1"/>
          <p:nvPr/>
        </p:nvSpPr>
        <p:spPr>
          <a:xfrm>
            <a:off x="3262612" y="895992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dirty="0" smtClean="0">
                <a:latin typeface="Comic Sans MS" pitchFamily="66" charset="0"/>
              </a:rPr>
              <a:t>210</a:t>
            </a:r>
            <a:endParaRPr lang="fr-CH" sz="1400" dirty="0">
              <a:latin typeface="Comic Sans MS" pitchFamily="66" charset="0"/>
            </a:endParaRPr>
          </a:p>
        </p:txBody>
      </p:sp>
      <p:pic>
        <p:nvPicPr>
          <p:cNvPr id="193" name="Picture 2" descr="C:\Users\astrid\AppData\Local\Microsoft\Windows\Temporary Internet Files\Content.IE5\Z659MSNA\MC9003710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2916">
            <a:off x="6379049" y="9420435"/>
            <a:ext cx="650125" cy="53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3" descr="C:\Users\astrid\AppData\Local\Microsoft\Windows\Temporary Internet Files\Content.IE5\8T294KQ2\MC9004059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83" y="8855274"/>
            <a:ext cx="904116" cy="90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trid\AppData\Local\Microsoft\Windows\Temporary Internet Files\Content.IE5\8CYP521H\MC90028038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075" y="1891464"/>
            <a:ext cx="1309021" cy="159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198612" y="3819814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3712" y="734632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0448" y="734631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0318" y="1177065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3712" y="1164493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180853" y="4040562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3929864" y="4109763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014019" y="3896217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39" y="955016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46" y="756966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779" y="1064634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4014019" y="3648027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6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976" y="1407015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63" y="1417276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8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53273" y="3484022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60009" y="3484021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39879" y="3926455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53273" y="3913883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2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57865" y="1964656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43399" y="1964656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37997" y="2371408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56726" y="2379949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92" y="2216901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900" y="2240649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907" y="2655388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" name="Picture 4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972" y="2655388"/>
            <a:ext cx="83197" cy="3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1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70149" y="2784101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94235" y="1987975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6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79769" y="1987975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74367" y="2394727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93096" y="2403268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06519" y="2784101"/>
            <a:ext cx="383433" cy="31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0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585627" y="2567436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1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567868" y="2788184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316879" y="2857385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" name="Picture 5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401034" y="2643839"/>
            <a:ext cx="132841" cy="10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23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58" y="71760"/>
            <a:ext cx="7056784" cy="4854254"/>
          </a:xfrm>
          <a:prstGeom prst="roundRect">
            <a:avLst>
              <a:gd name="adj" fmla="val 4549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44066" y="431800"/>
            <a:ext cx="6912768" cy="4392488"/>
          </a:xfrm>
          <a:prstGeom prst="roundRect">
            <a:avLst>
              <a:gd name="adj" fmla="val 452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91252" y="5082602"/>
            <a:ext cx="7056784" cy="4854254"/>
          </a:xfrm>
          <a:prstGeom prst="roundRect">
            <a:avLst>
              <a:gd name="adj" fmla="val 4549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63260" y="5472360"/>
            <a:ext cx="6912768" cy="4392488"/>
          </a:xfrm>
          <a:prstGeom prst="roundRect">
            <a:avLst>
              <a:gd name="adj" fmla="val 452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2" name="ZoneTexte 101"/>
          <p:cNvSpPr txBox="1"/>
          <p:nvPr/>
        </p:nvSpPr>
        <p:spPr>
          <a:xfrm>
            <a:off x="1516681" y="71190"/>
            <a:ext cx="4167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Matura MT Script Capitals" pitchFamily="66" charset="0"/>
                <a:cs typeface="Agent Orange" pitchFamily="2" charset="0"/>
              </a:rPr>
              <a:t>Création et comparaison de nombres</a:t>
            </a:r>
            <a:endParaRPr lang="fr-CH" sz="2000" dirty="0">
              <a:solidFill>
                <a:schemeClr val="bg1"/>
              </a:solidFill>
              <a:latin typeface="Matura MT Script Capitals" pitchFamily="66" charset="0"/>
              <a:cs typeface="Agent Orange" pitchFamily="2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2346082" y="5082602"/>
            <a:ext cx="27637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solidFill>
                  <a:schemeClr val="bg1"/>
                </a:solidFill>
                <a:latin typeface="Matura MT Script Capitals" pitchFamily="66" charset="0"/>
                <a:cs typeface="Agent Orange" pitchFamily="2" charset="0"/>
              </a:rPr>
              <a:t>J’écris les nombres …</a:t>
            </a:r>
            <a:endParaRPr lang="fr-CH" sz="2000" dirty="0">
              <a:solidFill>
                <a:schemeClr val="bg1"/>
              </a:solidFill>
              <a:latin typeface="Matura MT Script Capitals" pitchFamily="66" charset="0"/>
              <a:cs typeface="Agent Orange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77599" y="543800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omic Sans MS" pitchFamily="66" charset="0"/>
              </a:rPr>
              <a:t>Chiffres tirés</a:t>
            </a:r>
            <a:endParaRPr lang="fr-CH" sz="1400" dirty="0">
              <a:latin typeface="Comic Sans MS" pitchFamily="66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530000" y="550113"/>
            <a:ext cx="2520280" cy="103381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2" name="Groupe 11"/>
          <p:cNvGrpSpPr/>
          <p:nvPr/>
        </p:nvGrpSpPr>
        <p:grpSpPr>
          <a:xfrm>
            <a:off x="483007" y="1916511"/>
            <a:ext cx="2708403" cy="1164752"/>
            <a:chOff x="452720" y="2238735"/>
            <a:chExt cx="2708403" cy="1164752"/>
          </a:xfrm>
        </p:grpSpPr>
        <p:sp>
          <p:nvSpPr>
            <p:cNvPr id="198" name="Rectangle à coins arrondis 197"/>
            <p:cNvSpPr/>
            <p:nvPr/>
          </p:nvSpPr>
          <p:spPr>
            <a:xfrm>
              <a:off x="452720" y="2238735"/>
              <a:ext cx="1359768" cy="58237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99" name="Rectangle à coins arrondis 198"/>
            <p:cNvSpPr/>
            <p:nvPr/>
          </p:nvSpPr>
          <p:spPr>
            <a:xfrm>
              <a:off x="1801355" y="2238735"/>
              <a:ext cx="1359768" cy="58237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0" name="Rectangle à coins arrondis 199"/>
            <p:cNvSpPr/>
            <p:nvPr/>
          </p:nvSpPr>
          <p:spPr>
            <a:xfrm>
              <a:off x="452720" y="2821111"/>
              <a:ext cx="1359768" cy="58237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1" name="Rectangle à coins arrondis 200"/>
            <p:cNvSpPr/>
            <p:nvPr/>
          </p:nvSpPr>
          <p:spPr>
            <a:xfrm>
              <a:off x="1801355" y="2821111"/>
              <a:ext cx="1359768" cy="582376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02" name="ZoneTexte 201"/>
          <p:cNvSpPr txBox="1"/>
          <p:nvPr/>
        </p:nvSpPr>
        <p:spPr>
          <a:xfrm>
            <a:off x="1030675" y="1630053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omic Sans MS" pitchFamily="66" charset="0"/>
              </a:rPr>
              <a:t>Nombres créés</a:t>
            </a:r>
            <a:endParaRPr lang="fr-CH" sz="1400" dirty="0">
              <a:latin typeface="Comic Sans MS" pitchFamily="66" charset="0"/>
            </a:endParaRPr>
          </a:p>
        </p:txBody>
      </p:sp>
      <p:sp>
        <p:nvSpPr>
          <p:cNvPr id="231" name="Rectangle à coins arrondis 230"/>
          <p:cNvSpPr/>
          <p:nvPr/>
        </p:nvSpPr>
        <p:spPr>
          <a:xfrm>
            <a:off x="1002515" y="814622"/>
            <a:ext cx="504056" cy="66034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2" name="Rectangle à coins arrondis 231"/>
          <p:cNvSpPr/>
          <p:nvPr/>
        </p:nvSpPr>
        <p:spPr>
          <a:xfrm>
            <a:off x="1585181" y="814621"/>
            <a:ext cx="504056" cy="66034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3" name="Rectangle à coins arrondis 232"/>
          <p:cNvSpPr/>
          <p:nvPr/>
        </p:nvSpPr>
        <p:spPr>
          <a:xfrm>
            <a:off x="2145811" y="814620"/>
            <a:ext cx="504056" cy="660343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4" name="ZoneTexte 233"/>
          <p:cNvSpPr txBox="1"/>
          <p:nvPr/>
        </p:nvSpPr>
        <p:spPr>
          <a:xfrm>
            <a:off x="4699098" y="543800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omic Sans MS" pitchFamily="66" charset="0"/>
              </a:rPr>
              <a:t>Chiffres tirés</a:t>
            </a:r>
            <a:endParaRPr lang="fr-CH" sz="1400" dirty="0">
              <a:latin typeface="Comic Sans MS" pitchFamily="66" charset="0"/>
            </a:endParaRPr>
          </a:p>
        </p:txBody>
      </p:sp>
      <p:sp>
        <p:nvSpPr>
          <p:cNvPr id="235" name="Rectangle à coins arrondis 234"/>
          <p:cNvSpPr/>
          <p:nvPr/>
        </p:nvSpPr>
        <p:spPr>
          <a:xfrm>
            <a:off x="4151499" y="550113"/>
            <a:ext cx="2520280" cy="103381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236" name="Groupe 235"/>
          <p:cNvGrpSpPr/>
          <p:nvPr/>
        </p:nvGrpSpPr>
        <p:grpSpPr>
          <a:xfrm>
            <a:off x="4104506" y="1916511"/>
            <a:ext cx="2708403" cy="1164752"/>
            <a:chOff x="452720" y="2238735"/>
            <a:chExt cx="2708403" cy="1164752"/>
          </a:xfrm>
        </p:grpSpPr>
        <p:sp>
          <p:nvSpPr>
            <p:cNvPr id="237" name="Rectangle à coins arrondis 236"/>
            <p:cNvSpPr/>
            <p:nvPr/>
          </p:nvSpPr>
          <p:spPr>
            <a:xfrm>
              <a:off x="452720" y="2238735"/>
              <a:ext cx="1359768" cy="582376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8" name="Rectangle à coins arrondis 237"/>
            <p:cNvSpPr/>
            <p:nvPr/>
          </p:nvSpPr>
          <p:spPr>
            <a:xfrm>
              <a:off x="1801355" y="2238735"/>
              <a:ext cx="1359768" cy="582376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9" name="Rectangle à coins arrondis 238"/>
            <p:cNvSpPr/>
            <p:nvPr/>
          </p:nvSpPr>
          <p:spPr>
            <a:xfrm>
              <a:off x="452720" y="2821111"/>
              <a:ext cx="1359768" cy="582376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0" name="Rectangle à coins arrondis 239"/>
            <p:cNvSpPr/>
            <p:nvPr/>
          </p:nvSpPr>
          <p:spPr>
            <a:xfrm>
              <a:off x="1801355" y="2821111"/>
              <a:ext cx="1359768" cy="582376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41" name="ZoneTexte 240"/>
          <p:cNvSpPr txBox="1"/>
          <p:nvPr/>
        </p:nvSpPr>
        <p:spPr>
          <a:xfrm>
            <a:off x="4652174" y="1630053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omic Sans MS" pitchFamily="66" charset="0"/>
              </a:rPr>
              <a:t>Nombres créés</a:t>
            </a:r>
            <a:endParaRPr lang="fr-CH" sz="1400" dirty="0">
              <a:latin typeface="Comic Sans MS" pitchFamily="66" charset="0"/>
            </a:endParaRPr>
          </a:p>
        </p:txBody>
      </p:sp>
      <p:sp>
        <p:nvSpPr>
          <p:cNvPr id="243" name="Rectangle à coins arrondis 242"/>
          <p:cNvSpPr/>
          <p:nvPr/>
        </p:nvSpPr>
        <p:spPr>
          <a:xfrm>
            <a:off x="4652174" y="814618"/>
            <a:ext cx="504056" cy="660343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4" name="Rectangle à coins arrondis 243"/>
          <p:cNvSpPr/>
          <p:nvPr/>
        </p:nvSpPr>
        <p:spPr>
          <a:xfrm>
            <a:off x="5234840" y="814617"/>
            <a:ext cx="504056" cy="660343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5" name="Rectangle à coins arrondis 244"/>
          <p:cNvSpPr/>
          <p:nvPr/>
        </p:nvSpPr>
        <p:spPr>
          <a:xfrm>
            <a:off x="5795470" y="814616"/>
            <a:ext cx="504056" cy="660343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5" name="Groupe 14"/>
          <p:cNvGrpSpPr/>
          <p:nvPr/>
        </p:nvGrpSpPr>
        <p:grpSpPr>
          <a:xfrm>
            <a:off x="163260" y="3204108"/>
            <a:ext cx="6815575" cy="1548172"/>
            <a:chOff x="477015" y="3240112"/>
            <a:chExt cx="6501820" cy="1224136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4" name="Rectangle à coins arrondis 13"/>
            <p:cNvSpPr/>
            <p:nvPr/>
          </p:nvSpPr>
          <p:spPr>
            <a:xfrm>
              <a:off x="477016" y="3240112"/>
              <a:ext cx="6501819" cy="57606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6" name="Rectangle à coins arrondis 245"/>
            <p:cNvSpPr/>
            <p:nvPr/>
          </p:nvSpPr>
          <p:spPr>
            <a:xfrm>
              <a:off x="477015" y="3888184"/>
              <a:ext cx="6501819" cy="5760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223" name="Rectangle à coins arrondis 222"/>
          <p:cNvSpPr/>
          <p:nvPr/>
        </p:nvSpPr>
        <p:spPr>
          <a:xfrm>
            <a:off x="263052" y="3272266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ZoneTexte 15"/>
          <p:cNvSpPr txBox="1"/>
          <p:nvPr/>
        </p:nvSpPr>
        <p:spPr>
          <a:xfrm>
            <a:off x="1666678" y="3240288"/>
            <a:ext cx="360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47" name="Rectangle à coins arrondis 246"/>
          <p:cNvSpPr/>
          <p:nvPr/>
        </p:nvSpPr>
        <p:spPr>
          <a:xfrm>
            <a:off x="2009095" y="3267336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8" name="ZoneTexte 247"/>
          <p:cNvSpPr txBox="1"/>
          <p:nvPr/>
        </p:nvSpPr>
        <p:spPr>
          <a:xfrm>
            <a:off x="3416317" y="3235358"/>
            <a:ext cx="360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49" name="Rectangle à coins arrondis 248"/>
          <p:cNvSpPr/>
          <p:nvPr/>
        </p:nvSpPr>
        <p:spPr>
          <a:xfrm>
            <a:off x="3769563" y="3272862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0" name="ZoneTexte 249"/>
          <p:cNvSpPr txBox="1"/>
          <p:nvPr/>
        </p:nvSpPr>
        <p:spPr>
          <a:xfrm>
            <a:off x="5151404" y="3240884"/>
            <a:ext cx="360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51" name="Rectangle à coins arrondis 250"/>
          <p:cNvSpPr/>
          <p:nvPr/>
        </p:nvSpPr>
        <p:spPr>
          <a:xfrm>
            <a:off x="5505911" y="3272265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2" name="Rectangle à coins arrondis 251"/>
          <p:cNvSpPr/>
          <p:nvPr/>
        </p:nvSpPr>
        <p:spPr>
          <a:xfrm>
            <a:off x="263052" y="4096816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3" name="ZoneTexte 252"/>
          <p:cNvSpPr txBox="1"/>
          <p:nvPr/>
        </p:nvSpPr>
        <p:spPr>
          <a:xfrm>
            <a:off x="1666678" y="4064838"/>
            <a:ext cx="36099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54" name="Rectangle à coins arrondis 253"/>
          <p:cNvSpPr/>
          <p:nvPr/>
        </p:nvSpPr>
        <p:spPr>
          <a:xfrm>
            <a:off x="2009095" y="4091886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5" name="ZoneTexte 254"/>
          <p:cNvSpPr txBox="1"/>
          <p:nvPr/>
        </p:nvSpPr>
        <p:spPr>
          <a:xfrm>
            <a:off x="3416317" y="4059908"/>
            <a:ext cx="36099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56" name="Rectangle à coins arrondis 255"/>
          <p:cNvSpPr/>
          <p:nvPr/>
        </p:nvSpPr>
        <p:spPr>
          <a:xfrm>
            <a:off x="3769563" y="4097412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7" name="ZoneTexte 256"/>
          <p:cNvSpPr txBox="1"/>
          <p:nvPr/>
        </p:nvSpPr>
        <p:spPr>
          <a:xfrm>
            <a:off x="5151404" y="4065434"/>
            <a:ext cx="36099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CH" sz="3600" dirty="0" smtClean="0">
                <a:latin typeface="Comic Sans MS" pitchFamily="66" charset="0"/>
              </a:rPr>
              <a:t>&lt;</a:t>
            </a:r>
            <a:endParaRPr lang="fr-CH" sz="3600" dirty="0">
              <a:latin typeface="Comic Sans MS" pitchFamily="66" charset="0"/>
            </a:endParaRPr>
          </a:p>
        </p:txBody>
      </p:sp>
      <p:sp>
        <p:nvSpPr>
          <p:cNvPr id="258" name="Rectangle à coins arrondis 257"/>
          <p:cNvSpPr/>
          <p:nvPr/>
        </p:nvSpPr>
        <p:spPr>
          <a:xfrm>
            <a:off x="5505911" y="4096815"/>
            <a:ext cx="1359768" cy="582376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59" name="Tableau 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82183"/>
              </p:ext>
            </p:extLst>
          </p:nvPr>
        </p:nvGraphicFramePr>
        <p:xfrm>
          <a:off x="713658" y="6552480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22530" y="5718349"/>
            <a:ext cx="1487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trois </a:t>
            </a:r>
            <a:r>
              <a:rPr lang="fr-CH" sz="1600" dirty="0" smtClean="0">
                <a:latin typeface="Comic Sans MS" pitchFamily="66" charset="0"/>
              </a:rPr>
              <a:t>cent dix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18" name="Flèche vers le bas 17"/>
          <p:cNvSpPr/>
          <p:nvPr/>
        </p:nvSpPr>
        <p:spPr>
          <a:xfrm>
            <a:off x="1235368" y="608768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Rectangle à coins arrondis 29"/>
          <p:cNvSpPr/>
          <p:nvPr/>
        </p:nvSpPr>
        <p:spPr>
          <a:xfrm>
            <a:off x="229806" y="559397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64" name="Tableau 2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52884"/>
              </p:ext>
            </p:extLst>
          </p:nvPr>
        </p:nvGraphicFramePr>
        <p:xfrm>
          <a:off x="2983706" y="6552480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5" name="ZoneTexte 264"/>
          <p:cNvSpPr txBox="1"/>
          <p:nvPr/>
        </p:nvSpPr>
        <p:spPr>
          <a:xfrm>
            <a:off x="2818340" y="5718349"/>
            <a:ext cx="1609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six cent quinze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266" name="Flèche vers le bas 265"/>
          <p:cNvSpPr/>
          <p:nvPr/>
        </p:nvSpPr>
        <p:spPr>
          <a:xfrm>
            <a:off x="3492085" y="608768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7" name="Rectangle à coins arrondis 266"/>
          <p:cNvSpPr/>
          <p:nvPr/>
        </p:nvSpPr>
        <p:spPr>
          <a:xfrm>
            <a:off x="2486523" y="559397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68" name="Tableau 2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762348"/>
              </p:ext>
            </p:extLst>
          </p:nvPr>
        </p:nvGraphicFramePr>
        <p:xfrm>
          <a:off x="5234840" y="6552480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9" name="ZoneTexte 268"/>
          <p:cNvSpPr txBox="1"/>
          <p:nvPr/>
        </p:nvSpPr>
        <p:spPr>
          <a:xfrm>
            <a:off x="5177426" y="5718349"/>
            <a:ext cx="1386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huit cent six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270" name="Flèche vers le bas 269"/>
          <p:cNvSpPr/>
          <p:nvPr/>
        </p:nvSpPr>
        <p:spPr>
          <a:xfrm>
            <a:off x="5739762" y="608768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1" name="Rectangle à coins arrondis 270"/>
          <p:cNvSpPr/>
          <p:nvPr/>
        </p:nvSpPr>
        <p:spPr>
          <a:xfrm>
            <a:off x="4734200" y="559397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72" name="Tableau 2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81333"/>
              </p:ext>
            </p:extLst>
          </p:nvPr>
        </p:nvGraphicFramePr>
        <p:xfrm>
          <a:off x="726983" y="8496696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3" name="ZoneTexte 272"/>
          <p:cNvSpPr txBox="1"/>
          <p:nvPr/>
        </p:nvSpPr>
        <p:spPr>
          <a:xfrm>
            <a:off x="314679" y="7654459"/>
            <a:ext cx="2119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cent soixante – neuf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274" name="Flèche vers le bas 273"/>
          <p:cNvSpPr/>
          <p:nvPr/>
        </p:nvSpPr>
        <p:spPr>
          <a:xfrm>
            <a:off x="1243302" y="802379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5" name="Rectangle à coins arrondis 274"/>
          <p:cNvSpPr/>
          <p:nvPr/>
        </p:nvSpPr>
        <p:spPr>
          <a:xfrm>
            <a:off x="237740" y="753008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76" name="Tableau 2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00798"/>
              </p:ext>
            </p:extLst>
          </p:nvPr>
        </p:nvGraphicFramePr>
        <p:xfrm>
          <a:off x="2983706" y="8496696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7" name="ZoneTexte 276"/>
          <p:cNvSpPr txBox="1"/>
          <p:nvPr/>
        </p:nvSpPr>
        <p:spPr>
          <a:xfrm>
            <a:off x="2746929" y="7654459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sept </a:t>
            </a:r>
            <a:r>
              <a:rPr lang="fr-CH" sz="1600" dirty="0" smtClean="0">
                <a:latin typeface="Comic Sans MS" pitchFamily="66" charset="0"/>
              </a:rPr>
              <a:t>cent trente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278" name="Flèche vers le bas 277"/>
          <p:cNvSpPr/>
          <p:nvPr/>
        </p:nvSpPr>
        <p:spPr>
          <a:xfrm>
            <a:off x="3500019" y="802379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9" name="Rectangle à coins arrondis 278"/>
          <p:cNvSpPr/>
          <p:nvPr/>
        </p:nvSpPr>
        <p:spPr>
          <a:xfrm>
            <a:off x="2494457" y="753008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280" name="Tableau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457127"/>
              </p:ext>
            </p:extLst>
          </p:nvPr>
        </p:nvGraphicFramePr>
        <p:xfrm>
          <a:off x="5234840" y="8496696"/>
          <a:ext cx="1294877" cy="648073"/>
        </p:xfrm>
        <a:graphic>
          <a:graphicData uri="http://schemas.openxmlformats.org/drawingml/2006/table">
            <a:tbl>
              <a:tblPr/>
              <a:tblGrid>
                <a:gridCol w="473477"/>
                <a:gridCol w="410700"/>
                <a:gridCol w="410700"/>
              </a:tblGrid>
              <a:tr h="21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C</a:t>
                      </a:r>
                      <a:endParaRPr lang="fr-CH" sz="1200" b="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D</a:t>
                      </a:r>
                      <a:endParaRPr lang="fr-CH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  <a:ea typeface="Times New Roman"/>
                        </a:rPr>
                        <a:t>U</a:t>
                      </a:r>
                      <a:endParaRPr lang="fr-CH" sz="12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>
                          <a:effectLst/>
                          <a:latin typeface="Century Gothic"/>
                          <a:ea typeface="Times New Roman"/>
                        </a:rPr>
                        <a:t> </a:t>
                      </a: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800" b="1" dirty="0" smtClean="0">
                        <a:effectLst/>
                        <a:latin typeface="Century Gothic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1" dirty="0" smtClean="0">
                          <a:effectLst/>
                          <a:latin typeface="Century Gothic"/>
                          <a:ea typeface="Times New Roman"/>
                        </a:rPr>
                        <a:t>……..</a:t>
                      </a:r>
                      <a:endParaRPr lang="fr-CH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1" name="ZoneTexte 280"/>
          <p:cNvSpPr txBox="1"/>
          <p:nvPr/>
        </p:nvSpPr>
        <p:spPr>
          <a:xfrm>
            <a:off x="4779808" y="7654459"/>
            <a:ext cx="2198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dirty="0" smtClean="0">
                <a:latin typeface="Comic Sans MS" pitchFamily="66" charset="0"/>
              </a:rPr>
              <a:t>quatre cent quarante</a:t>
            </a:r>
            <a:endParaRPr lang="fr-CH" sz="1600" dirty="0">
              <a:latin typeface="Comic Sans MS" pitchFamily="66" charset="0"/>
            </a:endParaRPr>
          </a:p>
        </p:txBody>
      </p:sp>
      <p:sp>
        <p:nvSpPr>
          <p:cNvPr id="282" name="Flèche vers le bas 281"/>
          <p:cNvSpPr/>
          <p:nvPr/>
        </p:nvSpPr>
        <p:spPr>
          <a:xfrm>
            <a:off x="5747696" y="8023791"/>
            <a:ext cx="251663" cy="36004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3" name="Rectangle à coins arrondis 282"/>
          <p:cNvSpPr/>
          <p:nvPr/>
        </p:nvSpPr>
        <p:spPr>
          <a:xfrm>
            <a:off x="4742134" y="7530087"/>
            <a:ext cx="2246918" cy="17178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051" name="Picture 3" descr="C:\Users\astrid\AppData\Local\Microsoft\Windows\Temporary Internet Files\Content.IE5\Z659MSNA\MC9002321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949" y="740694"/>
            <a:ext cx="1145732" cy="117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strid\AppData\Local\Microsoft\Windows\Temporary Internet Files\Content.IE5\2VJMPTOL\MC90023326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474" y="9028578"/>
            <a:ext cx="1327092" cy="93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367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93</Words>
  <Application>Microsoft Office PowerPoint</Application>
  <PresentationFormat>Personnalisé</PresentationFormat>
  <Paragraphs>112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16</cp:revision>
  <dcterms:created xsi:type="dcterms:W3CDTF">2012-10-02T14:33:50Z</dcterms:created>
  <dcterms:modified xsi:type="dcterms:W3CDTF">2012-10-03T18:59:47Z</dcterms:modified>
</cp:coreProperties>
</file>