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61" r:id="rId6"/>
    <p:sldId id="257" r:id="rId7"/>
    <p:sldId id="258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5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39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61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14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58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97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5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8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716C-F83B-4A48-80F6-6D2FE290F266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D961-8F3C-41A2-A1D6-9CEF62C29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0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39541" cy="4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12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411180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52380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180858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</a:t>
            </a:r>
            <a:r>
              <a:rPr lang="fr-FR" sz="2000" b="1" dirty="0" smtClean="0">
                <a:solidFill>
                  <a:srgbClr val="FF0000"/>
                </a:solidFill>
              </a:rPr>
              <a:t>ils ont </a:t>
            </a:r>
            <a:r>
              <a:rPr lang="fr-FR" sz="2000" dirty="0"/>
              <a:t>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38340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</a:t>
            </a:r>
            <a:r>
              <a:rPr lang="fr-FR" sz="2000" b="1" dirty="0" smtClean="0">
                <a:solidFill>
                  <a:srgbClr val="FF0000"/>
                </a:solidFill>
              </a:rPr>
              <a:t>ils ont </a:t>
            </a:r>
            <a:r>
              <a:rPr lang="fr-FR" sz="2000" dirty="0"/>
              <a:t>beau ouvrir les yeux, </a:t>
            </a:r>
            <a:r>
              <a:rPr lang="fr-FR" sz="2000" b="1" dirty="0" smtClean="0">
                <a:solidFill>
                  <a:srgbClr val="FF0000"/>
                </a:solidFill>
              </a:rPr>
              <a:t>ils</a:t>
            </a:r>
            <a:r>
              <a:rPr lang="fr-FR" sz="2000" dirty="0" smtClean="0"/>
              <a:t> </a:t>
            </a:r>
            <a:r>
              <a:rPr lang="fr-FR" sz="2000" dirty="0"/>
              <a:t>ne </a:t>
            </a:r>
            <a:r>
              <a:rPr lang="fr-FR" sz="2000" b="1" dirty="0" smtClean="0">
                <a:solidFill>
                  <a:srgbClr val="FF0000"/>
                </a:solidFill>
              </a:rPr>
              <a:t>voient</a:t>
            </a:r>
            <a:r>
              <a:rPr lang="fr-FR" sz="2000" dirty="0" smtClean="0"/>
              <a:t> </a:t>
            </a:r>
            <a:r>
              <a:rPr lang="fr-FR" sz="2000" dirty="0"/>
              <a:t>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125550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</a:t>
            </a:r>
            <a:r>
              <a:rPr lang="fr-FR" sz="2000" b="1" dirty="0" smtClean="0">
                <a:solidFill>
                  <a:srgbClr val="FF0000"/>
                </a:solidFill>
              </a:rPr>
              <a:t>ils ont </a:t>
            </a:r>
            <a:r>
              <a:rPr lang="fr-FR" sz="2000" dirty="0"/>
              <a:t>beau ouvrir les yeux, </a:t>
            </a:r>
            <a:r>
              <a:rPr lang="fr-FR" sz="2000" b="1" dirty="0" smtClean="0">
                <a:solidFill>
                  <a:srgbClr val="FF0000"/>
                </a:solidFill>
              </a:rPr>
              <a:t>ils</a:t>
            </a:r>
            <a:r>
              <a:rPr lang="fr-FR" sz="2000" dirty="0" smtClean="0"/>
              <a:t> </a:t>
            </a:r>
            <a:r>
              <a:rPr lang="fr-FR" sz="2000" dirty="0"/>
              <a:t>ne </a:t>
            </a:r>
            <a:r>
              <a:rPr lang="fr-FR" sz="2000" b="1" dirty="0" smtClean="0">
                <a:solidFill>
                  <a:srgbClr val="FF0000"/>
                </a:solidFill>
              </a:rPr>
              <a:t>voient</a:t>
            </a:r>
            <a:r>
              <a:rPr lang="fr-FR" sz="2000" dirty="0" smtClean="0"/>
              <a:t> </a:t>
            </a:r>
            <a:r>
              <a:rPr lang="fr-FR" sz="2000" dirty="0"/>
              <a:t>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</a:t>
            </a:r>
            <a:r>
              <a:rPr lang="fr-FR" sz="2000" b="1" dirty="0" smtClean="0">
                <a:solidFill>
                  <a:srgbClr val="FF0000"/>
                </a:solidFill>
              </a:rPr>
              <a:t>d’eux</a:t>
            </a:r>
            <a:r>
              <a:rPr lang="fr-FR" sz="2000" dirty="0" smtClean="0"/>
              <a:t> avec </a:t>
            </a:r>
            <a:r>
              <a:rPr lang="fr-FR" sz="2000" dirty="0"/>
              <a:t>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26153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</a:t>
            </a:r>
            <a:r>
              <a:rPr lang="fr-FR" sz="2000" b="1" dirty="0" smtClean="0">
                <a:solidFill>
                  <a:srgbClr val="FF0000"/>
                </a:solidFill>
              </a:rPr>
              <a:t>ils ont </a:t>
            </a:r>
            <a:r>
              <a:rPr lang="fr-FR" sz="2000" dirty="0"/>
              <a:t>beau ouvrir les yeux, </a:t>
            </a:r>
            <a:r>
              <a:rPr lang="fr-FR" sz="2000" b="1" dirty="0" smtClean="0">
                <a:solidFill>
                  <a:srgbClr val="FF0000"/>
                </a:solidFill>
              </a:rPr>
              <a:t>ils</a:t>
            </a:r>
            <a:r>
              <a:rPr lang="fr-FR" sz="2000" dirty="0" smtClean="0"/>
              <a:t> </a:t>
            </a:r>
            <a:r>
              <a:rPr lang="fr-FR" sz="2000" dirty="0"/>
              <a:t>ne </a:t>
            </a:r>
            <a:r>
              <a:rPr lang="fr-FR" sz="2000" b="1" dirty="0" smtClean="0">
                <a:solidFill>
                  <a:srgbClr val="FF0000"/>
                </a:solidFill>
              </a:rPr>
              <a:t>voient</a:t>
            </a:r>
            <a:r>
              <a:rPr lang="fr-FR" sz="2000" dirty="0" smtClean="0"/>
              <a:t> </a:t>
            </a:r>
            <a:r>
              <a:rPr lang="fr-FR" sz="2000" dirty="0"/>
              <a:t>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</a:t>
            </a:r>
            <a:r>
              <a:rPr lang="fr-FR" sz="2000" b="1" dirty="0" smtClean="0">
                <a:solidFill>
                  <a:srgbClr val="FF0000"/>
                </a:solidFill>
              </a:rPr>
              <a:t>d’eux</a:t>
            </a:r>
            <a:r>
              <a:rPr lang="fr-FR" sz="2000" dirty="0" smtClean="0"/>
              <a:t> avec </a:t>
            </a:r>
            <a:r>
              <a:rPr lang="fr-FR" sz="2000" dirty="0"/>
              <a:t>angoisse, </a:t>
            </a:r>
            <a:r>
              <a:rPr lang="fr-FR" sz="2000" b="1" dirty="0" smtClean="0">
                <a:solidFill>
                  <a:srgbClr val="FF0000"/>
                </a:solidFill>
              </a:rPr>
              <a:t>ils aperçoivent </a:t>
            </a:r>
            <a:r>
              <a:rPr lang="fr-FR" sz="2000" dirty="0"/>
              <a:t>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4706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</a:t>
            </a:r>
            <a:r>
              <a:rPr lang="fr-FR" sz="2000" b="1" dirty="0" smtClean="0">
                <a:solidFill>
                  <a:srgbClr val="FF0000"/>
                </a:solidFill>
              </a:rPr>
              <a:t>ils regardent </a:t>
            </a:r>
            <a:r>
              <a:rPr lang="fr-FR" sz="2000" dirty="0"/>
              <a:t>à droite et à gauche, </a:t>
            </a:r>
            <a:r>
              <a:rPr lang="fr-FR" sz="2000" b="1" dirty="0" smtClean="0">
                <a:solidFill>
                  <a:srgbClr val="FF0000"/>
                </a:solidFill>
              </a:rPr>
              <a:t>ils remarquent </a:t>
            </a:r>
            <a:r>
              <a:rPr lang="fr-FR" sz="2000" dirty="0"/>
              <a:t>que ce crépuscule vaporeux donne aux choses des formes étranges. À mesure </a:t>
            </a:r>
            <a:r>
              <a:rPr lang="fr-FR" sz="2000" dirty="0" smtClean="0"/>
              <a:t>qu’</a:t>
            </a:r>
            <a:r>
              <a:rPr lang="fr-FR" sz="2000" b="1" dirty="0" smtClean="0">
                <a:solidFill>
                  <a:srgbClr val="FF0000"/>
                </a:solidFill>
              </a:rPr>
              <a:t>ils gravissent</a:t>
            </a:r>
            <a:r>
              <a:rPr lang="fr-FR" sz="2000" dirty="0" smtClean="0"/>
              <a:t>, </a:t>
            </a:r>
            <a:r>
              <a:rPr lang="fr-FR" sz="2000" dirty="0"/>
              <a:t>courageusement, la pente du monticule, les genêts deviennent plus forts, les bruyères et les fougères plus hautes. Au sommet du monticule, </a:t>
            </a:r>
            <a:r>
              <a:rPr lang="fr-FR" sz="2000" b="1" dirty="0" smtClean="0">
                <a:solidFill>
                  <a:srgbClr val="FF0000"/>
                </a:solidFill>
              </a:rPr>
              <a:t>ils ont </a:t>
            </a:r>
            <a:r>
              <a:rPr lang="fr-FR" sz="2000" dirty="0"/>
              <a:t>beau ouvrir les yeux, </a:t>
            </a:r>
            <a:r>
              <a:rPr lang="fr-FR" sz="2000" b="1" dirty="0" smtClean="0">
                <a:solidFill>
                  <a:srgbClr val="FF0000"/>
                </a:solidFill>
              </a:rPr>
              <a:t>ils</a:t>
            </a:r>
            <a:r>
              <a:rPr lang="fr-FR" sz="2000" dirty="0" smtClean="0"/>
              <a:t> </a:t>
            </a:r>
            <a:r>
              <a:rPr lang="fr-FR" sz="2000" dirty="0"/>
              <a:t>ne </a:t>
            </a:r>
            <a:r>
              <a:rPr lang="fr-FR" sz="2000" b="1" dirty="0" smtClean="0">
                <a:solidFill>
                  <a:srgbClr val="FF0000"/>
                </a:solidFill>
              </a:rPr>
              <a:t>voient</a:t>
            </a:r>
            <a:r>
              <a:rPr lang="fr-FR" sz="2000" dirty="0" smtClean="0"/>
              <a:t> </a:t>
            </a:r>
            <a:r>
              <a:rPr lang="fr-FR" sz="2000" dirty="0"/>
              <a:t>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</a:t>
            </a:r>
            <a:r>
              <a:rPr lang="fr-FR" sz="2000" b="1" dirty="0" smtClean="0">
                <a:solidFill>
                  <a:srgbClr val="FF0000"/>
                </a:solidFill>
              </a:rPr>
              <a:t>d’eux</a:t>
            </a:r>
            <a:r>
              <a:rPr lang="fr-FR" sz="2000" dirty="0" smtClean="0"/>
              <a:t> avec </a:t>
            </a:r>
            <a:r>
              <a:rPr lang="fr-FR" sz="2000" dirty="0"/>
              <a:t>angoisse, </a:t>
            </a:r>
            <a:r>
              <a:rPr lang="fr-FR" sz="2000" b="1" dirty="0" smtClean="0">
                <a:solidFill>
                  <a:srgbClr val="FF0000"/>
                </a:solidFill>
              </a:rPr>
              <a:t>ils aperçoivent </a:t>
            </a:r>
            <a:r>
              <a:rPr lang="fr-FR" sz="2000" dirty="0"/>
              <a:t>au loin une grande ombre se mouvoir rapidement au-dessus des genêts, et en même temps </a:t>
            </a:r>
            <a:r>
              <a:rPr lang="fr-FR" sz="2000" b="1" dirty="0" smtClean="0">
                <a:solidFill>
                  <a:srgbClr val="FF0000"/>
                </a:solidFill>
              </a:rPr>
              <a:t>ils entendent </a:t>
            </a:r>
            <a:r>
              <a:rPr lang="fr-FR" sz="2000" dirty="0"/>
              <a:t>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59982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2149" cy="61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7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ylvie-tribut-astrologue.com/wp-content/uploads/2012/01/bruyere-en-fleurs-vers-ir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.academic.ru/pictures/frwiki/66/Bruy%C3%A8re_cendr%C3%A9e%2C_route_de_la_Haute-Chau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93" y="3078685"/>
            <a:ext cx="4993020" cy="37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5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/>
              <a:t>Rémi rencontre 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Rémi veut gravir un petit monticule planté de genêts pour voir quelque lumière dans la plaine. </a:t>
            </a:r>
            <a:r>
              <a:rPr lang="fr-FR" sz="2000" u="sng" dirty="0"/>
              <a:t>Il </a:t>
            </a:r>
            <a:r>
              <a:rPr lang="fr-FR" sz="2000" dirty="0"/>
              <a:t>appelle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lui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Rémi prend un bâton et il part seul pour son exploration.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40124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Rémi </a:t>
            </a:r>
            <a:r>
              <a:rPr lang="fr-FR" sz="2000" b="1" dirty="0" smtClean="0">
                <a:solidFill>
                  <a:srgbClr val="FF0000"/>
                </a:solidFill>
              </a:rPr>
              <a:t>et Joli-Cœur rencontrent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Rémi veut gravir un petit monticule planté de genêts pour voir quelque lumière dans la plaine. </a:t>
            </a:r>
            <a:r>
              <a:rPr lang="fr-FR" sz="2000" u="sng" dirty="0"/>
              <a:t>Il </a:t>
            </a:r>
            <a:r>
              <a:rPr lang="fr-FR" sz="2000" dirty="0"/>
              <a:t>appelle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lui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Rémi prend un bâton et il part seul pour son exploration.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7649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u="sng" dirty="0"/>
              <a:t>Il </a:t>
            </a:r>
            <a:r>
              <a:rPr lang="fr-FR" sz="2000" dirty="0"/>
              <a:t>appelle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lui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Rémi prend un bâton et il part seul pour son exploration.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28070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Rémi prend un bâton et il part seul pour son exploration.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89505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il part seul pour son exploration.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321012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Sans famille</a:t>
            </a:r>
            <a:r>
              <a:rPr lang="fr-FR" sz="2000" b="1" dirty="0"/>
              <a:t> (suite)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Rémi et Joli-Cœur rencontrent</a:t>
            </a:r>
            <a:r>
              <a:rPr lang="fr-FR" sz="2000" b="1" dirty="0" smtClean="0"/>
              <a:t> </a:t>
            </a:r>
            <a:r>
              <a:rPr lang="fr-FR" sz="2000" b="1" dirty="0"/>
              <a:t>un géant chaussé de bottes de sept lieues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>
                <a:sym typeface="Webdings"/>
              </a:rPr>
              <a:t></a:t>
            </a:r>
            <a:r>
              <a:rPr lang="fr-FR" sz="2000" i="1" dirty="0" err="1"/>
              <a:t>Vitalis</a:t>
            </a:r>
            <a:r>
              <a:rPr lang="fr-FR" sz="2000" i="1" dirty="0"/>
              <a:t> et sa troupe sont dans les Landes. Ils ont marché toute la journée et ils n’aperçoivent toujours pas de village où ils pourraient trouver une grange pour dormir. </a:t>
            </a:r>
            <a:r>
              <a:rPr lang="fr-FR" sz="2000" i="1" dirty="0" err="1"/>
              <a:t>Vitalis</a:t>
            </a:r>
            <a:r>
              <a:rPr lang="fr-FR" sz="2000" i="1" dirty="0"/>
              <a:t> s’arrête au bord d’un chemin pour se reposer un moment.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Mais au lieu de s’asseoir près de </a:t>
            </a:r>
            <a:r>
              <a:rPr lang="fr-FR" sz="2000" u="sng" dirty="0"/>
              <a:t>lui</a:t>
            </a:r>
            <a:r>
              <a:rPr lang="fr-FR" sz="2000" dirty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veulent </a:t>
            </a:r>
            <a:r>
              <a:rPr lang="fr-FR" sz="2000" dirty="0"/>
              <a:t>gravir un petit monticule planté de genêts pour voir quelque lumière dans la plaine. </a:t>
            </a:r>
            <a:r>
              <a:rPr lang="fr-FR" sz="2000" b="1" u="sng" dirty="0" smtClean="0">
                <a:solidFill>
                  <a:srgbClr val="FF0000"/>
                </a:solidFill>
              </a:rPr>
              <a:t>Ils </a:t>
            </a:r>
            <a:r>
              <a:rPr lang="fr-FR" sz="2000" b="1" dirty="0" smtClean="0">
                <a:solidFill>
                  <a:srgbClr val="FF0000"/>
                </a:solidFill>
              </a:rPr>
              <a:t>appellent </a:t>
            </a:r>
            <a:r>
              <a:rPr lang="fr-FR" sz="2000" dirty="0" err="1"/>
              <a:t>Capi</a:t>
            </a:r>
            <a:r>
              <a:rPr lang="fr-FR" sz="2000" dirty="0"/>
              <a:t> pour qu’</a:t>
            </a:r>
            <a:r>
              <a:rPr lang="fr-FR" sz="2000" u="sng" dirty="0"/>
              <a:t>il</a:t>
            </a:r>
            <a:r>
              <a:rPr lang="fr-FR" sz="2000" dirty="0"/>
              <a:t> vienne avec </a:t>
            </a:r>
            <a:r>
              <a:rPr lang="fr-FR" sz="2000" b="1" dirty="0" smtClean="0">
                <a:solidFill>
                  <a:srgbClr val="FF0000"/>
                </a:solidFill>
              </a:rPr>
              <a:t>eux</a:t>
            </a:r>
            <a:r>
              <a:rPr lang="fr-FR" sz="2000" dirty="0"/>
              <a:t> ; mais </a:t>
            </a:r>
            <a:r>
              <a:rPr lang="fr-FR" sz="2000" dirty="0" err="1"/>
              <a:t>Capi</a:t>
            </a:r>
            <a:r>
              <a:rPr lang="fr-FR" sz="2000" dirty="0"/>
              <a:t>, lui aussi, est fatigué et il fait la sourde oreille. </a:t>
            </a:r>
            <a:r>
              <a:rPr lang="fr-FR" sz="2000" b="1" dirty="0" smtClean="0">
                <a:solidFill>
                  <a:srgbClr val="FF0000"/>
                </a:solidFill>
              </a:rPr>
              <a:t>Rémi et Joli-Cœur  prennent </a:t>
            </a:r>
            <a:r>
              <a:rPr lang="fr-FR" sz="2000" dirty="0"/>
              <a:t>un bâton et </a:t>
            </a:r>
            <a:r>
              <a:rPr lang="fr-FR" sz="2000" b="1" dirty="0" smtClean="0">
                <a:solidFill>
                  <a:srgbClr val="FF0000"/>
                </a:solidFill>
              </a:rPr>
              <a:t>ils partent </a:t>
            </a:r>
            <a:r>
              <a:rPr lang="fr-FR" sz="2000" dirty="0" smtClean="0"/>
              <a:t>seul</a:t>
            </a:r>
            <a:r>
              <a:rPr lang="fr-FR" sz="2000" b="1" dirty="0" smtClean="0">
                <a:solidFill>
                  <a:srgbClr val="FF0000"/>
                </a:solidFill>
              </a:rPr>
              <a:t>s</a:t>
            </a:r>
            <a:r>
              <a:rPr lang="fr-FR" sz="2000" dirty="0" smtClean="0"/>
              <a:t> </a:t>
            </a:r>
            <a:r>
              <a:rPr lang="fr-FR" sz="2000" dirty="0"/>
              <a:t>pour </a:t>
            </a:r>
            <a:r>
              <a:rPr lang="fr-FR" sz="2000" b="1" dirty="0" smtClean="0">
                <a:solidFill>
                  <a:srgbClr val="FF0000"/>
                </a:solidFill>
              </a:rPr>
              <a:t>leur</a:t>
            </a:r>
            <a:r>
              <a:rPr lang="fr-FR" sz="2000" dirty="0" smtClean="0"/>
              <a:t> exploration</a:t>
            </a:r>
            <a:r>
              <a:rPr lang="fr-FR" sz="2000" dirty="0"/>
              <a:t>.</a:t>
            </a:r>
          </a:p>
          <a:p>
            <a:r>
              <a:rPr lang="fr-FR" sz="2000" dirty="0"/>
              <a:t>Tout en marchant, il regarde à droite et à gauche, il remarque que ce crépuscule vaporeux donne aux choses des formes étranges. À mesure qu’il gravit, courageusement, la pente du monticule, les genêts deviennent plus forts, les bruyères et les fougères plus hautes. Au sommet du monticule, il a beau ouvrir les yeux, il ne voit pas la moindre lumière. </a:t>
            </a:r>
            <a:r>
              <a:rPr lang="fr-FR" sz="2000" dirty="0">
                <a:sym typeface="Webdings"/>
              </a:rPr>
              <a:t></a:t>
            </a:r>
            <a:r>
              <a:rPr lang="fr-FR" sz="2000" dirty="0"/>
              <a:t> À ce moment-là, regardant autour de lui avec angoisse, il aperçoit au loin une grande ombre se mouvoir rapidement au-dessus des genêts, et en même temps il entend comme un bruissement de branches qu’on frôle. </a:t>
            </a:r>
          </a:p>
        </p:txBody>
      </p:sp>
    </p:spTree>
    <p:extLst>
      <p:ext uri="{BB962C8B-B14F-4D97-AF65-F5344CB8AC3E}">
        <p14:creationId xmlns:p14="http://schemas.microsoft.com/office/powerpoint/2010/main" val="2044624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236</Words>
  <Application>Microsoft Office PowerPoint</Application>
  <PresentationFormat>Affichage à l'écran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</dc:creator>
  <cp:lastModifiedBy>julie</cp:lastModifiedBy>
  <cp:revision>3</cp:revision>
  <dcterms:created xsi:type="dcterms:W3CDTF">2018-10-24T07:24:16Z</dcterms:created>
  <dcterms:modified xsi:type="dcterms:W3CDTF">2018-10-24T07:48:53Z</dcterms:modified>
</cp:coreProperties>
</file>