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0560190-4771-4615-95DA-9F36C8730700}"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351248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560190-4771-4615-95DA-9F36C8730700}"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136847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560190-4771-4615-95DA-9F36C8730700}"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54280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560190-4771-4615-95DA-9F36C8730700}"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269867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0560190-4771-4615-95DA-9F36C8730700}" type="datetimeFigureOut">
              <a:rPr lang="fr-FR" smtClean="0"/>
              <a:t>15/03/2015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17965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0560190-4771-4615-95DA-9F36C8730700}"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413612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0560190-4771-4615-95DA-9F36C8730700}" type="datetimeFigureOut">
              <a:rPr lang="fr-FR" smtClean="0"/>
              <a:t>15/03/2015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139698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0560190-4771-4615-95DA-9F36C8730700}" type="datetimeFigureOut">
              <a:rPr lang="fr-FR" smtClean="0"/>
              <a:t>15/03/2015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107506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560190-4771-4615-95DA-9F36C8730700}" type="datetimeFigureOut">
              <a:rPr lang="fr-FR" smtClean="0"/>
              <a:t>15/03/2015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88972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0560190-4771-4615-95DA-9F36C8730700}"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103548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0560190-4771-4615-95DA-9F36C8730700}" type="datetimeFigureOut">
              <a:rPr lang="fr-FR" smtClean="0"/>
              <a:t>15/03/2015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112B6B-9E20-4B78-B13E-A0D840E94A77}" type="slidenum">
              <a:rPr lang="fr-FR" smtClean="0"/>
              <a:t>‹N°›</a:t>
            </a:fld>
            <a:endParaRPr lang="fr-FR"/>
          </a:p>
        </p:txBody>
      </p:sp>
    </p:spTree>
    <p:extLst>
      <p:ext uri="{BB962C8B-B14F-4D97-AF65-F5344CB8AC3E}">
        <p14:creationId xmlns:p14="http://schemas.microsoft.com/office/powerpoint/2010/main" val="26239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60190-4771-4615-95DA-9F36C8730700}" type="datetimeFigureOut">
              <a:rPr lang="fr-FR" smtClean="0"/>
              <a:t>15/03/2015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12B6B-9E20-4B78-B13E-A0D840E94A77}" type="slidenum">
              <a:rPr lang="fr-FR" smtClean="0"/>
              <a:t>‹N°›</a:t>
            </a:fld>
            <a:endParaRPr lang="fr-FR"/>
          </a:p>
        </p:txBody>
      </p:sp>
    </p:spTree>
    <p:extLst>
      <p:ext uri="{BB962C8B-B14F-4D97-AF65-F5344CB8AC3E}">
        <p14:creationId xmlns:p14="http://schemas.microsoft.com/office/powerpoint/2010/main" val="63949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log.locatour.com/journee-jardin-exotique-monaco/"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fr-FR" dirty="0" smtClean="0"/>
              <a:t>Les grands monuments </a:t>
            </a:r>
            <a:br>
              <a:rPr lang="fr-FR" dirty="0" smtClean="0"/>
            </a:br>
            <a:r>
              <a:rPr lang="fr-FR" dirty="0" smtClean="0"/>
              <a:t>Gallo-Romains</a:t>
            </a:r>
            <a:endParaRPr lang="fr-FR" dirty="0"/>
          </a:p>
        </p:txBody>
      </p:sp>
      <p:pic>
        <p:nvPicPr>
          <p:cNvPr id="12290" name="Picture 2" descr="http://melun.iconito.fr/static/classeur/431-e9e28a7c91/510-e968a7c73b/images/3891-b553bd64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219825"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95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usolée-de-Glan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5572196" cy="6255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00192" y="353534"/>
            <a:ext cx="2448272" cy="3139321"/>
          </a:xfrm>
          <a:prstGeom prst="rect">
            <a:avLst/>
          </a:prstGeom>
        </p:spPr>
        <p:txBody>
          <a:bodyPr wrap="square">
            <a:spAutoFit/>
          </a:bodyPr>
          <a:lstStyle/>
          <a:p>
            <a:r>
              <a:rPr lang="fr-FR" dirty="0" smtClean="0"/>
              <a:t>Le </a:t>
            </a:r>
            <a:r>
              <a:rPr lang="fr-FR" b="1" dirty="0" smtClean="0"/>
              <a:t>mausolée de Glanum</a:t>
            </a:r>
            <a:r>
              <a:rPr lang="fr-FR" dirty="0" smtClean="0"/>
              <a:t> (bâti entre </a:t>
            </a:r>
            <a:r>
              <a:rPr lang="fr-FR" b="1" dirty="0" smtClean="0"/>
              <a:t>-30 et -20 av. J.-C.</a:t>
            </a:r>
            <a:r>
              <a:rPr lang="fr-FR" dirty="0" smtClean="0"/>
              <a:t>) est en réalité un </a:t>
            </a:r>
            <a:r>
              <a:rPr lang="fr-FR" b="1" dirty="0" smtClean="0"/>
              <a:t>cénotaphe</a:t>
            </a:r>
            <a:r>
              <a:rPr lang="fr-FR" dirty="0" smtClean="0"/>
              <a:t> (c’est-à-dire un monument funéraire n’abritant pas de corps mais rendant hommage à une personne) situé à Saint-Rémy de Provence.  </a:t>
            </a:r>
            <a:endParaRPr lang="fr-FR" dirty="0"/>
          </a:p>
        </p:txBody>
      </p:sp>
    </p:spTree>
    <p:extLst>
      <p:ext uri="{BB962C8B-B14F-4D97-AF65-F5344CB8AC3E}">
        <p14:creationId xmlns:p14="http://schemas.microsoft.com/office/powerpoint/2010/main" val="28580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rc-de-triomphe-d'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1" y="1367050"/>
            <a:ext cx="6840761" cy="5138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2" y="386080"/>
            <a:ext cx="8280921" cy="923330"/>
          </a:xfrm>
          <a:prstGeom prst="rect">
            <a:avLst/>
          </a:prstGeom>
        </p:spPr>
        <p:txBody>
          <a:bodyPr wrap="square">
            <a:spAutoFit/>
          </a:bodyPr>
          <a:lstStyle/>
          <a:p>
            <a:r>
              <a:rPr lang="fr-FR" dirty="0" smtClean="0"/>
              <a:t>L’</a:t>
            </a:r>
            <a:r>
              <a:rPr lang="fr-FR" b="1" dirty="0" smtClean="0"/>
              <a:t>arc de triomphe romain</a:t>
            </a:r>
            <a:r>
              <a:rPr lang="fr-FR" dirty="0" smtClean="0"/>
              <a:t> d’Orange. Cet édifice a été bâti au </a:t>
            </a:r>
            <a:r>
              <a:rPr lang="fr-FR" b="1" dirty="0" smtClean="0"/>
              <a:t>Ier siècle </a:t>
            </a:r>
            <a:r>
              <a:rPr lang="fr-FR" b="1" dirty="0" err="1" smtClean="0"/>
              <a:t>ap</a:t>
            </a:r>
            <a:r>
              <a:rPr lang="fr-FR" b="1" dirty="0" smtClean="0"/>
              <a:t>. J.-C.</a:t>
            </a:r>
            <a:r>
              <a:rPr lang="fr-FR" dirty="0" smtClean="0"/>
              <a:t> pour célébrer l’entrée d’</a:t>
            </a:r>
            <a:r>
              <a:rPr lang="fr-FR" b="1" dirty="0" err="1" smtClean="0"/>
              <a:t>Arausio</a:t>
            </a:r>
            <a:r>
              <a:rPr lang="fr-FR" dirty="0" smtClean="0"/>
              <a:t> (aujourd’hui Orange) dans la </a:t>
            </a:r>
            <a:r>
              <a:rPr lang="fr-FR" b="1" dirty="0" smtClean="0"/>
              <a:t>Via Agrippa</a:t>
            </a:r>
            <a:r>
              <a:rPr lang="fr-FR" dirty="0" smtClean="0"/>
              <a:t> (réseau routier romain en Gaule romaine).</a:t>
            </a:r>
            <a:endParaRPr lang="fr-FR" dirty="0"/>
          </a:p>
        </p:txBody>
      </p:sp>
    </p:spTree>
    <p:extLst>
      <p:ext uri="{BB962C8B-B14F-4D97-AF65-F5344CB8AC3E}">
        <p14:creationId xmlns:p14="http://schemas.microsoft.com/office/powerpoint/2010/main" val="339402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lis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568972"/>
            <a:ext cx="6063630" cy="40424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260648"/>
            <a:ext cx="8439894" cy="2308324"/>
          </a:xfrm>
          <a:prstGeom prst="rect">
            <a:avLst/>
          </a:prstGeom>
        </p:spPr>
        <p:txBody>
          <a:bodyPr wrap="square">
            <a:spAutoFit/>
          </a:bodyPr>
          <a:lstStyle/>
          <a:p>
            <a:r>
              <a:rPr lang="fr-FR" b="1" dirty="0" smtClean="0"/>
              <a:t>Le Colisée (Rome)</a:t>
            </a:r>
          </a:p>
          <a:p>
            <a:r>
              <a:rPr lang="fr-FR" dirty="0" smtClean="0"/>
              <a:t>Son inauguration en </a:t>
            </a:r>
            <a:r>
              <a:rPr lang="fr-FR" b="1" dirty="0" smtClean="0"/>
              <a:t>80</a:t>
            </a:r>
            <a:r>
              <a:rPr lang="fr-FR" dirty="0" smtClean="0"/>
              <a:t> fût le prétexte à des Jeux grandioses, étalés sur cent jours, qui causèrent la mort de 5 000 fauves et de 2 000 gladiateurs.</a:t>
            </a:r>
          </a:p>
          <a:p>
            <a:r>
              <a:rPr lang="fr-FR" dirty="0" smtClean="0"/>
              <a:t>Il pouvait accueillir entre 50 000 et 75 000 spectateurs. Il servit pendant près de 500 ans principalement pour les combats de gladiateurs, mai aussi pour d'autres spectacles publics, comme des simulacres de batailles navales (des naumachies), des exécutions publiques, des chasses d'animaux sauvages, des reconstitutions de batailles célèbres et des drames basés sur la mythologie. </a:t>
            </a:r>
            <a:endParaRPr lang="fr-FR" dirty="0"/>
          </a:p>
        </p:txBody>
      </p:sp>
    </p:spTree>
    <p:extLst>
      <p:ext uri="{BB962C8B-B14F-4D97-AF65-F5344CB8AC3E}">
        <p14:creationId xmlns:p14="http://schemas.microsoft.com/office/powerpoint/2010/main" val="39583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rlaub in der Provence 18. - 21. Maerz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23097" cy="51808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5" y="332656"/>
            <a:ext cx="8423097" cy="369332"/>
          </a:xfrm>
          <a:prstGeom prst="rect">
            <a:avLst/>
          </a:prstGeom>
        </p:spPr>
        <p:txBody>
          <a:bodyPr wrap="square">
            <a:spAutoFit/>
          </a:bodyPr>
          <a:lstStyle/>
          <a:p>
            <a:r>
              <a:rPr lang="fr-FR" dirty="0"/>
              <a:t>L</a:t>
            </a:r>
            <a:r>
              <a:rPr lang="fr-FR" dirty="0" smtClean="0"/>
              <a:t>e </a:t>
            </a:r>
            <a:r>
              <a:rPr lang="fr-FR" b="1" dirty="0" smtClean="0"/>
              <a:t>Pont du Gard</a:t>
            </a:r>
            <a:r>
              <a:rPr lang="fr-FR" dirty="0" smtClean="0"/>
              <a:t> (construit dans la première moitié du 1</a:t>
            </a:r>
            <a:r>
              <a:rPr lang="fr-FR" baseline="30000" dirty="0" smtClean="0"/>
              <a:t>er</a:t>
            </a:r>
            <a:r>
              <a:rPr lang="fr-FR" dirty="0" smtClean="0"/>
              <a:t> siècle).</a:t>
            </a:r>
          </a:p>
        </p:txBody>
      </p:sp>
    </p:spTree>
    <p:extLst>
      <p:ext uri="{BB962C8B-B14F-4D97-AF65-F5344CB8AC3E}">
        <p14:creationId xmlns:p14="http://schemas.microsoft.com/office/powerpoint/2010/main" val="29259447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rlaub in der Provence 18. - 21. Maerz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18" y="1628800"/>
            <a:ext cx="7560972" cy="48706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332656"/>
            <a:ext cx="8424936" cy="1200329"/>
          </a:xfrm>
          <a:prstGeom prst="rect">
            <a:avLst/>
          </a:prstGeom>
        </p:spPr>
        <p:txBody>
          <a:bodyPr wrap="square">
            <a:spAutoFit/>
          </a:bodyPr>
          <a:lstStyle/>
          <a:p>
            <a:r>
              <a:rPr lang="fr-FR" dirty="0" smtClean="0"/>
              <a:t>Les « </a:t>
            </a:r>
            <a:r>
              <a:rPr lang="fr-FR" b="1" dirty="0" smtClean="0"/>
              <a:t>arènes de Nîmes</a:t>
            </a:r>
            <a:r>
              <a:rPr lang="fr-FR" dirty="0" smtClean="0"/>
              <a:t> », construites entre </a:t>
            </a:r>
            <a:r>
              <a:rPr lang="fr-FR" b="1" dirty="0" smtClean="0"/>
              <a:t>70</a:t>
            </a:r>
            <a:r>
              <a:rPr lang="fr-FR" dirty="0" smtClean="0"/>
              <a:t> et </a:t>
            </a:r>
            <a:r>
              <a:rPr lang="fr-FR" b="1" dirty="0" smtClean="0"/>
              <a:t>80 </a:t>
            </a:r>
            <a:r>
              <a:rPr lang="fr-FR" b="1" dirty="0" err="1" smtClean="0"/>
              <a:t>ap</a:t>
            </a:r>
            <a:r>
              <a:rPr lang="fr-FR" b="1" dirty="0" smtClean="0"/>
              <a:t>. J.-C.</a:t>
            </a:r>
            <a:r>
              <a:rPr lang="fr-FR" dirty="0" smtClean="0"/>
              <a:t>,  sont en réalité un </a:t>
            </a:r>
            <a:r>
              <a:rPr lang="fr-FR" b="1" dirty="0" smtClean="0"/>
              <a:t>amphithéâtre</a:t>
            </a:r>
            <a:r>
              <a:rPr lang="fr-FR" dirty="0" smtClean="0"/>
              <a:t>. </a:t>
            </a:r>
          </a:p>
          <a:p>
            <a:r>
              <a:rPr lang="fr-FR" dirty="0" smtClean="0"/>
              <a:t>Initialement prévu à des fins récréatives, l’</a:t>
            </a:r>
            <a:r>
              <a:rPr lang="fr-FR" b="1" dirty="0" smtClean="0"/>
              <a:t>amphithéâtre</a:t>
            </a:r>
            <a:r>
              <a:rPr lang="fr-FR" dirty="0" smtClean="0"/>
              <a:t> servit successivement de </a:t>
            </a:r>
            <a:r>
              <a:rPr lang="fr-FR" b="1" dirty="0" smtClean="0"/>
              <a:t>village fortifié</a:t>
            </a:r>
            <a:r>
              <a:rPr lang="fr-FR" dirty="0" smtClean="0"/>
              <a:t>, de </a:t>
            </a:r>
            <a:r>
              <a:rPr lang="fr-FR" b="1" dirty="0" smtClean="0"/>
              <a:t>quartier commerçant</a:t>
            </a:r>
            <a:r>
              <a:rPr lang="fr-FR" dirty="0" smtClean="0"/>
              <a:t> ou encore d’</a:t>
            </a:r>
            <a:r>
              <a:rPr lang="fr-FR" b="1" dirty="0" smtClean="0"/>
              <a:t>arènes</a:t>
            </a:r>
            <a:r>
              <a:rPr lang="fr-FR" dirty="0" smtClean="0"/>
              <a:t> pour courses de taureaux.</a:t>
            </a:r>
            <a:endParaRPr lang="fr-FR" dirty="0"/>
          </a:p>
        </p:txBody>
      </p:sp>
    </p:spTree>
    <p:extLst>
      <p:ext uri="{BB962C8B-B14F-4D97-AF65-F5344CB8AC3E}">
        <p14:creationId xmlns:p14="http://schemas.microsoft.com/office/powerpoint/2010/main" val="31740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maison-carrée-de-Nî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85313"/>
            <a:ext cx="8136904" cy="53412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188640"/>
            <a:ext cx="8280920" cy="923330"/>
          </a:xfrm>
          <a:prstGeom prst="rect">
            <a:avLst/>
          </a:prstGeom>
        </p:spPr>
        <p:txBody>
          <a:bodyPr wrap="square">
            <a:spAutoFit/>
          </a:bodyPr>
          <a:lstStyle/>
          <a:p>
            <a:r>
              <a:rPr lang="fr-FR" dirty="0" smtClean="0"/>
              <a:t>Édifiée au début du </a:t>
            </a:r>
            <a:r>
              <a:rPr lang="fr-FR" b="1" dirty="0" smtClean="0"/>
              <a:t>Ier siècle </a:t>
            </a:r>
            <a:r>
              <a:rPr lang="fr-FR" b="1" dirty="0" err="1" smtClean="0"/>
              <a:t>ap</a:t>
            </a:r>
            <a:r>
              <a:rPr lang="fr-FR" b="1" dirty="0" smtClean="0"/>
              <a:t>. J.-C</a:t>
            </a:r>
            <a:r>
              <a:rPr lang="fr-FR" dirty="0" smtClean="0"/>
              <a:t>., la </a:t>
            </a:r>
            <a:r>
              <a:rPr lang="fr-FR" b="1" dirty="0" smtClean="0"/>
              <a:t>Maison Carrée : </a:t>
            </a:r>
            <a:r>
              <a:rPr lang="fr-FR" dirty="0" smtClean="0"/>
              <a:t>originellement un </a:t>
            </a:r>
            <a:r>
              <a:rPr lang="fr-FR" b="1" dirty="0" smtClean="0"/>
              <a:t>temple</a:t>
            </a:r>
            <a:r>
              <a:rPr lang="fr-FR" dirty="0" smtClean="0"/>
              <a:t>, elle est devenue par la suite une </a:t>
            </a:r>
            <a:r>
              <a:rPr lang="fr-FR" b="1" dirty="0" smtClean="0"/>
              <a:t>maison consulaire,</a:t>
            </a:r>
            <a:r>
              <a:rPr lang="fr-FR" dirty="0" smtClean="0"/>
              <a:t> une </a:t>
            </a:r>
            <a:r>
              <a:rPr lang="fr-FR" b="1" dirty="0" smtClean="0"/>
              <a:t>église</a:t>
            </a:r>
            <a:r>
              <a:rPr lang="fr-FR" dirty="0" smtClean="0"/>
              <a:t> puis un </a:t>
            </a:r>
            <a:r>
              <a:rPr lang="fr-FR" b="1" dirty="0" smtClean="0"/>
              <a:t>musée des arts antiques</a:t>
            </a:r>
            <a:r>
              <a:rPr lang="fr-FR" dirty="0" smtClean="0"/>
              <a:t>.</a:t>
            </a:r>
            <a:endParaRPr lang="fr-FR" dirty="0"/>
          </a:p>
        </p:txBody>
      </p:sp>
    </p:spTree>
    <p:extLst>
      <p:ext uri="{BB962C8B-B14F-4D97-AF65-F5344CB8AC3E}">
        <p14:creationId xmlns:p14="http://schemas.microsoft.com/office/powerpoint/2010/main" val="5498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trophée-des-Al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71318"/>
            <a:ext cx="8423473" cy="4933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8933" y="332656"/>
            <a:ext cx="8400075" cy="923330"/>
          </a:xfrm>
          <a:prstGeom prst="rect">
            <a:avLst/>
          </a:prstGeom>
        </p:spPr>
        <p:txBody>
          <a:bodyPr wrap="square">
            <a:spAutoFit/>
          </a:bodyPr>
          <a:lstStyle/>
          <a:p>
            <a:r>
              <a:rPr lang="fr-FR" dirty="0" smtClean="0"/>
              <a:t>Le </a:t>
            </a:r>
            <a:r>
              <a:rPr lang="fr-FR" b="1" dirty="0" smtClean="0"/>
              <a:t>trophée  des Alpes</a:t>
            </a:r>
            <a:r>
              <a:rPr lang="fr-FR" dirty="0" smtClean="0"/>
              <a:t> a été construit entre les années </a:t>
            </a:r>
            <a:r>
              <a:rPr lang="fr-FR" b="1" dirty="0" smtClean="0"/>
              <a:t>-7 et -6 av. J.-C.</a:t>
            </a:r>
            <a:r>
              <a:rPr lang="fr-FR" dirty="0" smtClean="0"/>
              <a:t> </a:t>
            </a:r>
          </a:p>
          <a:p>
            <a:r>
              <a:rPr lang="fr-FR" dirty="0" smtClean="0"/>
              <a:t>Il est situé sur la commune de la </a:t>
            </a:r>
            <a:r>
              <a:rPr lang="fr-FR" b="1" dirty="0" err="1" smtClean="0"/>
              <a:t>Turbie</a:t>
            </a:r>
            <a:r>
              <a:rPr lang="fr-FR" dirty="0" smtClean="0"/>
              <a:t>, juste à côté de </a:t>
            </a:r>
            <a:r>
              <a:rPr lang="fr-FR" b="1" dirty="0" smtClean="0">
                <a:hlinkClick r:id="rId3" tooltip="Une journée au jardin exotique de Monaco…"/>
              </a:rPr>
              <a:t>Monaco</a:t>
            </a:r>
            <a:r>
              <a:rPr lang="fr-FR" dirty="0" smtClean="0"/>
              <a:t>. Son nom lui vient de la victoire de l’empereur </a:t>
            </a:r>
            <a:r>
              <a:rPr lang="fr-FR" b="1" dirty="0" smtClean="0"/>
              <a:t>Auguste</a:t>
            </a:r>
            <a:r>
              <a:rPr lang="fr-FR" dirty="0" smtClean="0"/>
              <a:t> sur les </a:t>
            </a:r>
            <a:r>
              <a:rPr lang="fr-FR" b="1" dirty="0" smtClean="0"/>
              <a:t>44 tribus</a:t>
            </a:r>
            <a:r>
              <a:rPr lang="fr-FR" dirty="0" smtClean="0"/>
              <a:t>  qui entravaient les </a:t>
            </a:r>
            <a:r>
              <a:rPr lang="fr-FR" b="1" dirty="0" smtClean="0"/>
              <a:t>passages Alpins</a:t>
            </a:r>
            <a:r>
              <a:rPr lang="fr-FR" dirty="0" smtClean="0"/>
              <a:t>.</a:t>
            </a:r>
            <a:endParaRPr lang="fr-FR" dirty="0"/>
          </a:p>
        </p:txBody>
      </p:sp>
    </p:spTree>
    <p:extLst>
      <p:ext uri="{BB962C8B-B14F-4D97-AF65-F5344CB8AC3E}">
        <p14:creationId xmlns:p14="http://schemas.microsoft.com/office/powerpoint/2010/main" val="5775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porte-de-Mars-a-Rei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36" y="1289389"/>
            <a:ext cx="8064896" cy="5355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306" y="332656"/>
            <a:ext cx="8476157" cy="923330"/>
          </a:xfrm>
          <a:prstGeom prst="rect">
            <a:avLst/>
          </a:prstGeom>
        </p:spPr>
        <p:txBody>
          <a:bodyPr wrap="square">
            <a:spAutoFit/>
          </a:bodyPr>
          <a:lstStyle/>
          <a:p>
            <a:r>
              <a:rPr lang="fr-FR" dirty="0"/>
              <a:t>L</a:t>
            </a:r>
            <a:r>
              <a:rPr lang="fr-FR" dirty="0" smtClean="0"/>
              <a:t>a </a:t>
            </a:r>
            <a:r>
              <a:rPr lang="fr-FR" b="1" dirty="0" smtClean="0"/>
              <a:t>porte de Mars</a:t>
            </a:r>
            <a:r>
              <a:rPr lang="fr-FR" dirty="0" smtClean="0"/>
              <a:t> tire son nom de sa proximité avec un temple dédié à </a:t>
            </a:r>
            <a:r>
              <a:rPr lang="fr-FR" b="1" dirty="0" smtClean="0"/>
              <a:t>Mars</a:t>
            </a:r>
            <a:r>
              <a:rPr lang="fr-FR" dirty="0" smtClean="0"/>
              <a:t>, dieu romain de la guerre. Bâti au </a:t>
            </a:r>
            <a:r>
              <a:rPr lang="fr-FR" b="1" dirty="0" smtClean="0"/>
              <a:t>III° siècle</a:t>
            </a:r>
            <a:r>
              <a:rPr lang="fr-FR" dirty="0" smtClean="0"/>
              <a:t> pour porter témoignage de la grandeur de la ville de </a:t>
            </a:r>
            <a:r>
              <a:rPr lang="fr-FR" b="1" dirty="0" smtClean="0"/>
              <a:t>Reims</a:t>
            </a:r>
            <a:r>
              <a:rPr lang="fr-FR" dirty="0" smtClean="0"/>
              <a:t> dans le </a:t>
            </a:r>
            <a:r>
              <a:rPr lang="fr-FR" b="1" dirty="0" smtClean="0"/>
              <a:t>Haut-Empire romain.</a:t>
            </a:r>
            <a:endParaRPr lang="fr-FR" dirty="0"/>
          </a:p>
        </p:txBody>
      </p:sp>
    </p:spTree>
    <p:extLst>
      <p:ext uri="{BB962C8B-B14F-4D97-AF65-F5344CB8AC3E}">
        <p14:creationId xmlns:p14="http://schemas.microsoft.com/office/powerpoint/2010/main" val="35119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es-arènes-d'Ar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8496944" cy="40132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548680"/>
            <a:ext cx="8496944" cy="646331"/>
          </a:xfrm>
          <a:prstGeom prst="rect">
            <a:avLst/>
          </a:prstGeom>
        </p:spPr>
        <p:txBody>
          <a:bodyPr wrap="square">
            <a:spAutoFit/>
          </a:bodyPr>
          <a:lstStyle/>
          <a:p>
            <a:r>
              <a:rPr lang="fr-FR" dirty="0"/>
              <a:t>L</a:t>
            </a:r>
            <a:r>
              <a:rPr lang="fr-FR" dirty="0" smtClean="0"/>
              <a:t>es arènes d’</a:t>
            </a:r>
            <a:r>
              <a:rPr lang="fr-FR" b="1" dirty="0" smtClean="0"/>
              <a:t>Arles</a:t>
            </a:r>
            <a:r>
              <a:rPr lang="fr-FR" dirty="0" smtClean="0"/>
              <a:t> étaient à l’origine un </a:t>
            </a:r>
            <a:r>
              <a:rPr lang="fr-FR" b="1" dirty="0" smtClean="0"/>
              <a:t>amphithéâtre</a:t>
            </a:r>
            <a:r>
              <a:rPr lang="fr-FR" dirty="0" smtClean="0"/>
              <a:t> construit pour abriter des divertissements grandioses. Bâties entre les années </a:t>
            </a:r>
            <a:r>
              <a:rPr lang="fr-FR" b="1" dirty="0" smtClean="0"/>
              <a:t>80 et 90 </a:t>
            </a:r>
            <a:r>
              <a:rPr lang="fr-FR" b="1" dirty="0" err="1" smtClean="0"/>
              <a:t>ap</a:t>
            </a:r>
            <a:r>
              <a:rPr lang="fr-FR" b="1" dirty="0" smtClean="0"/>
              <a:t>. J.-C.</a:t>
            </a:r>
            <a:endParaRPr lang="fr-FR" dirty="0"/>
          </a:p>
        </p:txBody>
      </p:sp>
    </p:spTree>
    <p:extLst>
      <p:ext uri="{BB962C8B-B14F-4D97-AF65-F5344CB8AC3E}">
        <p14:creationId xmlns:p14="http://schemas.microsoft.com/office/powerpoint/2010/main" val="36518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éâtre-antique-d'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39" y="779204"/>
            <a:ext cx="7984059" cy="5687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2276" y="260648"/>
            <a:ext cx="8456187" cy="369332"/>
          </a:xfrm>
          <a:prstGeom prst="rect">
            <a:avLst/>
          </a:prstGeom>
        </p:spPr>
        <p:txBody>
          <a:bodyPr wrap="square">
            <a:spAutoFit/>
          </a:bodyPr>
          <a:lstStyle/>
          <a:p>
            <a:r>
              <a:rPr lang="fr-FR" dirty="0" smtClean="0"/>
              <a:t>Le</a:t>
            </a:r>
            <a:r>
              <a:rPr lang="fr-FR" b="1" dirty="0" smtClean="0"/>
              <a:t> théâtre antique d’Orange, </a:t>
            </a:r>
            <a:r>
              <a:rPr lang="fr-FR" dirty="0" smtClean="0"/>
              <a:t>construit au </a:t>
            </a:r>
            <a:r>
              <a:rPr lang="fr-FR" b="1" dirty="0" smtClean="0"/>
              <a:t>Ier siècle </a:t>
            </a:r>
            <a:r>
              <a:rPr lang="fr-FR" b="1" dirty="0" err="1" smtClean="0"/>
              <a:t>ap</a:t>
            </a:r>
            <a:r>
              <a:rPr lang="fr-FR" b="1" dirty="0" smtClean="0"/>
              <a:t>. J.C.</a:t>
            </a:r>
            <a:r>
              <a:rPr lang="fr-FR" dirty="0" smtClean="0"/>
              <a:t>,</a:t>
            </a:r>
            <a:endParaRPr lang="fr-FR" dirty="0"/>
          </a:p>
        </p:txBody>
      </p:sp>
    </p:spTree>
    <p:extLst>
      <p:ext uri="{BB962C8B-B14F-4D97-AF65-F5344CB8AC3E}">
        <p14:creationId xmlns:p14="http://schemas.microsoft.com/office/powerpoint/2010/main" val="15776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mple-d'Auguste-et-de-Livie-de-Vie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80728"/>
            <a:ext cx="7362395" cy="5521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6" y="332656"/>
            <a:ext cx="8496945" cy="646331"/>
          </a:xfrm>
          <a:prstGeom prst="rect">
            <a:avLst/>
          </a:prstGeom>
        </p:spPr>
        <p:txBody>
          <a:bodyPr wrap="square">
            <a:spAutoFit/>
          </a:bodyPr>
          <a:lstStyle/>
          <a:p>
            <a:r>
              <a:rPr lang="fr-FR" dirty="0" smtClean="0"/>
              <a:t>Bâti entre les années</a:t>
            </a:r>
            <a:r>
              <a:rPr lang="fr-FR" b="1" dirty="0" smtClean="0"/>
              <a:t> -20 et -10 av. J.-C.</a:t>
            </a:r>
            <a:r>
              <a:rPr lang="fr-FR" dirty="0" smtClean="0"/>
              <a:t>, le</a:t>
            </a:r>
            <a:r>
              <a:rPr lang="fr-FR" b="1" dirty="0" smtClean="0"/>
              <a:t> temple d’Auguste et de Livie</a:t>
            </a:r>
            <a:r>
              <a:rPr lang="fr-FR" dirty="0" smtClean="0"/>
              <a:t> était tout entier dédié à la grandeur du culte impérial.</a:t>
            </a:r>
            <a:endParaRPr lang="fr-FR" dirty="0"/>
          </a:p>
        </p:txBody>
      </p:sp>
    </p:spTree>
    <p:extLst>
      <p:ext uri="{BB962C8B-B14F-4D97-AF65-F5344CB8AC3E}">
        <p14:creationId xmlns:p14="http://schemas.microsoft.com/office/powerpoint/2010/main" val="31752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362</Words>
  <Application>Microsoft Office PowerPoint</Application>
  <PresentationFormat>Affichage à l'écran (4:3)</PresentationFormat>
  <Paragraphs>16</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Les grands monuments  Gallo-Romains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dc:creator>
  <cp:lastModifiedBy>Véronique</cp:lastModifiedBy>
  <cp:revision>5</cp:revision>
  <dcterms:created xsi:type="dcterms:W3CDTF">2015-03-15T17:02:17Z</dcterms:created>
  <dcterms:modified xsi:type="dcterms:W3CDTF">2015-03-15T17:56:16Z</dcterms:modified>
</cp:coreProperties>
</file>