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70" r:id="rId14"/>
    <p:sldId id="271" r:id="rId15"/>
    <p:sldId id="272" r:id="rId16"/>
  </p:sldIdLst>
  <p:sldSz cx="7561263" cy="10693400"/>
  <p:notesSz cx="7099300" cy="10234613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00" y="2370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630A-37FE-40D7-97F4-E1517FF2D11D}" type="datetimeFigureOut">
              <a:rPr lang="fr-FR" smtClean="0"/>
              <a:pPr/>
              <a:t>18/08/2017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A5D-5B49-4051-883D-F32ABE83CF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630A-37FE-40D7-97F4-E1517FF2D11D}" type="datetimeFigureOut">
              <a:rPr lang="fr-FR" smtClean="0"/>
              <a:pPr/>
              <a:t>18/08/2017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A5D-5B49-4051-883D-F32ABE83CF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81916" y="428232"/>
            <a:ext cx="1701284" cy="912404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8063" y="428232"/>
            <a:ext cx="4977831" cy="912404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630A-37FE-40D7-97F4-E1517FF2D11D}" type="datetimeFigureOut">
              <a:rPr lang="fr-FR" smtClean="0"/>
              <a:pPr/>
              <a:t>18/08/2017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A5D-5B49-4051-883D-F32ABE83CF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630A-37FE-40D7-97F4-E1517FF2D11D}" type="datetimeFigureOut">
              <a:rPr lang="fr-FR" smtClean="0"/>
              <a:pPr/>
              <a:t>18/08/2017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A5D-5B49-4051-883D-F32ABE83CF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630A-37FE-40D7-97F4-E1517FF2D11D}" type="datetimeFigureOut">
              <a:rPr lang="fr-FR" smtClean="0"/>
              <a:pPr/>
              <a:t>18/08/2017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A5D-5B49-4051-883D-F32ABE83CF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630A-37FE-40D7-97F4-E1517FF2D11D}" type="datetimeFigureOut">
              <a:rPr lang="fr-FR" smtClean="0"/>
              <a:pPr/>
              <a:t>18/08/2017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A5D-5B49-4051-883D-F32ABE83CF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630A-37FE-40D7-97F4-E1517FF2D11D}" type="datetimeFigureOut">
              <a:rPr lang="fr-FR" smtClean="0"/>
              <a:pPr/>
              <a:t>18/08/2017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A5D-5B49-4051-883D-F32ABE83CF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630A-37FE-40D7-97F4-E1517FF2D11D}" type="datetimeFigureOut">
              <a:rPr lang="fr-FR" smtClean="0"/>
              <a:pPr/>
              <a:t>18/08/2017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A5D-5B49-4051-883D-F32ABE83CF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630A-37FE-40D7-97F4-E1517FF2D11D}" type="datetimeFigureOut">
              <a:rPr lang="fr-FR" smtClean="0"/>
              <a:pPr/>
              <a:t>18/08/2017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A5D-5B49-4051-883D-F32ABE83CF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630A-37FE-40D7-97F4-E1517FF2D11D}" type="datetimeFigureOut">
              <a:rPr lang="fr-FR" smtClean="0"/>
              <a:pPr/>
              <a:t>18/08/2017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A5D-5B49-4051-883D-F32ABE83CF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630A-37FE-40D7-97F4-E1517FF2D11D}" type="datetimeFigureOut">
              <a:rPr lang="fr-FR" smtClean="0"/>
              <a:pPr/>
              <a:t>18/08/2017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A5D-5B49-4051-883D-F32ABE83CF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630A-37FE-40D7-97F4-E1517FF2D11D}" type="datetimeFigureOut">
              <a:rPr lang="fr-FR" smtClean="0"/>
              <a:pPr/>
              <a:t>18/08/2017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8A5D-5B49-4051-883D-F32ABE83CF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851805" y="2632056"/>
            <a:ext cx="3571900" cy="2786082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141"/>
              </a:spcAft>
            </a:pPr>
            <a:endParaRPr lang="fr-FR" sz="500" b="1" u="sng" dirty="0" smtClean="0">
              <a:latin typeface="Segoe Print" pitchFamily="2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141"/>
              </a:spcAft>
            </a:pPr>
            <a:r>
              <a:rPr lang="fr-FR" sz="2800" b="1" u="sng" dirty="0" smtClean="0">
                <a:latin typeface="Segoe Print" pitchFamily="2" charset="0"/>
                <a:cs typeface="Arial" pitchFamily="34" charset="0"/>
              </a:rPr>
              <a:t>2017/2018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 b="1" u="sng" dirty="0" smtClean="0">
              <a:latin typeface="Segoe Print" pitchFamily="2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u="sng" dirty="0" smtClean="0">
                <a:latin typeface="Segoe Print" pitchFamily="2" charset="0"/>
                <a:cs typeface="Arial" pitchFamily="34" charset="0"/>
              </a:rPr>
              <a:t>Le cahier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u="sng" dirty="0" smtClean="0">
                <a:latin typeface="Segoe Print" pitchFamily="2" charset="0"/>
                <a:cs typeface="Arial" pitchFamily="34" charset="0"/>
              </a:rPr>
              <a:t>de la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u="sng" dirty="0" smtClean="0">
                <a:latin typeface="Segoe Print" pitchFamily="2" charset="0"/>
                <a:cs typeface="Arial" pitchFamily="34" charset="0"/>
              </a:rPr>
              <a:t>maitresse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3200" b="1" u="sng" dirty="0" smtClean="0">
              <a:latin typeface="Segoe Print" pitchFamily="2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80235" y="274603"/>
            <a:ext cx="6000792" cy="71438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51673" y="417478"/>
            <a:ext cx="5857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Documents divers,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coop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., ventes, récompenses</a:t>
            </a:r>
            <a:r>
              <a:rPr lang="fr-FR" sz="1800" dirty="0" smtClean="0">
                <a:solidFill>
                  <a:srgbClr val="0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780235" y="1417610"/>
          <a:ext cx="5994000" cy="871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/>
                <a:gridCol w="765000"/>
                <a:gridCol w="765000"/>
                <a:gridCol w="765000"/>
                <a:gridCol w="765000"/>
                <a:gridCol w="765000"/>
                <a:gridCol w="765000"/>
              </a:tblGrid>
              <a:tr h="36514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Prénom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80235" y="417478"/>
            <a:ext cx="6000792" cy="71438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51673" y="560354"/>
            <a:ext cx="5857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u="sng" dirty="0" smtClean="0">
                <a:solidFill>
                  <a:srgbClr val="0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Tableau des APC </a:t>
            </a:r>
            <a:r>
              <a:rPr lang="fr-FR" sz="1400" b="1" dirty="0" smtClean="0">
                <a:solidFill>
                  <a:srgbClr val="0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– Semaine du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…………………….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08797" y="1560486"/>
          <a:ext cx="6120000" cy="83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Prénom</a:t>
                      </a:r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Lundi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Mardi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Jeudi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Vendredi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80235" y="488916"/>
          <a:ext cx="6120000" cy="95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00"/>
                <a:gridCol w="3060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u="sng" strike="noStrike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Programmation</a:t>
                      </a:r>
                    </a:p>
                    <a:p>
                      <a:pPr algn="ctr"/>
                      <a:r>
                        <a:rPr lang="fr-FR" sz="1800" b="1" u="sng" strike="noStrike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semaine du           au </a:t>
                      </a:r>
                      <a:r>
                        <a:rPr lang="fr-FR" sz="1800" b="1" u="sng" strike="noStrike" baseline="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              </a:t>
                      </a:r>
                      <a:r>
                        <a:rPr lang="fr-FR" sz="900" b="1" u="sng" strike="noStrike" baseline="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.</a:t>
                      </a:r>
                      <a:r>
                        <a:rPr lang="fr-FR" sz="1800" b="1" u="sng" strike="noStrike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        </a:t>
                      </a:r>
                      <a:r>
                        <a:rPr lang="fr-FR" sz="1800" b="1" u="sng" strike="noStrike" baseline="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 </a:t>
                      </a:r>
                      <a:endParaRPr lang="fr-FR" sz="1400" b="1" u="sng" strike="noStrike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sz="1400" b="1" u="sng" strike="noStrike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strike="noStrike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0"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strike="noStrike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Lundi</a:t>
                      </a:r>
                      <a:endParaRPr lang="fr-FR" sz="1200" b="0" u="none" strike="noStrike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strike="noStrike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Mardi</a:t>
                      </a:r>
                      <a:r>
                        <a:rPr lang="fr-FR" sz="1200" b="0" u="none" strike="noStrike" baseline="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</a:t>
                      </a:r>
                      <a:endParaRPr lang="fr-FR" sz="1200" b="0" u="none" strike="noStrike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0"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strike="noStrike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Jeudi</a:t>
                      </a:r>
                      <a:endParaRPr lang="fr-FR" sz="1200" b="0" u="none" strike="noStrike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strike="noStrike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Vendredi</a:t>
                      </a:r>
                      <a:endParaRPr lang="fr-FR" sz="1200" b="0" u="none" strike="noStrike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80235" y="560354"/>
          <a:ext cx="6120000" cy="981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u="sng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Cahier journal</a:t>
                      </a:r>
                      <a:endParaRPr lang="fr-FR" sz="1800" u="sng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0">
                <a:tc>
                  <a:txBody>
                    <a:bodyPr/>
                    <a:lstStyle/>
                    <a:p>
                      <a:r>
                        <a:rPr lang="fr-FR" sz="1200" b="1" u="sng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Lundi</a:t>
                      </a:r>
                      <a:endParaRPr lang="fr-FR" sz="1200" b="1" u="sng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2000">
                <a:tc>
                  <a:txBody>
                    <a:bodyPr/>
                    <a:lstStyle/>
                    <a:p>
                      <a:r>
                        <a:rPr lang="fr-FR" sz="1200" b="1" u="sng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Notes</a:t>
                      </a:r>
                      <a:endParaRPr lang="fr-FR" sz="1200" b="1" u="sng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0">
                <a:tc>
                  <a:txBody>
                    <a:bodyPr/>
                    <a:lstStyle/>
                    <a:p>
                      <a:r>
                        <a:rPr lang="fr-FR" sz="1200" b="1" u="sng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Mardi</a:t>
                      </a:r>
                      <a:endParaRPr lang="fr-FR" sz="1200" b="1" u="sng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2000">
                <a:tc>
                  <a:txBody>
                    <a:bodyPr/>
                    <a:lstStyle/>
                    <a:p>
                      <a:r>
                        <a:rPr lang="fr-FR" sz="1200" b="1" u="sng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Notes</a:t>
                      </a:r>
                      <a:endParaRPr lang="fr-FR" sz="1200" b="1" u="sng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80235" y="560354"/>
          <a:ext cx="6120000" cy="981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u="sng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Cahier journal</a:t>
                      </a:r>
                      <a:endParaRPr lang="fr-FR" sz="1800" u="sng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0">
                <a:tc>
                  <a:txBody>
                    <a:bodyPr/>
                    <a:lstStyle/>
                    <a:p>
                      <a:r>
                        <a:rPr lang="fr-FR" sz="1200" b="1" u="sng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Jeudi</a:t>
                      </a:r>
                      <a:endParaRPr lang="fr-FR" sz="1200" b="1" u="sng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2000">
                <a:tc>
                  <a:txBody>
                    <a:bodyPr/>
                    <a:lstStyle/>
                    <a:p>
                      <a:r>
                        <a:rPr lang="fr-FR" sz="1200" b="1" u="sng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Notes</a:t>
                      </a:r>
                      <a:endParaRPr lang="fr-FR" sz="1200" b="1" u="sng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0">
                <a:tc>
                  <a:txBody>
                    <a:bodyPr/>
                    <a:lstStyle/>
                    <a:p>
                      <a:r>
                        <a:rPr lang="fr-FR" sz="1200" b="1" u="sng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Vendredi</a:t>
                      </a:r>
                      <a:endParaRPr lang="fr-FR" sz="1200" b="1" u="sng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2000">
                <a:tc>
                  <a:txBody>
                    <a:bodyPr/>
                    <a:lstStyle/>
                    <a:p>
                      <a:r>
                        <a:rPr lang="fr-FR" sz="1200" b="1" u="sng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Notes</a:t>
                      </a:r>
                      <a:endParaRPr lang="fr-FR" sz="1200" b="1" u="sng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Cha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93" y="0"/>
            <a:ext cx="4026503" cy="3029045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780631" y="631792"/>
          <a:ext cx="1785950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1857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u="sng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sng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Rencontres</a:t>
                      </a:r>
                      <a:r>
                        <a:rPr lang="fr-FR" sz="1800" u="sng" baseline="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parents</a:t>
                      </a:r>
                      <a:endParaRPr lang="fr-FR" sz="1800" u="sng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08797" y="2989246"/>
          <a:ext cx="6119999" cy="66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785950"/>
                <a:gridCol w="36911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</a:t>
                      </a:r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Famille/enfant</a:t>
                      </a:r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</a:t>
                      </a:r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Image 8" descr="Chat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019" y="274602"/>
            <a:ext cx="1714500" cy="2283143"/>
          </a:xfrm>
          <a:prstGeom prst="rect">
            <a:avLst/>
          </a:prstGeom>
        </p:spPr>
      </p:pic>
      <p:pic>
        <p:nvPicPr>
          <p:cNvPr id="10" name="Image 9" descr="chat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21400"/>
            <a:ext cx="1277633" cy="972000"/>
          </a:xfrm>
          <a:prstGeom prst="rect">
            <a:avLst/>
          </a:prstGeom>
        </p:spPr>
      </p:pic>
      <p:pic>
        <p:nvPicPr>
          <p:cNvPr id="11" name="Image 10" descr="chat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813" y="9721400"/>
            <a:ext cx="1277633" cy="972000"/>
          </a:xfrm>
          <a:prstGeom prst="rect">
            <a:avLst/>
          </a:prstGeom>
        </p:spPr>
      </p:pic>
      <p:pic>
        <p:nvPicPr>
          <p:cNvPr id="12" name="Image 11" descr="chat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615" y="9721400"/>
            <a:ext cx="1277633" cy="972000"/>
          </a:xfrm>
          <a:prstGeom prst="rect">
            <a:avLst/>
          </a:prstGeom>
        </p:spPr>
      </p:pic>
      <p:pic>
        <p:nvPicPr>
          <p:cNvPr id="13" name="Image 12" descr="chat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011" y="9721400"/>
            <a:ext cx="1277633" cy="972000"/>
          </a:xfrm>
          <a:prstGeom prst="rect">
            <a:avLst/>
          </a:prstGeom>
        </p:spPr>
      </p:pic>
      <p:pic>
        <p:nvPicPr>
          <p:cNvPr id="14" name="Image 13" descr="chat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333" y="9721400"/>
            <a:ext cx="1277633" cy="9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37359" y="6275394"/>
          <a:ext cx="302336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8089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Créneaux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EPS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851805" y="4275130"/>
          <a:ext cx="41400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/>
                <a:gridCol w="828000"/>
                <a:gridCol w="828000"/>
                <a:gridCol w="828000"/>
                <a:gridCol w="82800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endParaRPr lang="fr-FR" sz="1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Services récré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Segoe Print" pitchFamily="2" charset="0"/>
                        </a:rPr>
                        <a:t>Lundi</a:t>
                      </a:r>
                      <a:endParaRPr lang="fr-FR" sz="10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Segoe Print" pitchFamily="2" charset="0"/>
                        </a:rPr>
                        <a:t>Mardi</a:t>
                      </a:r>
                      <a:endParaRPr lang="fr-FR" sz="10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Jeudi</a:t>
                      </a:r>
                      <a:endParaRPr lang="fr-FR" sz="10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Segoe Print" pitchFamily="2" charset="0"/>
                        </a:rPr>
                        <a:t>Vendredi</a:t>
                      </a:r>
                      <a:endParaRPr lang="fr-FR" sz="10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Segoe Print" pitchFamily="2" charset="0"/>
                        </a:rPr>
                        <a:t>8h20</a:t>
                      </a:r>
                      <a:endParaRPr lang="fr-FR" sz="1000" dirty="0"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Segoe Print" pitchFamily="2" charset="0"/>
                        </a:rPr>
                        <a:t>Récré</a:t>
                      </a:r>
                      <a:endParaRPr lang="fr-FR" sz="1000" dirty="0"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Segoe Print" pitchFamily="2" charset="0"/>
                        </a:rPr>
                        <a:t>13h30</a:t>
                      </a:r>
                      <a:endParaRPr lang="fr-FR" sz="1000" dirty="0"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Segoe Print" pitchFamily="2" charset="0"/>
                        </a:rPr>
                        <a:t>Récré</a:t>
                      </a:r>
                      <a:endParaRPr lang="fr-FR" sz="1000" dirty="0"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280697" y="6704022"/>
          <a:ext cx="264320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Créneaux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italien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1200" b="1" dirty="0"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1200" b="1" dirty="0"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718586" y="3194033"/>
          <a:ext cx="24288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Code photocopieuse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851805" y="417478"/>
            <a:ext cx="392909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600" b="1" u="sng" dirty="0" smtClean="0">
              <a:latin typeface="Segoe Print" pitchFamily="2" charset="0"/>
            </a:endParaRPr>
          </a:p>
          <a:p>
            <a:pPr algn="ctr"/>
            <a:r>
              <a:rPr lang="fr-FR" sz="1800" b="1" u="sng" dirty="0" smtClean="0">
                <a:latin typeface="Segoe Print" pitchFamily="2" charset="0"/>
              </a:rPr>
              <a:t>Infos utiles pour le remplaçant</a:t>
            </a:r>
          </a:p>
          <a:p>
            <a:endParaRPr lang="fr-FR" sz="1400" b="1" u="sng" dirty="0">
              <a:latin typeface="Segoe Print" pitchFamily="2" charset="0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1065987" y="1560486"/>
          <a:ext cx="57600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/>
                <a:gridCol w="2880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Infos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école 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           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Ecole: </a:t>
                      </a:r>
                      <a:endParaRPr lang="fr-FR" sz="11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    @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           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Cantine: </a:t>
                      </a:r>
                      <a:endParaRPr lang="fr-FR" sz="11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          </a:t>
                      </a:r>
                    </a:p>
                    <a:p>
                      <a:endParaRPr lang="fr-FR" sz="12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" name="Image 20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25" y="1917676"/>
            <a:ext cx="449199" cy="330899"/>
          </a:xfrm>
          <a:prstGeom prst="rect">
            <a:avLst/>
          </a:prstGeom>
        </p:spPr>
      </p:pic>
      <p:pic>
        <p:nvPicPr>
          <p:cNvPr id="22" name="Image 21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25" y="2417742"/>
            <a:ext cx="449199" cy="330899"/>
          </a:xfrm>
          <a:prstGeom prst="rect">
            <a:avLst/>
          </a:prstGeom>
        </p:spPr>
      </p:pic>
      <p:pic>
        <p:nvPicPr>
          <p:cNvPr id="23" name="Image 22" descr="red-envelope-clip-art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507" y="2346304"/>
            <a:ext cx="599445" cy="360666"/>
          </a:xfrm>
          <a:prstGeom prst="rect">
            <a:avLst/>
          </a:prstGeom>
        </p:spPr>
      </p:pic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1351739" y="8489972"/>
          <a:ext cx="50408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4051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Contacts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utiles         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latin typeface="Segoe Print" pitchFamily="2" charset="0"/>
                        </a:rPr>
                        <a:t>AVS:</a:t>
                      </a:r>
                      <a:endParaRPr lang="fr-FR" sz="1200" dirty="0"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latin typeface="Segoe Print" pitchFamily="2" charset="0"/>
                        </a:rPr>
                        <a:t>Psychologue:</a:t>
                      </a:r>
                      <a:endParaRPr lang="fr-FR" sz="1200" dirty="0"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 smtClean="0">
                          <a:latin typeface="Segoe Print" pitchFamily="2" charset="0"/>
                        </a:rPr>
                        <a:t>Clad</a:t>
                      </a:r>
                      <a:r>
                        <a:rPr lang="fr-FR" sz="1200" dirty="0" smtClean="0">
                          <a:latin typeface="Segoe Print" pitchFamily="2" charset="0"/>
                        </a:rPr>
                        <a:t>: </a:t>
                      </a:r>
                      <a:endParaRPr lang="fr-FR" sz="1200" dirty="0"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r-FR" sz="1200" dirty="0"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5" name="Image 2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8155">
            <a:off x="5066515" y="8632848"/>
            <a:ext cx="449199" cy="330899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08847" y="1253104"/>
          <a:ext cx="6143568" cy="8904150"/>
        </p:xfrm>
        <a:graphic>
          <a:graphicData uri="http://schemas.openxmlformats.org/drawingml/2006/table">
            <a:tbl>
              <a:tblPr>
                <a:effectLst>
                  <a:outerShdw sx="1000" sy="1000" algn="ctr" rotWithShape="0">
                    <a:srgbClr val="000000"/>
                  </a:outerShdw>
                </a:effectLst>
              </a:tblPr>
              <a:tblGrid>
                <a:gridCol w="1535892"/>
                <a:gridCol w="1535892"/>
                <a:gridCol w="1535892"/>
                <a:gridCol w="1535892"/>
              </a:tblGrid>
              <a:tr h="42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Septembre</a:t>
                      </a:r>
                    </a:p>
                  </a:txBody>
                  <a:tcPr marL="70184" marR="7018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Octobre</a:t>
                      </a:r>
                    </a:p>
                  </a:txBody>
                  <a:tcPr marL="70184" marR="70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Novembre</a:t>
                      </a:r>
                    </a:p>
                  </a:txBody>
                  <a:tcPr marL="70184" marR="70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Décembre</a:t>
                      </a:r>
                    </a:p>
                  </a:txBody>
                  <a:tcPr marL="70184" marR="70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V1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        </a:t>
                      </a:r>
                      <a:r>
                        <a:rPr lang="fr-FR" sz="900" dirty="0" smtClean="0">
                          <a:latin typeface="Comic Sans MS"/>
                          <a:ea typeface="Calibri"/>
                          <a:cs typeface="Times New Roman"/>
                        </a:rPr>
                        <a:t>Toussaint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M1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V1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S2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L2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J2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S2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D3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M3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V3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D3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L4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M4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S4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L4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M5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J5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D5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M5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M6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V6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L6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M6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J7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S7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M7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J7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V8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D8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M8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V8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S9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L9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J9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S9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D10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M10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V10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D10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L11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M11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S11       </a:t>
                      </a:r>
                      <a:r>
                        <a:rPr lang="fr-FR" sz="900" dirty="0" smtClean="0">
                          <a:latin typeface="Comic Sans MS"/>
                          <a:ea typeface="Calibri"/>
                          <a:cs typeface="Times New Roman"/>
                        </a:rPr>
                        <a:t>Armistice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L11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M12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J12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D12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M12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M13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V13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L13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M13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J14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S14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M14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J14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V15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D15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M15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V15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S16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L16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J16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S16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D17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M17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V17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D17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L18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M18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S18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L18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M19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J19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D19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M19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M20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V20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L20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M20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J21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S21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M21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J21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V22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D22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M22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V22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S23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L23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J23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S23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D24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M24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V24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D24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L25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M25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S25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L25 </a:t>
                      </a:r>
                      <a:r>
                        <a:rPr lang="fr-FR" sz="900" dirty="0" smtClean="0">
                          <a:latin typeface="Comic Sans MS"/>
                          <a:ea typeface="Calibri"/>
                          <a:cs typeface="Times New Roman"/>
                        </a:rPr>
                        <a:t>         Noël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M26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J26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D26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M26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M27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V27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L27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M27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J28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S28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M28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J28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V29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D29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M29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V29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S30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L30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J30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Calibri"/>
                          <a:cs typeface="Times New Roman"/>
                        </a:rPr>
                        <a:t>S30</a:t>
                      </a:r>
                      <a:endParaRPr lang="fr-FR" sz="12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M31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Calibri"/>
                          <a:cs typeface="Times New Roman"/>
                        </a:rPr>
                        <a:t>D31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205357" y="417677"/>
            <a:ext cx="3339558" cy="584799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62885" y="501219"/>
            <a:ext cx="3024505" cy="4177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141"/>
              </a:spcAft>
            </a:pPr>
            <a:r>
              <a:rPr lang="fr-FR" sz="1800" b="1" u="sng" dirty="0">
                <a:latin typeface="Segoe Print" pitchFamily="2" charset="0"/>
                <a:cs typeface="Arial" pitchFamily="34" charset="0"/>
              </a:rPr>
              <a:t>Calendrier 2017/2018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08847" y="1253104"/>
          <a:ext cx="6143568" cy="8904150"/>
        </p:xfrm>
        <a:graphic>
          <a:graphicData uri="http://schemas.openxmlformats.org/drawingml/2006/table">
            <a:tbl>
              <a:tblPr>
                <a:effectLst>
                  <a:outerShdw sx="1000" sy="1000" algn="ctr" rotWithShape="0">
                    <a:srgbClr val="000000"/>
                  </a:outerShdw>
                </a:effectLst>
              </a:tblPr>
              <a:tblGrid>
                <a:gridCol w="1535892"/>
                <a:gridCol w="1535892"/>
                <a:gridCol w="1535892"/>
                <a:gridCol w="1535892"/>
              </a:tblGrid>
              <a:tr h="42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 smtClean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Janvier</a:t>
                      </a:r>
                      <a:endParaRPr lang="fr-FR" sz="1300" b="1" dirty="0">
                        <a:solidFill>
                          <a:schemeClr val="bg1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 smtClean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Février</a:t>
                      </a:r>
                      <a:endParaRPr lang="fr-FR" sz="1300" b="1" dirty="0">
                        <a:solidFill>
                          <a:schemeClr val="bg1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 smtClean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Mars</a:t>
                      </a:r>
                      <a:endParaRPr lang="fr-FR" sz="1300" b="1" dirty="0">
                        <a:solidFill>
                          <a:schemeClr val="bg1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 smtClean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Avril</a:t>
                      </a:r>
                      <a:endParaRPr lang="fr-FR" sz="1300" b="1" dirty="0">
                        <a:solidFill>
                          <a:schemeClr val="bg1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L2   </a:t>
                      </a:r>
                      <a:r>
                        <a:rPr lang="fr-FR" sz="900" dirty="0" smtClean="0">
                          <a:latin typeface="Comic Sans MS"/>
                          <a:ea typeface="Calibri"/>
                          <a:cs typeface="Times New Roman"/>
                        </a:rPr>
                        <a:t>Lundi de Pâques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S10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S10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omic Sans MS"/>
                          <a:ea typeface="Calibri"/>
                          <a:cs typeface="Times New Roman"/>
                        </a:rPr>
                        <a:t>M10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V12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L12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L12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S13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V13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S14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L15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V16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V16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L16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S17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S17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omic Sans MS"/>
                          <a:ea typeface="Calibri"/>
                          <a:cs typeface="Times New Roman"/>
                        </a:rPr>
                        <a:t>M17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V19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L19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L19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S20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omic Sans MS"/>
                          <a:ea typeface="Calibri"/>
                          <a:cs typeface="Times New Roman"/>
                        </a:rPr>
                        <a:t>V20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D21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S21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L22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J22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J22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D22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V23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V23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L23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S24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S24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J25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D25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D25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V26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L26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L26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J26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S27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V27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D28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S28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L29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J29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D29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M30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V30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L30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M31</a:t>
                      </a:r>
                      <a:endParaRPr lang="fr-FR" sz="11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S31</a:t>
                      </a:r>
                      <a:endParaRPr lang="fr-FR" sz="11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205357" y="417677"/>
            <a:ext cx="3339558" cy="584799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62885" y="501219"/>
            <a:ext cx="3024505" cy="4177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141"/>
              </a:spcAft>
            </a:pPr>
            <a:r>
              <a:rPr lang="fr-FR" sz="1800" b="1" u="sng" dirty="0">
                <a:latin typeface="Segoe Print" pitchFamily="2" charset="0"/>
                <a:cs typeface="Arial" pitchFamily="34" charset="0"/>
              </a:rPr>
              <a:t>Calendrier 2017/2018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08847" y="1253104"/>
          <a:ext cx="6143568" cy="8904150"/>
        </p:xfrm>
        <a:graphic>
          <a:graphicData uri="http://schemas.openxmlformats.org/drawingml/2006/table">
            <a:tbl>
              <a:tblPr>
                <a:effectLst>
                  <a:outerShdw sx="1000" sy="1000" algn="ctr" rotWithShape="0">
                    <a:srgbClr val="000000"/>
                  </a:outerShdw>
                </a:effectLst>
              </a:tblPr>
              <a:tblGrid>
                <a:gridCol w="1535892"/>
                <a:gridCol w="1535892"/>
                <a:gridCol w="1535892"/>
                <a:gridCol w="1535892"/>
              </a:tblGrid>
              <a:tr h="42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 smtClean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Mai</a:t>
                      </a:r>
                      <a:endParaRPr lang="fr-FR" sz="1300" b="1" dirty="0">
                        <a:solidFill>
                          <a:schemeClr val="bg1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 smtClean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Juin</a:t>
                      </a:r>
                      <a:endParaRPr lang="fr-FR" sz="1300" b="1" dirty="0">
                        <a:solidFill>
                          <a:schemeClr val="bg1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 smtClean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Juillet</a:t>
                      </a:r>
                      <a:endParaRPr lang="fr-FR" sz="1300" b="1" dirty="0">
                        <a:solidFill>
                          <a:schemeClr val="bg1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 smtClean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Aout</a:t>
                      </a:r>
                      <a:endParaRPr lang="fr-FR" sz="1300" b="1" dirty="0">
                        <a:solidFill>
                          <a:schemeClr val="bg1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    </a:t>
                      </a:r>
                      <a:r>
                        <a:rPr lang="fr-FR" sz="900" dirty="0" smtClean="0">
                          <a:latin typeface="Comic Sans MS"/>
                          <a:ea typeface="Calibri"/>
                          <a:cs typeface="Times New Roman"/>
                        </a:rPr>
                        <a:t>Fête du travail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M8    </a:t>
                      </a:r>
                      <a:r>
                        <a:rPr lang="fr-FR" sz="900" dirty="0" smtClean="0">
                          <a:latin typeface="Comic Sans MS"/>
                          <a:ea typeface="Calibri"/>
                          <a:cs typeface="Times New Roman"/>
                        </a:rPr>
                        <a:t>Victoire 1945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J10     </a:t>
                      </a:r>
                      <a:r>
                        <a:rPr lang="fr-FR" sz="900" dirty="0" smtClean="0">
                          <a:latin typeface="Comic Sans MS"/>
                          <a:ea typeface="Calibri"/>
                          <a:cs typeface="Times New Roman"/>
                        </a:rPr>
                        <a:t>Ascension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omic Sans MS"/>
                          <a:ea typeface="Calibri"/>
                          <a:cs typeface="Times New Roman"/>
                        </a:rPr>
                        <a:t>V10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V11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L11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S11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S12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V13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L13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L14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S14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V15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S16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L16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omic Sans MS"/>
                          <a:ea typeface="Calibri"/>
                          <a:cs typeface="Times New Roman"/>
                        </a:rPr>
                        <a:t>V17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V18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L18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S18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S19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M19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J19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D19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D20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V20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omic Sans MS"/>
                          <a:ea typeface="Calibri"/>
                          <a:cs typeface="Times New Roman"/>
                        </a:rPr>
                        <a:t>L20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L21      </a:t>
                      </a:r>
                      <a:r>
                        <a:rPr lang="fr-FR" sz="900" dirty="0" smtClean="0">
                          <a:latin typeface="Comic Sans MS"/>
                          <a:ea typeface="Calibri"/>
                          <a:cs typeface="Times New Roman"/>
                        </a:rPr>
                        <a:t>Pentecôte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J21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S21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V22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D22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M22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S23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L23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J23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J24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D24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V24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V25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L25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S25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S26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J26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D26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D27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V27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L27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L28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J28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S28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M28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omic Sans MS"/>
                          <a:ea typeface="Calibri"/>
                          <a:cs typeface="Times New Roman"/>
                        </a:rPr>
                        <a:t>V29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D29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M29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M30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omic Sans MS"/>
                          <a:ea typeface="Calibri"/>
                          <a:cs typeface="Times New Roman"/>
                        </a:rPr>
                        <a:t>S30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L30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J30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J31</a:t>
                      </a:r>
                      <a:endParaRPr lang="fr-FR" sz="11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omic Sans MS"/>
                          <a:ea typeface="Calibri"/>
                          <a:cs typeface="Times New Roman"/>
                        </a:rPr>
                        <a:t>M31</a:t>
                      </a:r>
                      <a:endParaRPr lang="fr-FR" sz="11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Comic Sans MS"/>
                          <a:ea typeface="Calibri"/>
                          <a:cs typeface="Times New Roman"/>
                        </a:rPr>
                        <a:t>V31</a:t>
                      </a:r>
                      <a:endParaRPr lang="fr-FR" sz="12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0184" marR="701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205357" y="417677"/>
            <a:ext cx="3339558" cy="584799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62885" y="501219"/>
            <a:ext cx="3024505" cy="4177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141"/>
              </a:spcAft>
            </a:pPr>
            <a:r>
              <a:rPr lang="fr-FR" sz="1800" b="1" u="sng" dirty="0">
                <a:latin typeface="Segoe Print" pitchFamily="2" charset="0"/>
                <a:cs typeface="Arial" pitchFamily="34" charset="0"/>
              </a:rPr>
              <a:t>Calendrier 2017/2018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923243" y="417677"/>
            <a:ext cx="4000528" cy="1071371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66119" y="488916"/>
            <a:ext cx="3786214" cy="9163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800" b="1" u="sng" dirty="0" smtClean="0">
                <a:latin typeface="Segoe Print" pitchFamily="2" charset="0"/>
              </a:rPr>
              <a:t>Réunions </a:t>
            </a:r>
          </a:p>
          <a:p>
            <a:pPr algn="ctr"/>
            <a:r>
              <a:rPr lang="fr-FR" sz="1800" b="1" dirty="0" smtClean="0">
                <a:latin typeface="Segoe Print" pitchFamily="2" charset="0"/>
              </a:rPr>
              <a:t>Conseils de maîtres, de cycle, d’école, concertations…</a:t>
            </a:r>
            <a:endParaRPr lang="fr-FR" sz="1800" dirty="0" smtClean="0">
              <a:latin typeface="Segoe Print" pitchFamily="2" charset="0"/>
            </a:endParaRPr>
          </a:p>
          <a:p>
            <a:pPr algn="ctr" fontAlgn="base">
              <a:spcBef>
                <a:spcPct val="0"/>
              </a:spcBef>
              <a:spcAft>
                <a:spcPts val="1141"/>
              </a:spcAft>
            </a:pPr>
            <a:endParaRPr lang="fr-FR" sz="1800" b="1" u="sng" dirty="0">
              <a:latin typeface="Segoe Print" pitchFamily="2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08797" y="1774800"/>
          <a:ext cx="6156000" cy="810000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/>
                  </a:outerShdw>
                </a:effectLst>
              </a:tblPr>
              <a:tblGrid>
                <a:gridCol w="6156000"/>
              </a:tblGrid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Segoe Print"/>
                          <a:ea typeface="Calibri"/>
                          <a:cs typeface="Times New Roman"/>
                        </a:rPr>
                        <a:t>Date ……………………………………………….     Objet : …………………………………………………</a:t>
                      </a:r>
                      <a:endParaRPr lang="fr-FR" sz="9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7357" marR="7735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0"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fr-FR" sz="900" b="0" dirty="0" smtClean="0">
                          <a:latin typeface="Comic Sans MS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fr-FR" sz="900" b="0" baseline="0" dirty="0" smtClean="0">
                          <a:latin typeface="Comic Sans MS"/>
                          <a:ea typeface="Calibri"/>
                          <a:cs typeface="Times New Roman"/>
                        </a:rPr>
                        <a:t> retenir: </a:t>
                      </a:r>
                      <a:endParaRPr lang="fr-FR" sz="900" b="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7357" marR="7735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Segoe Print"/>
                          <a:ea typeface="Calibri"/>
                          <a:cs typeface="Times New Roman"/>
                        </a:rPr>
                        <a:t>Date : ……………………………………………….     Objet : …………………………………………………</a:t>
                      </a:r>
                      <a:endParaRPr lang="fr-FR" sz="9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7357" marR="7735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 smtClean="0">
                          <a:latin typeface="Comic Sans MS"/>
                          <a:ea typeface="Calibri"/>
                          <a:cs typeface="Times New Roman"/>
                        </a:rPr>
                        <a:t>           A retenir: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900" dirty="0">
                        <a:solidFill>
                          <a:srgbClr val="D99594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7357" marR="7735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Segoe Print"/>
                          <a:ea typeface="Calibri"/>
                          <a:cs typeface="Times New Roman"/>
                        </a:rPr>
                        <a:t>Date : ……………………………………………….     Objet : …………………………………………………</a:t>
                      </a:r>
                      <a:endParaRPr lang="fr-FR" sz="900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7357" marR="7735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 smtClean="0">
                          <a:latin typeface="Comic Sans MS"/>
                          <a:ea typeface="Calibri"/>
                          <a:cs typeface="Times New Roman"/>
                        </a:rPr>
                        <a:t>           A retenir: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900" dirty="0">
                        <a:solidFill>
                          <a:srgbClr val="D99594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77357" marR="7735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80235" y="417677"/>
            <a:ext cx="6000792" cy="1071371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23111" y="560354"/>
            <a:ext cx="5715040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cs typeface="Arial" pitchFamily="34" charset="0"/>
              </a:rPr>
              <a:t>Ne pas oublier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cs typeface="Arial" pitchFamily="34" charset="0"/>
              </a:rPr>
              <a:t>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cs typeface="Arial" pitchFamily="34" charset="0"/>
              </a:rPr>
              <a:t>(J’ai emprunté, j’ai prêté, je dois commander, envoyer, téléphoner, prendre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cs typeface="Arial" pitchFamily="34" charset="0"/>
              </a:rPr>
              <a:t>rv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cs typeface="Arial" pitchFamily="34" charset="0"/>
              </a:rPr>
              <a:t>…)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708797" y="1846238"/>
          <a:ext cx="6120000" cy="82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00"/>
                <a:gridCol w="3060000"/>
              </a:tblGrid>
              <a:tr h="828000"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</a:p>
                    <a:p>
                      <a:endParaRPr lang="fr-FR" sz="900" dirty="0"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Date: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Objet:</a:t>
                      </a:r>
                      <a:endParaRPr lang="fr-FR" sz="9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208995" y="274603"/>
            <a:ext cx="3000396" cy="71438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423309" y="417478"/>
            <a:ext cx="2500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Liste des élèves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780235" y="1417610"/>
          <a:ext cx="6174000" cy="880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/>
                <a:gridCol w="954000"/>
                <a:gridCol w="954000"/>
                <a:gridCol w="954000"/>
                <a:gridCol w="954000"/>
                <a:gridCol w="954000"/>
              </a:tblGrid>
              <a:tr h="36514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Nom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Prénom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Date de naissance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Classe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Suivi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PAi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208995" y="274603"/>
            <a:ext cx="3000396" cy="71438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0433" y="417478"/>
            <a:ext cx="285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Liste des élèves (suite)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37359" y="1417610"/>
          <a:ext cx="6156000" cy="8717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/>
                <a:gridCol w="1188000"/>
                <a:gridCol w="1188000"/>
                <a:gridCol w="1188000"/>
                <a:gridCol w="1188000"/>
              </a:tblGrid>
              <a:tr h="36514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Nom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Prénom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Tél. mère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Tél.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Segoe Print" pitchFamily="2" charset="0"/>
                        </a:rPr>
                        <a:t> père</a:t>
                      </a:r>
                      <a:endParaRPr lang="fr-FR" sz="1200" dirty="0">
                        <a:solidFill>
                          <a:schemeClr val="tx1"/>
                        </a:solidFill>
                        <a:latin typeface="Segoe Prin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…….</a:t>
                      </a:r>
                      <a:endParaRPr lang="fr-FR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224713" y="8478822"/>
            <a:ext cx="336550" cy="2214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http://tousmesclasseurs.eklablog.com/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695</Words>
  <Application>Microsoft Office PowerPoint</Application>
  <PresentationFormat>Personnalisé</PresentationFormat>
  <Paragraphs>561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Sylvie</cp:lastModifiedBy>
  <cp:revision>43</cp:revision>
  <dcterms:created xsi:type="dcterms:W3CDTF">2017-08-15T17:23:17Z</dcterms:created>
  <dcterms:modified xsi:type="dcterms:W3CDTF">2017-08-18T07:07:03Z</dcterms:modified>
</cp:coreProperties>
</file>