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34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53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5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80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80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3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04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30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46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3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A3A0-F054-4E20-BC03-5AC8D8B8959E}" type="datetimeFigureOut">
              <a:rPr lang="fr-FR" smtClean="0"/>
              <a:t>28/11/2020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77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058229D9-D3B6-421C-942B-F99C0F24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63" y="1656427"/>
            <a:ext cx="1527646" cy="879819"/>
          </a:xfrm>
          <a:prstGeom prst="rect">
            <a:avLst/>
          </a:prstGeom>
        </p:spPr>
      </p:pic>
      <p:graphicFrame>
        <p:nvGraphicFramePr>
          <p:cNvPr id="40" name="Tableau 4">
            <a:extLst>
              <a:ext uri="{FF2B5EF4-FFF2-40B4-BE49-F238E27FC236}">
                <a16:creationId xmlns:a16="http://schemas.microsoft.com/office/drawing/2014/main" id="{39570F67-5F46-477B-A050-BC5AAC724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49685"/>
              </p:ext>
            </p:extLst>
          </p:nvPr>
        </p:nvGraphicFramePr>
        <p:xfrm>
          <a:off x="179819" y="3650546"/>
          <a:ext cx="6524212" cy="2469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1053">
                  <a:extLst>
                    <a:ext uri="{9D8B030D-6E8A-4147-A177-3AD203B41FA5}">
                      <a16:colId xmlns:a16="http://schemas.microsoft.com/office/drawing/2014/main" val="1176211713"/>
                    </a:ext>
                  </a:extLst>
                </a:gridCol>
                <a:gridCol w="1631053">
                  <a:extLst>
                    <a:ext uri="{9D8B030D-6E8A-4147-A177-3AD203B41FA5}">
                      <a16:colId xmlns:a16="http://schemas.microsoft.com/office/drawing/2014/main" val="54572444"/>
                    </a:ext>
                  </a:extLst>
                </a:gridCol>
                <a:gridCol w="1631053">
                  <a:extLst>
                    <a:ext uri="{9D8B030D-6E8A-4147-A177-3AD203B41FA5}">
                      <a16:colId xmlns:a16="http://schemas.microsoft.com/office/drawing/2014/main" val="463952442"/>
                    </a:ext>
                  </a:extLst>
                </a:gridCol>
                <a:gridCol w="1631053">
                  <a:extLst>
                    <a:ext uri="{9D8B030D-6E8A-4147-A177-3AD203B41FA5}">
                      <a16:colId xmlns:a16="http://schemas.microsoft.com/office/drawing/2014/main" val="3411084472"/>
                    </a:ext>
                  </a:extLst>
                </a:gridCol>
              </a:tblGrid>
              <a:tr h="381553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KG Second Chances Sketch" panose="02000000000000000000" pitchFamily="2" charset="0"/>
                        </a:rPr>
                        <a:t>Les nombres</a:t>
                      </a:r>
                    </a:p>
                  </a:txBody>
                  <a:tcPr marL="63305" marR="63305" marT="31652" marB="31652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KG Second Chances Sketch" panose="02000000000000000000" pitchFamily="2" charset="0"/>
                        </a:rPr>
                        <a:t>Les calculs</a:t>
                      </a:r>
                    </a:p>
                  </a:txBody>
                  <a:tcPr marL="63305" marR="63305" marT="31652" marB="31652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883809"/>
                  </a:ext>
                </a:extLst>
              </a:tr>
              <a:tr h="3815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enDyslexic" panose="00000500000000000000" pitchFamily="50" charset="0"/>
                        </a:rPr>
                        <a:t>Le jeu : </a:t>
                      </a:r>
                      <a:r>
                        <a:rPr lang="fr-FR" sz="1000" dirty="0" err="1">
                          <a:latin typeface="OpenDyslexic" panose="00000500000000000000" pitchFamily="50" charset="0"/>
                        </a:rPr>
                        <a:t>comparator</a:t>
                      </a:r>
                      <a:endParaRPr lang="fr-FR" sz="1000" dirty="0">
                        <a:latin typeface="OpenDyslexic" panose="00000500000000000000" pitchFamily="50" charset="0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enDyslexic" panose="00000500000000000000" pitchFamily="50" charset="0"/>
                        </a:rPr>
                        <a:t>les paquets de 10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enDyslexic" panose="00000500000000000000" pitchFamily="50" charset="0"/>
                        </a:rPr>
                        <a:t>L’addition posée en colonne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enDyslexic" panose="00000500000000000000" pitchFamily="50" charset="0"/>
                        </a:rPr>
                        <a:t>Le jeu du car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772796042"/>
                  </a:ext>
                </a:extLst>
              </a:tr>
              <a:tr h="1706704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08855919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642FBAE-0308-41CE-ABEA-E31B1C509BD8}"/>
              </a:ext>
            </a:extLst>
          </p:cNvPr>
          <p:cNvSpPr txBox="1"/>
          <p:nvPr/>
        </p:nvSpPr>
        <p:spPr>
          <a:xfrm>
            <a:off x="3429000" y="0"/>
            <a:ext cx="321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KG Be Still And Know" panose="02000503000000020004" pitchFamily="2" charset="0"/>
              </a:rPr>
              <a:t>Plan de travail n° 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FF622A-AB11-41F6-81F4-08F3F8470734}"/>
              </a:ext>
            </a:extLst>
          </p:cNvPr>
          <p:cNvSpPr txBox="1"/>
          <p:nvPr/>
        </p:nvSpPr>
        <p:spPr>
          <a:xfrm>
            <a:off x="-1" y="45482"/>
            <a:ext cx="3099385" cy="374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KG Be Still And Know" panose="02000503000000020004" pitchFamily="2" charset="0"/>
              </a:rPr>
              <a:t>P:</a:t>
            </a:r>
          </a:p>
        </p:txBody>
      </p:sp>
      <p:graphicFrame>
        <p:nvGraphicFramePr>
          <p:cNvPr id="8" name="Tableau 4">
            <a:extLst>
              <a:ext uri="{FF2B5EF4-FFF2-40B4-BE49-F238E27FC236}">
                <a16:creationId xmlns:a16="http://schemas.microsoft.com/office/drawing/2014/main" id="{8A3B508A-6F0A-43F9-BAD5-2E77028F8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38806"/>
              </p:ext>
            </p:extLst>
          </p:nvPr>
        </p:nvGraphicFramePr>
        <p:xfrm>
          <a:off x="166894" y="803782"/>
          <a:ext cx="6524212" cy="2469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1053">
                  <a:extLst>
                    <a:ext uri="{9D8B030D-6E8A-4147-A177-3AD203B41FA5}">
                      <a16:colId xmlns:a16="http://schemas.microsoft.com/office/drawing/2014/main" val="1176211713"/>
                    </a:ext>
                  </a:extLst>
                </a:gridCol>
                <a:gridCol w="1631053">
                  <a:extLst>
                    <a:ext uri="{9D8B030D-6E8A-4147-A177-3AD203B41FA5}">
                      <a16:colId xmlns:a16="http://schemas.microsoft.com/office/drawing/2014/main" val="54572444"/>
                    </a:ext>
                  </a:extLst>
                </a:gridCol>
                <a:gridCol w="1631053">
                  <a:extLst>
                    <a:ext uri="{9D8B030D-6E8A-4147-A177-3AD203B41FA5}">
                      <a16:colId xmlns:a16="http://schemas.microsoft.com/office/drawing/2014/main" val="463952442"/>
                    </a:ext>
                  </a:extLst>
                </a:gridCol>
                <a:gridCol w="1631053">
                  <a:extLst>
                    <a:ext uri="{9D8B030D-6E8A-4147-A177-3AD203B41FA5}">
                      <a16:colId xmlns:a16="http://schemas.microsoft.com/office/drawing/2014/main" val="3411084472"/>
                    </a:ext>
                  </a:extLst>
                </a:gridCol>
              </a:tblGrid>
              <a:tr h="381553">
                <a:tc gridSpan="4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KG Second Chances Sketch" panose="02000000000000000000" pitchFamily="2" charset="0"/>
                        </a:rPr>
                        <a:t>Les nombres</a:t>
                      </a:r>
                    </a:p>
                  </a:txBody>
                  <a:tcPr marL="63305" marR="63305" marT="31652" marB="31652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883809"/>
                  </a:ext>
                </a:extLst>
              </a:tr>
              <a:tr h="38155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penDyslexic" panose="00000500000000000000" pitchFamily="50" charset="0"/>
                        </a:rPr>
                        <a:t>Les dizaines et les unités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enDyslexic" panose="00000500000000000000" pitchFamily="50" charset="0"/>
                        </a:rPr>
                        <a:t>La fleur du nombre: 75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enDyslexic" panose="00000500000000000000" pitchFamily="50" charset="0"/>
                        </a:rPr>
                        <a:t>La droite graduée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penDyslexic" panose="00000500000000000000" pitchFamily="50" charset="0"/>
                        </a:rPr>
                        <a:t>Le jeu du banquier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772796042"/>
                  </a:ext>
                </a:extLst>
              </a:tr>
              <a:tr h="1706704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088559190"/>
                  </a:ext>
                </a:extLst>
              </a:tr>
            </a:tbl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11A2D6A4-838D-4E1F-B5A0-9EBD9B08D89B}"/>
              </a:ext>
            </a:extLst>
          </p:cNvPr>
          <p:cNvGrpSpPr/>
          <p:nvPr/>
        </p:nvGrpSpPr>
        <p:grpSpPr>
          <a:xfrm>
            <a:off x="540528" y="3121671"/>
            <a:ext cx="808380" cy="255502"/>
            <a:chOff x="305215" y="2016062"/>
            <a:chExt cx="808380" cy="255502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2AE343D-C6F0-4472-830D-BB9AAD836263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634C578-78F6-4D5D-AB7D-C2CF93C78D64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7193144-502A-4862-B8E4-9FBCFC93D096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E56A4B4-8F17-4EFF-9C6C-B4844BA07A04}"/>
              </a:ext>
            </a:extLst>
          </p:cNvPr>
          <p:cNvGrpSpPr/>
          <p:nvPr/>
        </p:nvGrpSpPr>
        <p:grpSpPr>
          <a:xfrm>
            <a:off x="2190005" y="3121671"/>
            <a:ext cx="808380" cy="255502"/>
            <a:chOff x="305215" y="2016062"/>
            <a:chExt cx="808380" cy="255502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6100A84-70E8-4039-A2AA-379B1733C648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40327AE-26CB-4DC0-974F-A807941B021E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A098C905-138B-43B9-8D94-0B2EE3C9ED0F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FA35C68-7EEF-4107-8B23-6AE6CB9298F0}"/>
              </a:ext>
            </a:extLst>
          </p:cNvPr>
          <p:cNvGrpSpPr/>
          <p:nvPr/>
        </p:nvGrpSpPr>
        <p:grpSpPr>
          <a:xfrm>
            <a:off x="3839483" y="3142349"/>
            <a:ext cx="808380" cy="255502"/>
            <a:chOff x="305215" y="2016062"/>
            <a:chExt cx="808380" cy="255502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D2A744F-C109-4CCB-BD31-148B6AC80515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1776E0-9B3A-46B9-B0F1-CBDA607D1FF1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1A54A40-78F4-492C-9E20-4C62D6044513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9F1CA069-1C4B-49DC-8C15-535C5C727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28" y="721757"/>
            <a:ext cx="588937" cy="45838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7260304-EF5A-481C-BAAB-A54EBBD67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36" t="42079" r="63565" b="7675"/>
          <a:stretch/>
        </p:blipFill>
        <p:spPr>
          <a:xfrm>
            <a:off x="2134814" y="1678031"/>
            <a:ext cx="946299" cy="134005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EE3FA4B5-F511-42F0-AD74-322F196F8D5D}"/>
              </a:ext>
            </a:extLst>
          </p:cNvPr>
          <p:cNvGrpSpPr/>
          <p:nvPr/>
        </p:nvGrpSpPr>
        <p:grpSpPr>
          <a:xfrm>
            <a:off x="553453" y="5968435"/>
            <a:ext cx="808380" cy="255502"/>
            <a:chOff x="305215" y="2016062"/>
            <a:chExt cx="808380" cy="255502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A13F2373-6C9A-4CC3-A4B2-A48AB0C1F2FC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36D697EC-F157-411F-8F7F-5AAD8406958F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3A882A5-A165-431D-A54B-252D9A401081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2F7A7C20-2EF9-4158-8025-E3F5058CA3BB}"/>
              </a:ext>
            </a:extLst>
          </p:cNvPr>
          <p:cNvGrpSpPr/>
          <p:nvPr/>
        </p:nvGrpSpPr>
        <p:grpSpPr>
          <a:xfrm>
            <a:off x="2202930" y="5968435"/>
            <a:ext cx="808380" cy="255502"/>
            <a:chOff x="305215" y="2016062"/>
            <a:chExt cx="808380" cy="255502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693D34E4-384C-4C6A-BCFA-B358D9EC4F9F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818B838E-1158-435C-8068-EF66C437E83B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E1ED7D36-5E3F-4A53-B2E4-0CB0C0B0A68B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7F56A8F9-A6F4-43C9-A668-F0312232618A}"/>
              </a:ext>
            </a:extLst>
          </p:cNvPr>
          <p:cNvGrpSpPr/>
          <p:nvPr/>
        </p:nvGrpSpPr>
        <p:grpSpPr>
          <a:xfrm>
            <a:off x="3852408" y="5989113"/>
            <a:ext cx="808380" cy="255502"/>
            <a:chOff x="305215" y="2016062"/>
            <a:chExt cx="808380" cy="255502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1E376868-9C2F-4986-8C2F-3E86539B0D16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E75794FA-E4DE-4AE0-A777-F9BAAB302D7F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100A8D8D-09AF-45D5-889F-527336C12A8E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65B52081-E7B9-44BA-9BDF-C1411CCF0DDD}"/>
              </a:ext>
            </a:extLst>
          </p:cNvPr>
          <p:cNvGrpSpPr/>
          <p:nvPr/>
        </p:nvGrpSpPr>
        <p:grpSpPr>
          <a:xfrm>
            <a:off x="5459895" y="5990217"/>
            <a:ext cx="808380" cy="255502"/>
            <a:chOff x="305215" y="2016062"/>
            <a:chExt cx="808380" cy="25550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AEB99A49-8615-4B83-B0C0-FAA586E028B8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4732E2E-18F2-4F46-BF1F-60642A8F7FC4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49722D6F-7C37-4BB6-9C4D-E3CD82E0D45A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3" name="Image 62">
            <a:extLst>
              <a:ext uri="{FF2B5EF4-FFF2-40B4-BE49-F238E27FC236}">
                <a16:creationId xmlns:a16="http://schemas.microsoft.com/office/drawing/2014/main" id="{26CF5D6A-4801-4146-8CD8-5F979F5C3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70" y="3535363"/>
            <a:ext cx="609231" cy="562230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4BC5E5D8-D79B-42D6-AADE-B281D8F62C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258" t="22133" r="12809" b="15034"/>
          <a:stretch/>
        </p:blipFill>
        <p:spPr>
          <a:xfrm>
            <a:off x="3498905" y="4598128"/>
            <a:ext cx="1519760" cy="1094385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99042415-660A-47CB-B51A-0E49A5FD4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094" y="6987584"/>
            <a:ext cx="1533455" cy="208503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8515E88-8C8B-4B9A-A414-498D113F1E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5079430" y="2413407"/>
            <a:ext cx="551720" cy="844250"/>
          </a:xfrm>
          <a:prstGeom prst="rect">
            <a:avLst/>
          </a:prstGeom>
        </p:spPr>
      </p:pic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44C7EA97-06ED-4000-937C-CB6FFDEE3F09}"/>
              </a:ext>
            </a:extLst>
          </p:cNvPr>
          <p:cNvSpPr/>
          <p:nvPr/>
        </p:nvSpPr>
        <p:spPr>
          <a:xfrm>
            <a:off x="213641" y="9208168"/>
            <a:ext cx="1503300" cy="4819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KG Miss Kindy Chunky" panose="02000000000000000000" pitchFamily="2" charset="0"/>
              </a:rPr>
              <a:t>Pages  8 et 9</a:t>
            </a:r>
          </a:p>
        </p:txBody>
      </p:sp>
      <p:pic>
        <p:nvPicPr>
          <p:cNvPr id="100" name="Picture 4" descr="Les tracés à la règle - Lutin Bazar">
            <a:extLst>
              <a:ext uri="{FF2B5EF4-FFF2-40B4-BE49-F238E27FC236}">
                <a16:creationId xmlns:a16="http://schemas.microsoft.com/office/drawing/2014/main" id="{E17B1788-D310-4034-A0A0-E20476FEC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6" b="21406"/>
          <a:stretch/>
        </p:blipFill>
        <p:spPr bwMode="auto">
          <a:xfrm>
            <a:off x="417965" y="8537650"/>
            <a:ext cx="1071562" cy="6027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9041878B-0E89-4840-9838-A21C6C9D58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006" t="11150" r="18833" b="6230"/>
          <a:stretch/>
        </p:blipFill>
        <p:spPr>
          <a:xfrm>
            <a:off x="2202930" y="6987584"/>
            <a:ext cx="1503301" cy="2179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417EE24F-798E-48EF-8C47-9A293EF21BC6}"/>
              </a:ext>
            </a:extLst>
          </p:cNvPr>
          <p:cNvSpPr/>
          <p:nvPr/>
        </p:nvSpPr>
        <p:spPr>
          <a:xfrm>
            <a:off x="2190005" y="9208167"/>
            <a:ext cx="1503300" cy="4819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KG Miss Kindy Chunky" panose="02000000000000000000" pitchFamily="2" charset="0"/>
              </a:rPr>
              <a:t>4 à 14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4E7AB28-FA09-4197-BA21-383F51879F51}"/>
              </a:ext>
            </a:extLst>
          </p:cNvPr>
          <p:cNvSpPr/>
          <p:nvPr/>
        </p:nvSpPr>
        <p:spPr>
          <a:xfrm>
            <a:off x="166894" y="6469039"/>
            <a:ext cx="3539337" cy="355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KG Second Chances Sketch" panose="02000000000000000000" pitchFamily="2" charset="0"/>
              </a:rPr>
              <a:t>Géométrie</a:t>
            </a:r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7C3A59CE-4288-455A-9D24-D112ECFC79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53" y="6384396"/>
            <a:ext cx="495120" cy="521608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D39D6B3B-FB8B-4C45-B9B3-900F0CF6C017}"/>
              </a:ext>
            </a:extLst>
          </p:cNvPr>
          <p:cNvSpPr/>
          <p:nvPr/>
        </p:nvSpPr>
        <p:spPr>
          <a:xfrm>
            <a:off x="3867569" y="6467508"/>
            <a:ext cx="2851623" cy="355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KG Second Chances Sketch" panose="02000000000000000000" pitchFamily="2" charset="0"/>
              </a:rPr>
              <a:t>Vidéos </a:t>
            </a: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id="{07444634-7F50-43CA-9695-5204D0BDD3B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t="21783" r="17361" b="21888"/>
          <a:stretch/>
        </p:blipFill>
        <p:spPr>
          <a:xfrm>
            <a:off x="5928902" y="6371947"/>
            <a:ext cx="495120" cy="431141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B9C10BF9-5528-4596-BC8D-763E4273A682}"/>
              </a:ext>
            </a:extLst>
          </p:cNvPr>
          <p:cNvSpPr/>
          <p:nvPr/>
        </p:nvSpPr>
        <p:spPr>
          <a:xfrm>
            <a:off x="3884578" y="8249573"/>
            <a:ext cx="2851623" cy="355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KG Second Chances Sketch" panose="02000000000000000000" pitchFamily="2" charset="0"/>
              </a:rPr>
              <a:t>Ordinateur  </a:t>
            </a:r>
          </a:p>
        </p:txBody>
      </p:sp>
      <p:pic>
        <p:nvPicPr>
          <p:cNvPr id="119" name="Image 118">
            <a:extLst>
              <a:ext uri="{FF2B5EF4-FFF2-40B4-BE49-F238E27FC236}">
                <a16:creationId xmlns:a16="http://schemas.microsoft.com/office/drawing/2014/main" id="{6939FB10-CF70-495B-84B8-1ECC59F3CA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91" y="8079407"/>
            <a:ext cx="525550" cy="5255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E2A8159-212D-45C0-AAD9-0102478789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2524" y="1716723"/>
            <a:ext cx="1472025" cy="834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500F5F7-D6D7-47DB-BC72-2D99F83BB9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8905" y="2173046"/>
            <a:ext cx="834341" cy="4824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99CF1E-0C34-49F2-A256-C9E471BAC1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03732" y="1684205"/>
            <a:ext cx="1511785" cy="38774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A716FC4-FD59-477F-915F-C499315600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9112" y="2174022"/>
            <a:ext cx="669554" cy="97677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E750179-F7F3-4EF9-831A-17FD1571F3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11428" y="2164976"/>
            <a:ext cx="837076" cy="436207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526E4BE8-5545-41D2-98AA-D3F3432483EB}"/>
              </a:ext>
            </a:extLst>
          </p:cNvPr>
          <p:cNvGrpSpPr/>
          <p:nvPr/>
        </p:nvGrpSpPr>
        <p:grpSpPr>
          <a:xfrm>
            <a:off x="5446970" y="3143453"/>
            <a:ext cx="808380" cy="255502"/>
            <a:chOff x="305215" y="2016062"/>
            <a:chExt cx="808380" cy="255502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898D029-9E2E-40E3-B789-2698D3FA460F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55BECB0D-11F4-47E3-AE47-80E797E84642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63E068A7-133E-4FCA-88FA-F399093A7D38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C994C4CC-9260-4678-BE41-6CD52D67B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37" y="3586353"/>
            <a:ext cx="588937" cy="45838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7EEC116-EE02-464C-9727-EBBAF0AA2F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401380" y="2722907"/>
            <a:ext cx="1558715" cy="109438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05A35EE-3F7A-4D76-8027-E686FF3EFF4B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53056" t="20166" r="13153" b="12458"/>
          <a:stretch/>
        </p:blipFill>
        <p:spPr>
          <a:xfrm>
            <a:off x="1919791" y="4536405"/>
            <a:ext cx="1397146" cy="108334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5099A4B-759C-450B-884E-6FCFA1D1DF0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58318" y="2708144"/>
            <a:ext cx="708780" cy="331728"/>
          </a:xfrm>
          <a:prstGeom prst="rect">
            <a:avLst/>
          </a:prstGeom>
        </p:spPr>
      </p:pic>
      <p:pic>
        <p:nvPicPr>
          <p:cNvPr id="36" name="Picture 2" descr="dice-25637_1280">
            <a:extLst>
              <a:ext uri="{FF2B5EF4-FFF2-40B4-BE49-F238E27FC236}">
                <a16:creationId xmlns:a16="http://schemas.microsoft.com/office/drawing/2014/main" id="{54FA45D9-82F0-4636-AC4A-BDC80111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86" y="2983667"/>
            <a:ext cx="370331" cy="2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C31FE74F-AA57-45CB-AB51-6D4B2328E1D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3279" y="4632506"/>
            <a:ext cx="1478747" cy="93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CEC23F1E-B993-4BB6-BD84-587B99DBFF30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4558" t="38364" r="23831" b="9920"/>
          <a:stretch/>
        </p:blipFill>
        <p:spPr>
          <a:xfrm>
            <a:off x="5271499" y="4693473"/>
            <a:ext cx="1329081" cy="74877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F99BBA5-FF0D-4B2B-B2A5-26A6EAF5A817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8599" t="40546" r="58682" b="21359"/>
          <a:stretch/>
        </p:blipFill>
        <p:spPr>
          <a:xfrm>
            <a:off x="4171465" y="6943160"/>
            <a:ext cx="2243829" cy="1015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74FFD0A-0D91-40C2-8523-0DA7BC7167AE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2153" t="49034" r="48981" b="17679"/>
          <a:stretch/>
        </p:blipFill>
        <p:spPr>
          <a:xfrm>
            <a:off x="3943616" y="8668187"/>
            <a:ext cx="2851623" cy="755415"/>
          </a:xfrm>
          <a:prstGeom prst="rect">
            <a:avLst/>
          </a:prstGeom>
        </p:spPr>
      </p:pic>
      <p:sp>
        <p:nvSpPr>
          <p:cNvPr id="124" name="ZoneTexte 123">
            <a:extLst>
              <a:ext uri="{FF2B5EF4-FFF2-40B4-BE49-F238E27FC236}">
                <a16:creationId xmlns:a16="http://schemas.microsoft.com/office/drawing/2014/main" id="{3D81BE20-AC79-4B8F-B811-B0F1A238C666}"/>
              </a:ext>
            </a:extLst>
          </p:cNvPr>
          <p:cNvSpPr txBox="1"/>
          <p:nvPr/>
        </p:nvSpPr>
        <p:spPr>
          <a:xfrm>
            <a:off x="3743454" y="9192807"/>
            <a:ext cx="313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KG Miss Kindy Chunky" panose="02000000000000000000" pitchFamily="2" charset="0"/>
              </a:rPr>
              <a:t>Ordonner les nombres de </a:t>
            </a:r>
          </a:p>
          <a:p>
            <a:pPr algn="ctr"/>
            <a:r>
              <a:rPr lang="fr-FR" sz="1400" dirty="0">
                <a:latin typeface="KG Miss Kindy Chunky" panose="02000000000000000000" pitchFamily="2" charset="0"/>
              </a:rPr>
              <a:t>0 à 99</a:t>
            </a:r>
          </a:p>
        </p:txBody>
      </p:sp>
    </p:spTree>
    <p:extLst>
      <p:ext uri="{BB962C8B-B14F-4D97-AF65-F5344CB8AC3E}">
        <p14:creationId xmlns:p14="http://schemas.microsoft.com/office/powerpoint/2010/main" val="10772691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65</Words>
  <Application>Microsoft Office PowerPoint</Application>
  <PresentationFormat>Format A4 (210 x 297 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KG Be Still And Know</vt:lpstr>
      <vt:lpstr>KG Miss Kindy Chunky</vt:lpstr>
      <vt:lpstr>KG Second Chances Sketch</vt:lpstr>
      <vt:lpstr>OpenDyslexic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Butaux</dc:creator>
  <cp:lastModifiedBy>Claire Butaux</cp:lastModifiedBy>
  <cp:revision>36</cp:revision>
  <cp:lastPrinted>2020-10-30T16:07:06Z</cp:lastPrinted>
  <dcterms:created xsi:type="dcterms:W3CDTF">2020-09-06T10:51:52Z</dcterms:created>
  <dcterms:modified xsi:type="dcterms:W3CDTF">2020-11-28T07:58:43Z</dcterms:modified>
</cp:coreProperties>
</file>