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6858000" cy="9144000" type="screen4x3"/>
  <p:notesSz cx="6881813" cy="100155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52" y="4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/>
          <a:lstStyle>
            <a:lvl1pPr algn="r">
              <a:defRPr sz="1300"/>
            </a:lvl1pPr>
          </a:lstStyle>
          <a:p>
            <a:fld id="{51DDA9DD-7668-4C66-9847-A8E707128013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33588" y="750888"/>
            <a:ext cx="2814637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51" tIns="48276" rIns="96551" bIns="48276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182" y="4757381"/>
            <a:ext cx="5505450" cy="4506992"/>
          </a:xfrm>
          <a:prstGeom prst="rect">
            <a:avLst/>
          </a:prstGeom>
        </p:spPr>
        <p:txBody>
          <a:bodyPr vert="horz" lIns="96551" tIns="48276" rIns="96551" bIns="48276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3023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98102" y="9513023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 anchor="b"/>
          <a:lstStyle>
            <a:lvl1pPr algn="r">
              <a:defRPr sz="1300"/>
            </a:lvl1pPr>
          </a:lstStyle>
          <a:p>
            <a:fld id="{C55D7665-368B-44FB-AD03-6EC03293F4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D7665-368B-44FB-AD03-6EC03293F456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837A-4B41-4D17-8FDC-4AF2B720B403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CDF4C-D1D8-46F0-8F17-BF88CCC479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837A-4B41-4D17-8FDC-4AF2B720B403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CDF4C-D1D8-46F0-8F17-BF88CCC479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837A-4B41-4D17-8FDC-4AF2B720B403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CDF4C-D1D8-46F0-8F17-BF88CCC479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837A-4B41-4D17-8FDC-4AF2B720B403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CDF4C-D1D8-46F0-8F17-BF88CCC479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837A-4B41-4D17-8FDC-4AF2B720B403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CDF4C-D1D8-46F0-8F17-BF88CCC479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837A-4B41-4D17-8FDC-4AF2B720B403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CDF4C-D1D8-46F0-8F17-BF88CCC479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837A-4B41-4D17-8FDC-4AF2B720B403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CDF4C-D1D8-46F0-8F17-BF88CCC479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837A-4B41-4D17-8FDC-4AF2B720B403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CDF4C-D1D8-46F0-8F17-BF88CCC479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837A-4B41-4D17-8FDC-4AF2B720B403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CDF4C-D1D8-46F0-8F17-BF88CCC479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837A-4B41-4D17-8FDC-4AF2B720B403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CDF4C-D1D8-46F0-8F17-BF88CCC479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837A-4B41-4D17-8FDC-4AF2B720B403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CDF4C-D1D8-46F0-8F17-BF88CCC479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6837A-4B41-4D17-8FDC-4AF2B720B403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CDF4C-D1D8-46F0-8F17-BF88CCC479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60649" y="537499"/>
            <a:ext cx="4320480" cy="4898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836712" y="72008"/>
            <a:ext cx="5688632" cy="3955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AR CHRISTY" pitchFamily="2" charset="0"/>
              </a:rPr>
              <a:t>De nouvelles énergies</a:t>
            </a:r>
            <a:endParaRPr lang="fr-FR" dirty="0">
              <a:latin typeface="AR CHRISTY" pitchFamily="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60648" y="7524328"/>
            <a:ext cx="5184576" cy="110559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sz="1300" dirty="0"/>
              <a:t>1 - Décris l’illustration (qui, quoi, où, quand)</a:t>
            </a:r>
          </a:p>
          <a:p>
            <a:endParaRPr lang="fr-FR" sz="1300" dirty="0"/>
          </a:p>
          <a:p>
            <a:r>
              <a:rPr lang="fr-FR" sz="1300" dirty="0" smtClean="0"/>
              <a:t>2-Sur l’image, retrouve les éléments de la légende.</a:t>
            </a:r>
            <a:endParaRPr lang="fr-FR" sz="1300" dirty="0"/>
          </a:p>
          <a:p>
            <a:endParaRPr lang="fr-FR" sz="1300" dirty="0"/>
          </a:p>
          <a:p>
            <a:r>
              <a:rPr lang="fr-FR" sz="1300" dirty="0"/>
              <a:t>3- </a:t>
            </a:r>
            <a:r>
              <a:rPr lang="fr-FR" sz="1300" dirty="0" smtClean="0"/>
              <a:t>En quoi le travail dans les mines était-il pénible ? dangereux ?</a:t>
            </a:r>
            <a:endParaRPr lang="fr-FR" sz="1300" dirty="0"/>
          </a:p>
        </p:txBody>
      </p:sp>
      <p:sp>
        <p:nvSpPr>
          <p:cNvPr id="9" name="Rectangle 8"/>
          <p:cNvSpPr/>
          <p:nvPr/>
        </p:nvSpPr>
        <p:spPr>
          <a:xfrm>
            <a:off x="260648" y="5508105"/>
            <a:ext cx="6336704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1200" dirty="0" smtClean="0"/>
              <a:t>Les ouvriers descendaient dans cette mine de charbon par une benne.  Arrivés dans les </a:t>
            </a:r>
            <a:br>
              <a:rPr lang="fr-FR" sz="1200" dirty="0" smtClean="0"/>
            </a:br>
            <a:r>
              <a:rPr lang="fr-FR" sz="1200" dirty="0" smtClean="0"/>
              <a:t>galeries, ils creusaient à la pioche. Ils chargeaient le charbon dans des wagons tirés par des chevaux,  puis dans la benne qui le remontait à la surface. Une machine à vapeur, chauffée au charbon, actionnait une roue chargée de faire monter  et descendre la benne.</a:t>
            </a:r>
            <a:endParaRPr lang="fr-FR" sz="1200" dirty="0"/>
          </a:p>
        </p:txBody>
      </p:sp>
      <p:sp>
        <p:nvSpPr>
          <p:cNvPr id="6" name="ZoneTexte 3"/>
          <p:cNvSpPr txBox="1"/>
          <p:nvPr/>
        </p:nvSpPr>
        <p:spPr>
          <a:xfrm>
            <a:off x="5174432" y="8882390"/>
            <a:ext cx="1683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dirty="0" smtClean="0"/>
              <a:t>www.laclassedestef.fr</a:t>
            </a:r>
            <a:endParaRPr lang="fr-FR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6633" y="683568"/>
            <a:ext cx="6611779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836712" y="72008"/>
            <a:ext cx="5688632" cy="3955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AR CHRISTY" pitchFamily="2" charset="0"/>
              </a:rPr>
              <a:t>Les premières usines</a:t>
            </a:r>
            <a:endParaRPr lang="fr-FR" dirty="0">
              <a:latin typeface="AR CHRISTY" pitchFamily="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60648" y="6948264"/>
            <a:ext cx="6408712" cy="195198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sz="1200" dirty="0"/>
              <a:t>1 - Décris l’illustration (qui, quoi, où, quand)</a:t>
            </a:r>
          </a:p>
          <a:p>
            <a:endParaRPr lang="fr-FR" sz="1200" dirty="0"/>
          </a:p>
          <a:p>
            <a:r>
              <a:rPr lang="fr-FR" sz="1200" dirty="0" smtClean="0"/>
              <a:t>2- À ton avis, ces ouvriers produisaient-ils plus ou moins de tissus que des artisans? Pourquoi ?</a:t>
            </a:r>
            <a:br>
              <a:rPr lang="fr-FR" sz="1200" dirty="0" smtClean="0"/>
            </a:br>
            <a:endParaRPr lang="fr-FR" sz="1200" dirty="0" smtClean="0"/>
          </a:p>
          <a:p>
            <a:r>
              <a:rPr lang="fr-FR" sz="1200" dirty="0" smtClean="0"/>
              <a:t>3- le travail dans cette usine </a:t>
            </a:r>
            <a:br>
              <a:rPr lang="fr-FR" sz="1200" dirty="0" smtClean="0"/>
            </a:br>
            <a:r>
              <a:rPr lang="fr-FR" sz="1200" dirty="0" smtClean="0"/>
              <a:t>était plus ou moins pénible que le travail des artisans?</a:t>
            </a:r>
            <a:br>
              <a:rPr lang="fr-FR" sz="1200" dirty="0" smtClean="0"/>
            </a:br>
            <a:endParaRPr lang="fr-FR" sz="1200" dirty="0" smtClean="0"/>
          </a:p>
          <a:p>
            <a:endParaRPr lang="fr-FR" sz="1200" dirty="0"/>
          </a:p>
          <a:p>
            <a:r>
              <a:rPr lang="fr-FR" sz="1200" dirty="0"/>
              <a:t>4</a:t>
            </a:r>
            <a:r>
              <a:rPr lang="fr-FR" sz="1200" dirty="0" smtClean="0"/>
              <a:t>- Essaie d’expliquer en 2 ou 3 phrases l’intérêt de ces usines.</a:t>
            </a:r>
          </a:p>
          <a:p>
            <a:endParaRPr lang="fr-FR" sz="1200" dirty="0"/>
          </a:p>
        </p:txBody>
      </p:sp>
      <p:sp>
        <p:nvSpPr>
          <p:cNvPr id="13" name="ZoneTexte 12"/>
          <p:cNvSpPr txBox="1"/>
          <p:nvPr/>
        </p:nvSpPr>
        <p:spPr>
          <a:xfrm>
            <a:off x="404664" y="5724128"/>
            <a:ext cx="6048672" cy="600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Autrefoi</a:t>
            </a:r>
            <a:r>
              <a:rPr lang="fr-FR" sz="1100" dirty="0"/>
              <a:t>s</a:t>
            </a:r>
            <a:r>
              <a:rPr lang="fr-FR" sz="1100" dirty="0" smtClean="0"/>
              <a:t>, les tissus étaient fabriqués à la main un par un, par des artisans. Dans cette usine, une machine à vapeur actionnait des roues, qui actionnaient à leur tour différentes machines : pour peigner le coton, en faire des fils, les mettre en bobine, tisser des étoffes et les teindre.</a:t>
            </a:r>
            <a:endParaRPr lang="fr-FR" sz="1100" dirty="0"/>
          </a:p>
        </p:txBody>
      </p:sp>
      <p:sp>
        <p:nvSpPr>
          <p:cNvPr id="6" name="ZoneTexte 3"/>
          <p:cNvSpPr txBox="1"/>
          <p:nvPr/>
        </p:nvSpPr>
        <p:spPr>
          <a:xfrm>
            <a:off x="5174432" y="8882390"/>
            <a:ext cx="1683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dirty="0" smtClean="0"/>
              <a:t>www.laclassedestef.fr</a:t>
            </a:r>
            <a:endParaRPr lang="fr-FR" sz="1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6672" y="179512"/>
            <a:ext cx="5688632" cy="3955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AR CHRISTY" pitchFamily="2" charset="0"/>
              </a:rPr>
              <a:t>Les produits industriels et les magasins</a:t>
            </a:r>
            <a:endParaRPr lang="fr-FR" dirty="0">
              <a:latin typeface="AR CHRISTY" pitchFamily="2" charset="0"/>
            </a:endParaRPr>
          </a:p>
        </p:txBody>
      </p:sp>
      <p:pic>
        <p:nvPicPr>
          <p:cNvPr id="3" name="Picture 2" descr="Afficher l'image d'origine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88640" y="683568"/>
            <a:ext cx="6192688" cy="2241163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4509120" y="2915816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Le Bon Marché, Paris, 1905</a:t>
            </a:r>
            <a:endParaRPr lang="fr-FR" sz="1200" dirty="0"/>
          </a:p>
        </p:txBody>
      </p:sp>
      <p:sp>
        <p:nvSpPr>
          <p:cNvPr id="5" name="ZoneTexte 4"/>
          <p:cNvSpPr txBox="1"/>
          <p:nvPr/>
        </p:nvSpPr>
        <p:spPr>
          <a:xfrm>
            <a:off x="332656" y="7668344"/>
            <a:ext cx="6336704" cy="1213320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sz="1200" dirty="0"/>
              <a:t>1 - Décris </a:t>
            </a:r>
            <a:r>
              <a:rPr lang="fr-FR" sz="1200" dirty="0" smtClean="0"/>
              <a:t> ces deux illustrations (qui</a:t>
            </a:r>
            <a:r>
              <a:rPr lang="fr-FR" sz="1200" dirty="0"/>
              <a:t>, quoi, où, quand)</a:t>
            </a:r>
          </a:p>
          <a:p>
            <a:endParaRPr lang="fr-FR" sz="1200" dirty="0"/>
          </a:p>
          <a:p>
            <a:r>
              <a:rPr lang="fr-FR" sz="1200" dirty="0" smtClean="0"/>
              <a:t>2- À ton avis, que vend-on dans ces nouveaux magasins ?</a:t>
            </a:r>
          </a:p>
          <a:p>
            <a:endParaRPr lang="fr-FR" sz="1200" dirty="0" smtClean="0"/>
          </a:p>
          <a:p>
            <a:r>
              <a:rPr lang="fr-FR" sz="1200" dirty="0" smtClean="0"/>
              <a:t>3- Essaie d’expliquer en 2 ou 3 phrases l’intérêt de ces magasins.</a:t>
            </a:r>
          </a:p>
          <a:p>
            <a:endParaRPr lang="fr-FR" sz="1200" dirty="0"/>
          </a:p>
        </p:txBody>
      </p:sp>
      <p:pic>
        <p:nvPicPr>
          <p:cNvPr id="6" name="Picture 6" descr="Afficher l'image d'origine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88640" y="3188727"/>
            <a:ext cx="3096344" cy="4119577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3356992" y="6620694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Publicité « le Grand Bazar de l’Hôtel de Ville », 19</a:t>
            </a:r>
            <a:r>
              <a:rPr lang="fr-FR" sz="1200" baseline="30000" dirty="0" smtClean="0"/>
              <a:t>ème</a:t>
            </a:r>
            <a:r>
              <a:rPr lang="fr-FR" sz="1200" dirty="0" smtClean="0"/>
              <a:t> S.</a:t>
            </a:r>
            <a:endParaRPr lang="fr-FR" sz="1200" dirty="0"/>
          </a:p>
        </p:txBody>
      </p:sp>
      <p:sp>
        <p:nvSpPr>
          <p:cNvPr id="8" name="Rectangle 7"/>
          <p:cNvSpPr/>
          <p:nvPr/>
        </p:nvSpPr>
        <p:spPr>
          <a:xfrm>
            <a:off x="4509120" y="3851920"/>
            <a:ext cx="2088232" cy="110799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1100" dirty="0" smtClean="0"/>
              <a:t>Au XIX</a:t>
            </a:r>
            <a:r>
              <a:rPr lang="fr-FR" sz="1100" baseline="30000" dirty="0" smtClean="0"/>
              <a:t>e </a:t>
            </a:r>
            <a:r>
              <a:rPr lang="fr-FR" sz="1100" dirty="0" smtClean="0"/>
              <a:t>siècle, les produits </a:t>
            </a:r>
            <a:br>
              <a:rPr lang="fr-FR" sz="1100" dirty="0" smtClean="0"/>
            </a:br>
            <a:r>
              <a:rPr lang="fr-FR" sz="1100" dirty="0" smtClean="0"/>
              <a:t>fabriqués par les usines sont devenus plus nombreux. </a:t>
            </a:r>
            <a:br>
              <a:rPr lang="fr-FR" sz="1100" dirty="0" smtClean="0"/>
            </a:br>
            <a:r>
              <a:rPr lang="fr-FR" sz="1100" dirty="0" smtClean="0"/>
              <a:t>Ils étaient vendus dans des magasins plus grands et de moins en moins spécialisés.</a:t>
            </a:r>
            <a:endParaRPr lang="fr-FR" sz="1100" dirty="0"/>
          </a:p>
        </p:txBody>
      </p:sp>
      <p:sp>
        <p:nvSpPr>
          <p:cNvPr id="9" name="ZoneTexte 3"/>
          <p:cNvSpPr txBox="1"/>
          <p:nvPr/>
        </p:nvSpPr>
        <p:spPr>
          <a:xfrm>
            <a:off x="5174432" y="8882390"/>
            <a:ext cx="1683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dirty="0" smtClean="0"/>
              <a:t>www.laclassedestef.fr</a:t>
            </a:r>
            <a:endParaRPr lang="fr-FR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213</Words>
  <Application>Microsoft Office PowerPoint</Application>
  <PresentationFormat>Affichage à l'écran (4:3)</PresentationFormat>
  <Paragraphs>28</Paragraphs>
  <Slides>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Stéphanie</dc:creator>
  <cp:lastModifiedBy>Stéphanie</cp:lastModifiedBy>
  <cp:revision>46</cp:revision>
  <dcterms:created xsi:type="dcterms:W3CDTF">2016-02-09T17:13:28Z</dcterms:created>
  <dcterms:modified xsi:type="dcterms:W3CDTF">2016-03-13T21:17:28Z</dcterms:modified>
</cp:coreProperties>
</file>