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7BD7"/>
    <a:srgbClr val="FF9900"/>
    <a:srgbClr val="FF4F4F"/>
    <a:srgbClr val="F59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1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91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58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1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88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04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26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83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0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94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45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EBF7F-C137-4A42-ACD2-E186038F23F3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CE9E-9194-43FC-A76F-1F73928ED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20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https://image.flaticon.com/icons/png/512/16/16235.png" TargetMode="External"/><Relationship Id="rId7" Type="http://schemas.openxmlformats.org/officeDocument/2006/relationships/image" Target="https://www.atelierchezsoi.fr/Files/122808/Img/03/jeu-chiffre-topla-mobi-baleine-720x-zoom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https://image.flaticon.com/icons/png/512/3/3901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9185" y="202046"/>
            <a:ext cx="8587342" cy="54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800" dirty="0">
                <a:solidFill>
                  <a:schemeClr val="bg1">
                    <a:lumMod val="50000"/>
                  </a:schemeClr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travail collectif  -  </a:t>
            </a:r>
            <a:r>
              <a:rPr lang="fr-FR" sz="2800"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du 2</a:t>
            </a:r>
            <a:r>
              <a:rPr lang="fr-FR" sz="2800" dirty="0"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2800"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/02 au 28/02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02736"/>
              </p:ext>
            </p:extLst>
          </p:nvPr>
        </p:nvGraphicFramePr>
        <p:xfrm>
          <a:off x="281464" y="826623"/>
          <a:ext cx="9342785" cy="478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1821464436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397502395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VENDREDI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21803"/>
                  </a:ext>
                </a:extLst>
              </a:tr>
              <a:tr h="154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b="1" u="none" dirty="0">
                        <a:solidFill>
                          <a:schemeClr val="tx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GRAMMAIRE – GR12</a:t>
                      </a: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Numération – N5</a:t>
                      </a: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67075" algn="l"/>
                        </a:tabLst>
                        <a:defRPr/>
                      </a:pP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70595"/>
                  </a:ext>
                </a:extLst>
              </a:tr>
              <a:tr h="27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Lecture – </a:t>
                      </a:r>
                      <a:r>
                        <a:rPr kumimoji="0" lang="fr-FR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Lec</a:t>
                      </a:r>
                      <a:r>
                        <a:rPr kumimoji="0" lang="fr-F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 1 à 4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Calcul – CA7/8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Ecriture – E1 à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Arts visuels – ART4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7B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Orthographe – O2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0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124856" y="3459479"/>
            <a:ext cx="1656000" cy="193405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 : Copie les minuscules.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 : Copie les mots.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4"/>
                </a:solidFill>
                <a:latin typeface="Comic Sans MS" panose="030F0702030302020204" pitchFamily="66" charset="0"/>
              </a:rPr>
              <a:t>3 : Copie les majuscules.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4. Copie les phrases.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251578" y="3921966"/>
            <a:ext cx="1656000" cy="131268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Pose et calcule au moins 6 additions.</a:t>
            </a:r>
          </a:p>
          <a:p>
            <a:pPr algn="just">
              <a:spcBef>
                <a:spcPts val="600"/>
              </a:spcBef>
            </a:pPr>
            <a:endParaRPr lang="fr-FR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7880304" y="4123678"/>
            <a:ext cx="1656000" cy="63766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Apprends les mots de la lettre « l ».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1771C6F-008D-41AA-B865-E629FF480E18}"/>
              </a:ext>
            </a:extLst>
          </p:cNvPr>
          <p:cNvSpPr txBox="1"/>
          <p:nvPr/>
        </p:nvSpPr>
        <p:spPr>
          <a:xfrm>
            <a:off x="1341121" y="5748013"/>
            <a:ext cx="7467600" cy="90794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>
                <a:latin typeface="MTF Hello Again" panose="02000500000000000000" pitchFamily="2" charset="0"/>
              </a:rPr>
              <a:t>Groupe A : -</a:t>
            </a:r>
          </a:p>
          <a:p>
            <a:pPr algn="ctr">
              <a:spcBef>
                <a:spcPts val="600"/>
              </a:spcBef>
            </a:pPr>
            <a:r>
              <a:rPr lang="fr-FR" sz="2400" dirty="0">
                <a:latin typeface="MTF Hello Again" panose="02000500000000000000" pitchFamily="2" charset="0"/>
              </a:rPr>
              <a:t>Groupe B : -</a:t>
            </a:r>
          </a:p>
        </p:txBody>
      </p:sp>
      <p:pic>
        <p:nvPicPr>
          <p:cNvPr id="1027" name="Picture 3" descr="Chronomètre noir Icons gratuit">
            <a:extLst>
              <a:ext uri="{FF2B5EF4-FFF2-40B4-BE49-F238E27FC236}">
                <a16:creationId xmlns:a16="http://schemas.microsoft.com/office/drawing/2014/main" id="{1447F96B-596A-4E67-A6BE-19115FF77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4436" y="2540709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etite caméra Icons gratuit">
            <a:extLst>
              <a:ext uri="{FF2B5EF4-FFF2-40B4-BE49-F238E27FC236}">
                <a16:creationId xmlns:a16="http://schemas.microsoft.com/office/drawing/2014/main" id="{A9306B39-4B70-449B-B353-1AE72B18D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1639" y="1760418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à coins arrondis 23">
            <a:extLst>
              <a:ext uri="{FF2B5EF4-FFF2-40B4-BE49-F238E27FC236}">
                <a16:creationId xmlns:a16="http://schemas.microsoft.com/office/drawing/2014/main" id="{9BBA981C-C4F2-4C15-BB74-062A2785F9AF}"/>
              </a:ext>
            </a:extLst>
          </p:cNvPr>
          <p:cNvSpPr/>
          <p:nvPr/>
        </p:nvSpPr>
        <p:spPr>
          <a:xfrm>
            <a:off x="2251578" y="2087789"/>
            <a:ext cx="1656000" cy="405232"/>
          </a:xfrm>
          <a:prstGeom prst="roundRect">
            <a:avLst>
              <a:gd name="adj" fmla="val 156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Voir les consignes. </a:t>
            </a:r>
          </a:p>
        </p:txBody>
      </p:sp>
      <p:sp>
        <p:nvSpPr>
          <p:cNvPr id="20" name="Rectangle à coins arrondis 23">
            <a:extLst>
              <a:ext uri="{FF2B5EF4-FFF2-40B4-BE49-F238E27FC236}">
                <a16:creationId xmlns:a16="http://schemas.microsoft.com/office/drawing/2014/main" id="{64F142F1-8674-4FFA-A2DC-9F1B5CEAFB66}"/>
              </a:ext>
            </a:extLst>
          </p:cNvPr>
          <p:cNvSpPr/>
          <p:nvPr/>
        </p:nvSpPr>
        <p:spPr>
          <a:xfrm>
            <a:off x="4124856" y="1889760"/>
            <a:ext cx="1656000" cy="782320"/>
          </a:xfrm>
          <a:prstGeom prst="roundRect">
            <a:avLst>
              <a:gd name="adj" fmla="val 156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100" b="1" dirty="0">
                <a:solidFill>
                  <a:schemeClr val="tx1"/>
                </a:solidFill>
                <a:latin typeface="Comic Sans MS" panose="030F0702030302020204" pitchFamily="66" charset="0"/>
              </a:rPr>
              <a:t>Trouve au moins 4 façons différentes d’écrire le nombre 825. </a:t>
            </a:r>
          </a:p>
        </p:txBody>
      </p:sp>
      <p:sp>
        <p:nvSpPr>
          <p:cNvPr id="21" name="Rectangle à coins arrondis 8">
            <a:extLst>
              <a:ext uri="{FF2B5EF4-FFF2-40B4-BE49-F238E27FC236}">
                <a16:creationId xmlns:a16="http://schemas.microsoft.com/office/drawing/2014/main" id="{4ABEB8DA-4287-4052-BECF-EC8CD961D1D7}"/>
              </a:ext>
            </a:extLst>
          </p:cNvPr>
          <p:cNvSpPr/>
          <p:nvPr/>
        </p:nvSpPr>
        <p:spPr>
          <a:xfrm>
            <a:off x="5978572" y="3753326"/>
            <a:ext cx="1656000" cy="147157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Décore et colorie les cœurs à la manière de Romero </a:t>
            </a:r>
            <a:r>
              <a:rPr lang="fr-FR" sz="12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Britto</a:t>
            </a: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. </a:t>
            </a:r>
          </a:p>
          <a:p>
            <a:pPr algn="just">
              <a:spcBef>
                <a:spcPts val="600"/>
              </a:spcBef>
            </a:pPr>
            <a:endParaRPr lang="fr-FR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spcBef>
                <a:spcPts val="600"/>
              </a:spcBef>
            </a:pPr>
            <a:endParaRPr lang="fr-FR" sz="1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à coins arrondis 11">
            <a:extLst>
              <a:ext uri="{FF2B5EF4-FFF2-40B4-BE49-F238E27FC236}">
                <a16:creationId xmlns:a16="http://schemas.microsoft.com/office/drawing/2014/main" id="{3F6573D6-F078-4F76-9FFB-D8A6993DDEAF}"/>
              </a:ext>
            </a:extLst>
          </p:cNvPr>
          <p:cNvSpPr/>
          <p:nvPr/>
        </p:nvSpPr>
        <p:spPr>
          <a:xfrm>
            <a:off x="369408" y="3423240"/>
            <a:ext cx="1656000" cy="193405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 : Lis les syllabes.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 : Lis les mots outils.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4"/>
                </a:solidFill>
                <a:latin typeface="Comic Sans MS" panose="030F0702030302020204" pitchFamily="66" charset="0"/>
              </a:rPr>
              <a:t>3 : Lis les mots inconnus.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4. Lis les phrases.</a:t>
            </a:r>
          </a:p>
        </p:txBody>
      </p:sp>
      <p:pic>
        <p:nvPicPr>
          <p:cNvPr id="6" name="Picture 2" descr="Afficher l’image source">
            <a:extLst>
              <a:ext uri="{FF2B5EF4-FFF2-40B4-BE49-F238E27FC236}">
                <a16:creationId xmlns:a16="http://schemas.microsoft.com/office/drawing/2014/main" id="{C04273D4-1B10-4B35-9B1F-F31B70EFC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" t="6203" r="6607" b="8665"/>
          <a:stretch>
            <a:fillRect/>
          </a:stretch>
        </p:blipFill>
        <p:spPr bwMode="auto">
          <a:xfrm>
            <a:off x="-1145628" y="3561966"/>
            <a:ext cx="377368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Petite caméra Icons gratuit">
            <a:extLst>
              <a:ext uri="{FF2B5EF4-FFF2-40B4-BE49-F238E27FC236}">
                <a16:creationId xmlns:a16="http://schemas.microsoft.com/office/drawing/2014/main" id="{619573F3-DD93-4559-A5F6-CF427F077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06" y="4761346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Image 1">
            <a:extLst>
              <a:ext uri="{FF2B5EF4-FFF2-40B4-BE49-F238E27FC236}">
                <a16:creationId xmlns:a16="http://schemas.microsoft.com/office/drawing/2014/main" id="{1E66EDAE-0BFE-441D-B739-73A57800C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72" y="4689521"/>
            <a:ext cx="6604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82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9185" y="202046"/>
            <a:ext cx="8587342" cy="54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800" dirty="0">
                <a:solidFill>
                  <a:schemeClr val="bg1">
                    <a:lumMod val="50000"/>
                  </a:schemeClr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travail collectif  -  </a:t>
            </a:r>
            <a:r>
              <a:rPr lang="fr-FR" sz="2800" dirty="0"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du 03/02 au 07/02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39944"/>
              </p:ext>
            </p:extLst>
          </p:nvPr>
        </p:nvGraphicFramePr>
        <p:xfrm>
          <a:off x="281464" y="826623"/>
          <a:ext cx="9342785" cy="478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1821464436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397502395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VENDREDI</a:t>
                      </a: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21803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b="1" u="none" dirty="0">
                        <a:solidFill>
                          <a:schemeClr val="tx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grammaire – gr7</a:t>
                      </a:r>
                      <a:endParaRPr lang="fr-FR" sz="2400" b="1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calcul – ca8</a:t>
                      </a:r>
                      <a:endParaRPr lang="fr-FR" sz="2400" b="1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</a:rPr>
                        <a:t>Orthographe – o2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none" dirty="0">
                        <a:solidFill>
                          <a:schemeClr val="tx1"/>
                        </a:solidFill>
                        <a:effectLst/>
                        <a:latin typeface="Moon Flower Bold" panose="02000500000000000000" pitchFamily="2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67075" algn="l"/>
                        </a:tabLst>
                        <a:defRPr/>
                      </a:pPr>
                      <a:r>
                        <a:rPr lang="fr-FR" sz="2400" b="1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Lexique – </a:t>
                      </a:r>
                      <a:r>
                        <a:rPr lang="fr-FR" sz="2400" b="1" u="none" dirty="0" err="1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lex</a:t>
                      </a:r>
                      <a:r>
                        <a:rPr lang="fr-FR" sz="2400" b="1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 2-3</a:t>
                      </a:r>
                      <a:endParaRPr lang="fr-FR" sz="2400" b="1" u="none" dirty="0">
                        <a:solidFill>
                          <a:schemeClr val="bg1"/>
                        </a:solidFill>
                        <a:effectLst/>
                        <a:latin typeface="Moon Flower Bold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34" marR="58034" marT="30629" marB="306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70595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lecture – LEC8</a:t>
                      </a:r>
                    </a:p>
                  </a:txBody>
                  <a:tcPr marL="58034" marR="58034" marT="30629" marB="30629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Calcul mental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on Flower Bold" panose="02000500000000000000" pitchFamily="2" charset="0"/>
                          <a:ea typeface="+mn-ea"/>
                          <a:cs typeface="+mn-cs"/>
                        </a:rPr>
                        <a:t>– Cm1 à 6</a:t>
                      </a:r>
                    </a:p>
                  </a:txBody>
                  <a:tcPr marL="58034" marR="58034" marT="30629" marB="30629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F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écriture – E4</a:t>
                      </a:r>
                    </a:p>
                  </a:txBody>
                  <a:tcPr marL="58034" marR="58034" marT="30629" marB="30629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u="none" dirty="0">
                          <a:solidFill>
                            <a:schemeClr val="tx1"/>
                          </a:solidFill>
                          <a:effectLst/>
                          <a:latin typeface="Moon Flower Bold" panose="02000500000000000000" pitchFamily="2" charset="0"/>
                        </a:rPr>
                        <a:t>Géométrie – Niv.1 à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u="none" dirty="0">
                        <a:solidFill>
                          <a:schemeClr val="tx1"/>
                        </a:solidFill>
                        <a:effectLst/>
                        <a:latin typeface="Moon Flower Bold" panose="02000500000000000000" pitchFamily="2" charset="0"/>
                      </a:endParaRPr>
                    </a:p>
                  </a:txBody>
                  <a:tcPr marL="58034" marR="58034" marT="30629" marB="30629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>
                          <a:solidFill>
                            <a:schemeClr val="bg1"/>
                          </a:solidFill>
                          <a:effectLst/>
                          <a:latin typeface="Moon Flower Bold" panose="02000500000000000000" pitchFamily="2" charset="0"/>
                        </a:rPr>
                        <a:t>GRAMMAIRE – GR5</a:t>
                      </a:r>
                    </a:p>
                  </a:txBody>
                  <a:tcPr marL="58034" marR="58034" marT="30629" marB="30629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71771C6F-008D-41AA-B865-E629FF480E18}"/>
              </a:ext>
            </a:extLst>
          </p:cNvPr>
          <p:cNvSpPr txBox="1"/>
          <p:nvPr/>
        </p:nvSpPr>
        <p:spPr>
          <a:xfrm>
            <a:off x="1341121" y="5748013"/>
            <a:ext cx="7467600" cy="90794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>
                <a:latin typeface="MTF Hello Again" panose="02000500000000000000" pitchFamily="2" charset="0"/>
              </a:rPr>
              <a:t>Groupe A : -</a:t>
            </a:r>
          </a:p>
          <a:p>
            <a:pPr algn="ctr">
              <a:spcBef>
                <a:spcPts val="600"/>
              </a:spcBef>
            </a:pPr>
            <a:r>
              <a:rPr lang="fr-FR" sz="2400" dirty="0">
                <a:latin typeface="MTF Hello Again" panose="02000500000000000000" pitchFamily="2" charset="0"/>
              </a:rPr>
              <a:t>Groupe B </a:t>
            </a:r>
            <a:r>
              <a:rPr lang="fr-FR" sz="2400">
                <a:latin typeface="MTF Hello Again" panose="02000500000000000000" pitchFamily="2" charset="0"/>
              </a:rPr>
              <a:t>: -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7" name="Rectangle à coins arrondis 23">
            <a:extLst>
              <a:ext uri="{FF2B5EF4-FFF2-40B4-BE49-F238E27FC236}">
                <a16:creationId xmlns:a16="http://schemas.microsoft.com/office/drawing/2014/main" id="{5BB93155-8F3F-4A2F-A9D8-6144530CF1F5}"/>
              </a:ext>
            </a:extLst>
          </p:cNvPr>
          <p:cNvSpPr/>
          <p:nvPr/>
        </p:nvSpPr>
        <p:spPr>
          <a:xfrm>
            <a:off x="7871412" y="2057344"/>
            <a:ext cx="1656000" cy="421696"/>
          </a:xfrm>
          <a:prstGeom prst="roundRect">
            <a:avLst>
              <a:gd name="adj" fmla="val 156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Voir les consignes de l’exercice.</a:t>
            </a:r>
          </a:p>
        </p:txBody>
      </p:sp>
      <p:sp>
        <p:nvSpPr>
          <p:cNvPr id="20" name="Rectangle à coins arrondis 23">
            <a:extLst>
              <a:ext uri="{FF2B5EF4-FFF2-40B4-BE49-F238E27FC236}">
                <a16:creationId xmlns:a16="http://schemas.microsoft.com/office/drawing/2014/main" id="{64F142F1-8674-4FFA-A2DC-9F1B5CEAFB66}"/>
              </a:ext>
            </a:extLst>
          </p:cNvPr>
          <p:cNvSpPr/>
          <p:nvPr/>
        </p:nvSpPr>
        <p:spPr>
          <a:xfrm>
            <a:off x="2254297" y="1850924"/>
            <a:ext cx="1656000" cy="943075"/>
          </a:xfrm>
          <a:prstGeom prst="roundRect">
            <a:avLst>
              <a:gd name="adj" fmla="val 156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</a:pPr>
            <a:r>
              <a:rPr lang="fr-FR" sz="1100" b="1" dirty="0">
                <a:solidFill>
                  <a:schemeClr val="tx1"/>
                </a:solidFill>
                <a:latin typeface="Comic Sans MS" panose="030F0702030302020204" pitchFamily="66" charset="0"/>
              </a:rPr>
              <a:t>Dans chaque phrase, colorie les noms en rose et les déterminants en bleu. </a:t>
            </a:r>
          </a:p>
        </p:txBody>
      </p:sp>
      <p:sp>
        <p:nvSpPr>
          <p:cNvPr id="23" name="Rectangle à coins arrondis 8">
            <a:extLst>
              <a:ext uri="{FF2B5EF4-FFF2-40B4-BE49-F238E27FC236}">
                <a16:creationId xmlns:a16="http://schemas.microsoft.com/office/drawing/2014/main" id="{058268DE-4456-4B31-AFBB-1E07FC68BBAC}"/>
              </a:ext>
            </a:extLst>
          </p:cNvPr>
          <p:cNvSpPr/>
          <p:nvPr/>
        </p:nvSpPr>
        <p:spPr>
          <a:xfrm>
            <a:off x="5988491" y="1831045"/>
            <a:ext cx="1656000" cy="107610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Apprends les mots de la lettre « o » (partie 2).</a:t>
            </a:r>
          </a:p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Fiche de la lettre « o ».</a:t>
            </a:r>
          </a:p>
        </p:txBody>
      </p:sp>
      <p:sp>
        <p:nvSpPr>
          <p:cNvPr id="24" name="Rectangle à coins arrondis 11">
            <a:extLst>
              <a:ext uri="{FF2B5EF4-FFF2-40B4-BE49-F238E27FC236}">
                <a16:creationId xmlns:a16="http://schemas.microsoft.com/office/drawing/2014/main" id="{CAFD2185-8798-4FC7-80F6-1BFD3337C221}"/>
              </a:ext>
            </a:extLst>
          </p:cNvPr>
          <p:cNvSpPr/>
          <p:nvPr/>
        </p:nvSpPr>
        <p:spPr>
          <a:xfrm>
            <a:off x="347200" y="3538330"/>
            <a:ext cx="1656000" cy="194228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chemeClr val="tx1"/>
                </a:solidFill>
                <a:latin typeface="Comic Sans MS" panose="030F0702030302020204" pitchFamily="66" charset="0"/>
              </a:rPr>
              <a:t>Entoure les indices de temps dans les phrases.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chemeClr val="tx1"/>
                </a:solidFill>
                <a:latin typeface="Comic Sans MS" panose="030F0702030302020204" pitchFamily="66" charset="0"/>
              </a:rPr>
              <a:t>Range les phrases dans l’ordre.</a:t>
            </a:r>
          </a:p>
          <a:p>
            <a:pPr algn="ctr">
              <a:spcBef>
                <a:spcPts val="1200"/>
              </a:spcBef>
            </a:pPr>
            <a:r>
              <a:rPr lang="fr-FR" sz="1100" b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Fiche de lecture</a:t>
            </a:r>
            <a:endParaRPr lang="fr-FR" sz="1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à coins arrondis 13">
            <a:extLst>
              <a:ext uri="{FF2B5EF4-FFF2-40B4-BE49-F238E27FC236}">
                <a16:creationId xmlns:a16="http://schemas.microsoft.com/office/drawing/2014/main" id="{D9D61D76-2E84-4858-A55A-8E08230DB064}"/>
              </a:ext>
            </a:extLst>
          </p:cNvPr>
          <p:cNvSpPr/>
          <p:nvPr/>
        </p:nvSpPr>
        <p:spPr>
          <a:xfrm>
            <a:off x="2252717" y="4064001"/>
            <a:ext cx="1656000" cy="100259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Réalise les calculs sur ton ardoise.</a:t>
            </a:r>
          </a:p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Cartes de calcul</a:t>
            </a:r>
          </a:p>
        </p:txBody>
      </p:sp>
      <p:sp>
        <p:nvSpPr>
          <p:cNvPr id="26" name="Rectangle à coins arrondis 15">
            <a:extLst>
              <a:ext uri="{FF2B5EF4-FFF2-40B4-BE49-F238E27FC236}">
                <a16:creationId xmlns:a16="http://schemas.microsoft.com/office/drawing/2014/main" id="{92C27AEC-6C12-42B6-9E76-E47B96CB3519}"/>
              </a:ext>
            </a:extLst>
          </p:cNvPr>
          <p:cNvSpPr/>
          <p:nvPr/>
        </p:nvSpPr>
        <p:spPr>
          <a:xfrm>
            <a:off x="4109306" y="3709761"/>
            <a:ext cx="1656000" cy="142668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Observe bien l’image et décris la petite fille.</a:t>
            </a:r>
          </a:p>
          <a:p>
            <a:pPr algn="just">
              <a:spcBef>
                <a:spcPts val="1200"/>
              </a:spcBef>
            </a:pPr>
            <a:endParaRPr lang="fr-FR" sz="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Etiquette +</a:t>
            </a:r>
          </a:p>
        </p:txBody>
      </p:sp>
      <p:sp>
        <p:nvSpPr>
          <p:cNvPr id="27" name="Rectangle à coins arrondis 17">
            <a:extLst>
              <a:ext uri="{FF2B5EF4-FFF2-40B4-BE49-F238E27FC236}">
                <a16:creationId xmlns:a16="http://schemas.microsoft.com/office/drawing/2014/main" id="{F9A8AEC6-3533-42BB-9077-F2B4FB01188E}"/>
              </a:ext>
            </a:extLst>
          </p:cNvPr>
          <p:cNvSpPr/>
          <p:nvPr/>
        </p:nvSpPr>
        <p:spPr>
          <a:xfrm>
            <a:off x="7871412" y="3459193"/>
            <a:ext cx="1656000" cy="1857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Trie les étiquettes en 3 groupes : pronom personnel / verbe infinitif et verbe conjugué. </a:t>
            </a:r>
          </a:p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Etiquettes des mots.</a:t>
            </a:r>
          </a:p>
        </p:txBody>
      </p:sp>
      <p:pic>
        <p:nvPicPr>
          <p:cNvPr id="28" name="Picture 10" descr="http://ekladata.com/qvm8zMXIm0F4VwKNVAXNs0Fz43c.jpg">
            <a:extLst>
              <a:ext uri="{FF2B5EF4-FFF2-40B4-BE49-F238E27FC236}">
                <a16:creationId xmlns:a16="http://schemas.microsoft.com/office/drawing/2014/main" id="{083D5D88-78F2-4FC3-8FB8-A4AF51A51B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4" r="18267"/>
          <a:stretch/>
        </p:blipFill>
        <p:spPr bwMode="auto">
          <a:xfrm>
            <a:off x="5161298" y="4413495"/>
            <a:ext cx="434951" cy="67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à coins arrondis 23">
            <a:extLst>
              <a:ext uri="{FF2B5EF4-FFF2-40B4-BE49-F238E27FC236}">
                <a16:creationId xmlns:a16="http://schemas.microsoft.com/office/drawing/2014/main" id="{5FC1F820-D2D6-4982-9030-047C2204388B}"/>
              </a:ext>
            </a:extLst>
          </p:cNvPr>
          <p:cNvSpPr/>
          <p:nvPr/>
        </p:nvSpPr>
        <p:spPr>
          <a:xfrm>
            <a:off x="4121394" y="2057344"/>
            <a:ext cx="1656000" cy="421696"/>
          </a:xfrm>
          <a:prstGeom prst="roundRect">
            <a:avLst>
              <a:gd name="adj" fmla="val 1563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</a:pPr>
            <a:r>
              <a:rPr lang="fr-FR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Pose et calcule les additions.</a:t>
            </a:r>
          </a:p>
        </p:txBody>
      </p:sp>
      <p:sp>
        <p:nvSpPr>
          <p:cNvPr id="14" name="Rectangle à coins arrondis 17">
            <a:extLst>
              <a:ext uri="{FF2B5EF4-FFF2-40B4-BE49-F238E27FC236}">
                <a16:creationId xmlns:a16="http://schemas.microsoft.com/office/drawing/2014/main" id="{8032DEEC-C521-4FD7-983F-A4130EE8E404}"/>
              </a:ext>
            </a:extLst>
          </p:cNvPr>
          <p:cNvSpPr/>
          <p:nvPr/>
        </p:nvSpPr>
        <p:spPr>
          <a:xfrm>
            <a:off x="6014823" y="3429001"/>
            <a:ext cx="1656000" cy="20516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 : Continue les frises.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 : Reproduis les figures.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4"/>
                </a:solidFill>
                <a:latin typeface="Comic Sans MS" panose="030F0702030302020204" pitchFamily="66" charset="0"/>
              </a:rPr>
              <a:t>3 : Repasse sur les traits.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4. Continue les frises.</a:t>
            </a:r>
          </a:p>
          <a:p>
            <a:pPr algn="just">
              <a:spcBef>
                <a:spcPts val="600"/>
              </a:spcBef>
            </a:pP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Fiches de tracés.</a:t>
            </a:r>
          </a:p>
        </p:txBody>
      </p:sp>
    </p:spTree>
    <p:extLst>
      <p:ext uri="{BB962C8B-B14F-4D97-AF65-F5344CB8AC3E}">
        <p14:creationId xmlns:p14="http://schemas.microsoft.com/office/powerpoint/2010/main" val="3754709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16426</TotalTime>
  <Words>335</Words>
  <Application>Microsoft Office PowerPoint</Application>
  <PresentationFormat>Format A4 (210 x 297 mm)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Moon Flower Bold</vt:lpstr>
      <vt:lpstr>MTF Hello Again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Séverine Walker</cp:lastModifiedBy>
  <cp:revision>456</cp:revision>
  <cp:lastPrinted>2019-05-28T04:40:10Z</cp:lastPrinted>
  <dcterms:created xsi:type="dcterms:W3CDTF">2018-09-19T08:53:46Z</dcterms:created>
  <dcterms:modified xsi:type="dcterms:W3CDTF">2020-02-18T13:03:05Z</dcterms:modified>
</cp:coreProperties>
</file>