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24" autoAdjust="0"/>
    <p:restoredTop sz="94660"/>
  </p:normalViewPr>
  <p:slideViewPr>
    <p:cSldViewPr>
      <p:cViewPr varScale="1">
        <p:scale>
          <a:sx n="68" d="100"/>
          <a:sy n="68" d="100"/>
        </p:scale>
        <p:origin x="-15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E75F3-9B2E-41C3-A3FD-D1EC4353D82D}" type="datetimeFigureOut">
              <a:rPr lang="fr-FR" smtClean="0"/>
              <a:pPr/>
              <a:t>09/06/2015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64BBF-A7AB-43AA-97B5-A07101CDC14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E75F3-9B2E-41C3-A3FD-D1EC4353D82D}" type="datetimeFigureOut">
              <a:rPr lang="fr-FR" smtClean="0"/>
              <a:pPr/>
              <a:t>09/06/2015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64BBF-A7AB-43AA-97B5-A07101CDC14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E75F3-9B2E-41C3-A3FD-D1EC4353D82D}" type="datetimeFigureOut">
              <a:rPr lang="fr-FR" smtClean="0"/>
              <a:pPr/>
              <a:t>09/06/2015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64BBF-A7AB-43AA-97B5-A07101CDC14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E75F3-9B2E-41C3-A3FD-D1EC4353D82D}" type="datetimeFigureOut">
              <a:rPr lang="fr-FR" smtClean="0"/>
              <a:pPr/>
              <a:t>09/06/2015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64BBF-A7AB-43AA-97B5-A07101CDC14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E75F3-9B2E-41C3-A3FD-D1EC4353D82D}" type="datetimeFigureOut">
              <a:rPr lang="fr-FR" smtClean="0"/>
              <a:pPr/>
              <a:t>09/06/2015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64BBF-A7AB-43AA-97B5-A07101CDC14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E75F3-9B2E-41C3-A3FD-D1EC4353D82D}" type="datetimeFigureOut">
              <a:rPr lang="fr-FR" smtClean="0"/>
              <a:pPr/>
              <a:t>09/06/2015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64BBF-A7AB-43AA-97B5-A07101CDC14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E75F3-9B2E-41C3-A3FD-D1EC4353D82D}" type="datetimeFigureOut">
              <a:rPr lang="fr-FR" smtClean="0"/>
              <a:pPr/>
              <a:t>09/06/2015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64BBF-A7AB-43AA-97B5-A07101CDC14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E75F3-9B2E-41C3-A3FD-D1EC4353D82D}" type="datetimeFigureOut">
              <a:rPr lang="fr-FR" smtClean="0"/>
              <a:pPr/>
              <a:t>09/06/2015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64BBF-A7AB-43AA-97B5-A07101CDC14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E75F3-9B2E-41C3-A3FD-D1EC4353D82D}" type="datetimeFigureOut">
              <a:rPr lang="fr-FR" smtClean="0"/>
              <a:pPr/>
              <a:t>09/06/2015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64BBF-A7AB-43AA-97B5-A07101CDC14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E75F3-9B2E-41C3-A3FD-D1EC4353D82D}" type="datetimeFigureOut">
              <a:rPr lang="fr-FR" smtClean="0"/>
              <a:pPr/>
              <a:t>09/06/2015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64BBF-A7AB-43AA-97B5-A07101CDC14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E75F3-9B2E-41C3-A3FD-D1EC4353D82D}" type="datetimeFigureOut">
              <a:rPr lang="fr-FR" smtClean="0"/>
              <a:pPr/>
              <a:t>09/06/2015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64BBF-A7AB-43AA-97B5-A07101CDC14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E75F3-9B2E-41C3-A3FD-D1EC4353D82D}" type="datetimeFigureOut">
              <a:rPr lang="fr-FR" smtClean="0"/>
              <a:pPr/>
              <a:t>09/06/2015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64BBF-A7AB-43AA-97B5-A07101CDC14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-4737"/>
            <a:ext cx="9906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44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a's Scribblings ~" pitchFamily="2" charset="0"/>
              </a:rPr>
              <a:t>L</a:t>
            </a:r>
            <a:r>
              <a:rPr lang="fr-FR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a's Scribblings ~" pitchFamily="2" charset="0"/>
              </a:rPr>
              <a:t>e </a:t>
            </a:r>
            <a:r>
              <a:rPr lang="fr-FR" sz="44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a's Scribblings ~" pitchFamily="2" charset="0"/>
              </a:rPr>
              <a:t>c</a:t>
            </a:r>
            <a:r>
              <a:rPr lang="fr-FR" sz="44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a's Scribblings ~" pitchFamily="2" charset="0"/>
              </a:rPr>
              <a:t>r</a:t>
            </a:r>
            <a:r>
              <a:rPr lang="fr-FR" sz="4400" b="1" cap="none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a's Scribblings ~" pitchFamily="2" charset="0"/>
              </a:rPr>
              <a:t>a</a:t>
            </a:r>
            <a:r>
              <a:rPr lang="fr-FR" sz="4400" b="1" cap="none" spc="50" dirty="0" smtClean="0">
                <a:ln w="11430"/>
                <a:solidFill>
                  <a:srgbClr val="92D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a's Scribblings ~" pitchFamily="2" charset="0"/>
              </a:rPr>
              <a:t>y</a:t>
            </a:r>
            <a:r>
              <a:rPr lang="fr-FR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a's Scribblings ~" pitchFamily="2" charset="0"/>
              </a:rPr>
              <a:t>o</a:t>
            </a:r>
            <a:r>
              <a:rPr lang="fr-FR" sz="4400" b="1" cap="none" spc="50" dirty="0" smtClean="0">
                <a:ln w="11430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a's Scribblings ~" pitchFamily="2" charset="0"/>
              </a:rPr>
              <a:t>n</a:t>
            </a:r>
            <a:r>
              <a:rPr lang="fr-FR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a's Scribblings ~" pitchFamily="2" charset="0"/>
              </a:rPr>
              <a:t> </a:t>
            </a:r>
            <a:r>
              <a:rPr lang="fr-FR" sz="4400" b="1" cap="none" spc="5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a's Scribblings ~" pitchFamily="2" charset="0"/>
              </a:rPr>
              <a:t>d</a:t>
            </a:r>
            <a:r>
              <a:rPr lang="fr-FR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a's Scribblings ~" pitchFamily="2" charset="0"/>
              </a:rPr>
              <a:t>e</a:t>
            </a:r>
            <a:r>
              <a:rPr lang="fr-FR" sz="44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a's Scribblings ~" pitchFamily="2" charset="0"/>
              </a:rPr>
              <a:t>s</a:t>
            </a:r>
            <a:r>
              <a:rPr lang="fr-FR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a's Scribblings ~" pitchFamily="2" charset="0"/>
              </a:rPr>
              <a:t> </a:t>
            </a:r>
            <a:r>
              <a:rPr lang="fr-FR" sz="4400" b="1" cap="none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a's Scribblings ~" pitchFamily="2" charset="0"/>
              </a:rPr>
              <a:t>r</a:t>
            </a:r>
            <a:r>
              <a:rPr lang="fr-FR" sz="4400" b="1" cap="none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a's Scribblings ~" pitchFamily="2" charset="0"/>
              </a:rPr>
              <a:t>e</a:t>
            </a:r>
            <a:r>
              <a:rPr lang="fr-FR" sz="4400" b="1" cap="none" spc="50" dirty="0" smtClean="0">
                <a:ln w="11430"/>
                <a:solidFill>
                  <a:srgbClr val="92D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a's Scribblings ~" pitchFamily="2" charset="0"/>
              </a:rPr>
              <a:t>s</a:t>
            </a:r>
            <a:r>
              <a:rPr lang="fr-FR" sz="4400" b="1" cap="none" spc="50" dirty="0" smtClean="0">
                <a:ln w="1143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a's Scribblings ~" pitchFamily="2" charset="0"/>
              </a:rPr>
              <a:t>p</a:t>
            </a:r>
            <a:r>
              <a:rPr lang="fr-FR" sz="4400" b="1" cap="none" spc="5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a's Scribblings ~" pitchFamily="2" charset="0"/>
              </a:rPr>
              <a:t>o</a:t>
            </a:r>
            <a:r>
              <a:rPr lang="fr-FR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a's Scribblings ~" pitchFamily="2" charset="0"/>
              </a:rPr>
              <a:t>n</a:t>
            </a:r>
            <a:r>
              <a:rPr lang="fr-FR" sz="44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a's Scribblings ~" pitchFamily="2" charset="0"/>
              </a:rPr>
              <a:t>s</a:t>
            </a:r>
            <a:r>
              <a:rPr lang="fr-FR" sz="4400" b="1" cap="none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a's Scribblings ~" pitchFamily="2" charset="0"/>
              </a:rPr>
              <a:t>a</a:t>
            </a:r>
            <a:r>
              <a:rPr lang="fr-FR" sz="4400" b="1" cap="none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a's Scribblings ~" pitchFamily="2" charset="0"/>
              </a:rPr>
              <a:t>b</a:t>
            </a:r>
            <a:r>
              <a:rPr lang="fr-FR" sz="4400" b="1" cap="none" spc="50" dirty="0" smtClean="0">
                <a:ln w="11430"/>
                <a:solidFill>
                  <a:srgbClr val="92D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a's Scribblings ~" pitchFamily="2" charset="0"/>
              </a:rPr>
              <a:t>i</a:t>
            </a:r>
            <a:r>
              <a:rPr lang="fr-FR" sz="4400" b="1" cap="none" spc="50" dirty="0" smtClean="0">
                <a:ln w="1143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a's Scribblings ~" pitchFamily="2" charset="0"/>
              </a:rPr>
              <a:t>l</a:t>
            </a:r>
            <a:r>
              <a:rPr lang="fr-FR" sz="44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a's Scribblings ~" pitchFamily="2" charset="0"/>
              </a:rPr>
              <a:t>i</a:t>
            </a:r>
            <a:r>
              <a:rPr lang="fr-FR" sz="4400" b="1" cap="none" spc="5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a's Scribblings ~" pitchFamily="2" charset="0"/>
              </a:rPr>
              <a:t>t</a:t>
            </a:r>
            <a:r>
              <a:rPr lang="fr-FR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a's Scribblings ~" pitchFamily="2" charset="0"/>
              </a:rPr>
              <a:t>é</a:t>
            </a:r>
            <a:r>
              <a:rPr lang="fr-FR" sz="44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a's Scribblings ~" pitchFamily="2" charset="0"/>
              </a:rPr>
              <a:t>s</a:t>
            </a:r>
            <a:endParaRPr lang="fr-FR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ia's Scribblings ~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84648" y="4509120"/>
            <a:ext cx="6120680" cy="23488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riangle isocèle 5"/>
          <p:cNvSpPr/>
          <p:nvPr/>
        </p:nvSpPr>
        <p:spPr>
          <a:xfrm>
            <a:off x="1712640" y="1196752"/>
            <a:ext cx="6264696" cy="3312368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riangle isocèle 6"/>
          <p:cNvSpPr/>
          <p:nvPr/>
        </p:nvSpPr>
        <p:spPr>
          <a:xfrm>
            <a:off x="3656856" y="1196752"/>
            <a:ext cx="2376264" cy="1296144"/>
          </a:xfrm>
          <a:prstGeom prst="triangl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1680" y="2132856"/>
            <a:ext cx="6264696" cy="244827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" name="Connecteur droit 2"/>
          <p:cNvCxnSpPr/>
          <p:nvPr/>
        </p:nvCxnSpPr>
        <p:spPr>
          <a:xfrm>
            <a:off x="1712640" y="2132856"/>
            <a:ext cx="612068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/>
          <p:cNvCxnSpPr/>
          <p:nvPr/>
        </p:nvCxnSpPr>
        <p:spPr>
          <a:xfrm>
            <a:off x="1712640" y="4581128"/>
            <a:ext cx="612068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691680" y="-27384"/>
            <a:ext cx="6264696" cy="244827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6"/>
          <p:cNvCxnSpPr/>
          <p:nvPr/>
        </p:nvCxnSpPr>
        <p:spPr>
          <a:xfrm>
            <a:off x="1691680" y="2276872"/>
            <a:ext cx="626469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691680" y="4437112"/>
            <a:ext cx="6264696" cy="244827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8"/>
          <p:cNvCxnSpPr/>
          <p:nvPr/>
        </p:nvCxnSpPr>
        <p:spPr>
          <a:xfrm>
            <a:off x="1691680" y="4653136"/>
            <a:ext cx="626469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1763688" y="0"/>
            <a:ext cx="626469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4139952" y="2492896"/>
            <a:ext cx="3600400" cy="194095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u="sng" dirty="0" smtClean="0">
                <a:latin typeface="cinnamon cake" pitchFamily="2" charset="0"/>
              </a:rPr>
              <a:t>Le responsable du tableau</a:t>
            </a:r>
          </a:p>
          <a:p>
            <a:pPr algn="ctr"/>
            <a:r>
              <a:rPr lang="fr-FR" sz="2000" dirty="0" smtClean="0">
                <a:latin typeface="GE typo" pitchFamily="66" charset="0"/>
              </a:rPr>
              <a:t>Il écrit la date le matin, efface le tableau à la demande de son institutrice et à la fin des cours.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4139952" y="5301208"/>
            <a:ext cx="3600400" cy="119181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u="sng" dirty="0" smtClean="0">
                <a:latin typeface="cinnamon cake" pitchFamily="2" charset="0"/>
              </a:rPr>
              <a:t>Le distributeur</a:t>
            </a:r>
          </a:p>
          <a:p>
            <a:pPr algn="ctr"/>
            <a:r>
              <a:rPr lang="fr-FR" sz="2000" dirty="0" smtClean="0">
                <a:latin typeface="GE typo" pitchFamily="66" charset="0"/>
              </a:rPr>
              <a:t>Il distribue et ramasse le matériel et les documents.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4139952" y="436984"/>
            <a:ext cx="3600400" cy="119181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u="sng" dirty="0" smtClean="0">
                <a:latin typeface="cinnamon cake" pitchFamily="2" charset="0"/>
              </a:rPr>
              <a:t>Le balayeur</a:t>
            </a:r>
          </a:p>
          <a:p>
            <a:pPr algn="ctr"/>
            <a:r>
              <a:rPr lang="fr-FR" sz="2000" dirty="0" smtClean="0">
                <a:latin typeface="GE typo" pitchFamily="66" charset="0"/>
              </a:rPr>
              <a:t>Il balaie la classe lorsqu’il y a des papier ou autre par terre.</a:t>
            </a:r>
          </a:p>
        </p:txBody>
      </p:sp>
      <p:pic>
        <p:nvPicPr>
          <p:cNvPr id="5122" name="Picture 2" descr="Dessin - Nettoyer la clas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3660" y="54596"/>
            <a:ext cx="2150268" cy="2150268"/>
          </a:xfrm>
          <a:prstGeom prst="rect">
            <a:avLst/>
          </a:prstGeom>
          <a:noFill/>
        </p:spPr>
      </p:pic>
      <p:pic>
        <p:nvPicPr>
          <p:cNvPr id="5124" name="Picture 4" descr="Responsabilités et métiers de la classe - Nettoyer le tablea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199878"/>
            <a:ext cx="2381250" cy="2381250"/>
          </a:xfrm>
          <a:prstGeom prst="rect">
            <a:avLst/>
          </a:prstGeom>
          <a:noFill/>
        </p:spPr>
      </p:pic>
      <p:pic>
        <p:nvPicPr>
          <p:cNvPr id="5126" name="Picture 6" descr="Distribuer et ramasser le matérie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4476750"/>
            <a:ext cx="2381250" cy="2381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1680" y="2132856"/>
            <a:ext cx="6264696" cy="244827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" name="Connecteur droit 2"/>
          <p:cNvCxnSpPr/>
          <p:nvPr/>
        </p:nvCxnSpPr>
        <p:spPr>
          <a:xfrm>
            <a:off x="1712640" y="2132856"/>
            <a:ext cx="612068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/>
          <p:cNvCxnSpPr/>
          <p:nvPr/>
        </p:nvCxnSpPr>
        <p:spPr>
          <a:xfrm>
            <a:off x="1712640" y="4581128"/>
            <a:ext cx="612068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691680" y="-27384"/>
            <a:ext cx="6264696" cy="244827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5"/>
          <p:cNvCxnSpPr/>
          <p:nvPr/>
        </p:nvCxnSpPr>
        <p:spPr>
          <a:xfrm>
            <a:off x="1691680" y="2276872"/>
            <a:ext cx="626469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691680" y="4509120"/>
            <a:ext cx="6264696" cy="244827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7"/>
          <p:cNvCxnSpPr/>
          <p:nvPr/>
        </p:nvCxnSpPr>
        <p:spPr>
          <a:xfrm>
            <a:off x="1691680" y="4653136"/>
            <a:ext cx="626469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1763688" y="0"/>
            <a:ext cx="626469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4139952" y="2708920"/>
            <a:ext cx="3600400" cy="153233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u="sng" dirty="0" smtClean="0">
                <a:latin typeface="cinnamon cake" pitchFamily="2" charset="0"/>
              </a:rPr>
              <a:t>Le messager</a:t>
            </a:r>
          </a:p>
          <a:p>
            <a:pPr algn="ctr"/>
            <a:r>
              <a:rPr lang="fr-FR" sz="2000" dirty="0" smtClean="0">
                <a:latin typeface="GE typo" pitchFamily="66" charset="0"/>
              </a:rPr>
              <a:t>Il envoie un message à la direction, à un autre enseignant, à la demande de son institutrice.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4139952" y="4996914"/>
            <a:ext cx="3600400" cy="160043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u="sng" dirty="0" smtClean="0">
                <a:latin typeface="cinnamon cake" pitchFamily="2" charset="0"/>
              </a:rPr>
              <a:t>Le responsable des chaises</a:t>
            </a:r>
          </a:p>
          <a:p>
            <a:pPr algn="ctr"/>
            <a:r>
              <a:rPr lang="fr-FR" sz="2000" dirty="0" smtClean="0">
                <a:latin typeface="GE typo" pitchFamily="66" charset="0"/>
              </a:rPr>
              <a:t>Il vérifie que chacun ai monté sa chaise les jours de nettoyage.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4139952" y="508992"/>
            <a:ext cx="3600400" cy="160043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u="sng" dirty="0" smtClean="0">
                <a:latin typeface="cinnamon cake" pitchFamily="2" charset="0"/>
              </a:rPr>
              <a:t>Le responsable </a:t>
            </a:r>
            <a:r>
              <a:rPr lang="fr-FR" sz="2400" u="sng" dirty="0" smtClean="0">
                <a:latin typeface="cinnamon cake" pitchFamily="2" charset="0"/>
              </a:rPr>
              <a:t>de l’ordinateur</a:t>
            </a:r>
            <a:endParaRPr lang="fr-FR" sz="2400" u="sng" dirty="0" smtClean="0">
              <a:latin typeface="cinnamon cake" pitchFamily="2" charset="0"/>
            </a:endParaRPr>
          </a:p>
          <a:p>
            <a:pPr algn="ctr"/>
            <a:r>
              <a:rPr lang="fr-FR" sz="2000" dirty="0" smtClean="0">
                <a:latin typeface="GE typo" pitchFamily="66" charset="0"/>
              </a:rPr>
              <a:t>Il </a:t>
            </a:r>
            <a:r>
              <a:rPr lang="fr-FR" sz="2000" dirty="0" smtClean="0">
                <a:latin typeface="GE typo" pitchFamily="66" charset="0"/>
              </a:rPr>
              <a:t>allume et éteint l’ordinateur, matin et soir. </a:t>
            </a:r>
            <a:endParaRPr lang="fr-FR" sz="2000" dirty="0" smtClean="0">
              <a:latin typeface="GE typo" pitchFamily="66" charset="0"/>
            </a:endParaRPr>
          </a:p>
        </p:txBody>
      </p:sp>
      <p:pic>
        <p:nvPicPr>
          <p:cNvPr id="4098" name="Picture 2" descr="Dessins - Responsabilités et métiers en clas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8702" y="-171400"/>
            <a:ext cx="2381250" cy="2381250"/>
          </a:xfrm>
          <a:prstGeom prst="rect">
            <a:avLst/>
          </a:prstGeom>
          <a:noFill/>
        </p:spPr>
      </p:pic>
      <p:pic>
        <p:nvPicPr>
          <p:cNvPr id="4100" name="Picture 4" descr="Dessins - Responsabilités et métiers en clas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132856"/>
            <a:ext cx="2381250" cy="2381250"/>
          </a:xfrm>
          <a:prstGeom prst="rect">
            <a:avLst/>
          </a:prstGeom>
          <a:noFill/>
        </p:spPr>
      </p:pic>
      <p:pic>
        <p:nvPicPr>
          <p:cNvPr id="4102" name="Picture 6" descr="Dessin - Le responsable des chais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4581128"/>
            <a:ext cx="2962300" cy="23698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1680" y="2132856"/>
            <a:ext cx="6264696" cy="244827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" name="Connecteur droit 2"/>
          <p:cNvCxnSpPr/>
          <p:nvPr/>
        </p:nvCxnSpPr>
        <p:spPr>
          <a:xfrm>
            <a:off x="1712640" y="2132856"/>
            <a:ext cx="612068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/>
          <p:cNvCxnSpPr/>
          <p:nvPr/>
        </p:nvCxnSpPr>
        <p:spPr>
          <a:xfrm>
            <a:off x="1712640" y="4581128"/>
            <a:ext cx="612068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691680" y="-27384"/>
            <a:ext cx="6264696" cy="244827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5"/>
          <p:cNvCxnSpPr/>
          <p:nvPr/>
        </p:nvCxnSpPr>
        <p:spPr>
          <a:xfrm>
            <a:off x="1691680" y="2276872"/>
            <a:ext cx="626469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691680" y="4509120"/>
            <a:ext cx="6264696" cy="244827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7"/>
          <p:cNvCxnSpPr/>
          <p:nvPr/>
        </p:nvCxnSpPr>
        <p:spPr>
          <a:xfrm>
            <a:off x="1691680" y="4653136"/>
            <a:ext cx="626469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1763688" y="0"/>
            <a:ext cx="626469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4139952" y="2885256"/>
            <a:ext cx="3600400" cy="119181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u="sng" dirty="0" smtClean="0">
                <a:latin typeface="cinnamon cake" pitchFamily="2" charset="0"/>
              </a:rPr>
              <a:t>Le </a:t>
            </a:r>
            <a:r>
              <a:rPr lang="fr-FR" sz="2400" u="sng" dirty="0" smtClean="0">
                <a:latin typeface="cinnamon cake" pitchFamily="2" charset="0"/>
              </a:rPr>
              <a:t>président du conseil</a:t>
            </a:r>
            <a:endParaRPr lang="fr-FR" sz="2400" u="sng" dirty="0" smtClean="0">
              <a:latin typeface="cinnamon cake" pitchFamily="2" charset="0"/>
            </a:endParaRPr>
          </a:p>
          <a:p>
            <a:pPr algn="ctr"/>
            <a:r>
              <a:rPr lang="fr-FR" sz="2000" dirty="0" smtClean="0">
                <a:latin typeface="GE typo" pitchFamily="66" charset="0"/>
              </a:rPr>
              <a:t>Durant le conseil, il préside et donne la parole aux autres élèves.</a:t>
            </a:r>
            <a:endParaRPr lang="fr-FR" sz="2000" dirty="0" smtClean="0">
              <a:latin typeface="GE typo" pitchFamily="66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4139952" y="316394"/>
            <a:ext cx="3600400" cy="160043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u="sng" dirty="0" smtClean="0">
                <a:latin typeface="cinnamon cake" pitchFamily="2" charset="0"/>
              </a:rPr>
              <a:t>Le responsable des plantes</a:t>
            </a:r>
          </a:p>
          <a:p>
            <a:pPr algn="ctr"/>
            <a:r>
              <a:rPr lang="fr-FR" sz="2000" dirty="0" smtClean="0">
                <a:latin typeface="GE typo" pitchFamily="66" charset="0"/>
              </a:rPr>
              <a:t>Il arrose les plantes à la fin de la journée. 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4139952" y="5189512"/>
            <a:ext cx="3600400" cy="119181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u="sng" dirty="0" smtClean="0">
                <a:latin typeface="cinnamon cake" pitchFamily="2" charset="0"/>
              </a:rPr>
              <a:t>Le </a:t>
            </a:r>
            <a:r>
              <a:rPr lang="fr-FR" sz="2400" u="sng" dirty="0" smtClean="0">
                <a:latin typeface="cinnamon cake" pitchFamily="2" charset="0"/>
              </a:rPr>
              <a:t>remplaçant</a:t>
            </a:r>
          </a:p>
          <a:p>
            <a:pPr algn="ctr"/>
            <a:r>
              <a:rPr lang="fr-FR" sz="2000" dirty="0" smtClean="0">
                <a:latin typeface="GE typo" pitchFamily="66" charset="0"/>
              </a:rPr>
              <a:t>Il remplace la responsabilité d’un camarade absent.</a:t>
            </a:r>
            <a:endParaRPr lang="fr-FR" sz="2000" dirty="0" smtClean="0">
              <a:latin typeface="GE typo" pitchFamily="66" charset="0"/>
            </a:endParaRPr>
          </a:p>
        </p:txBody>
      </p:sp>
      <p:pic>
        <p:nvPicPr>
          <p:cNvPr id="3074" name="Picture 2" descr="Soin des plant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-315416"/>
            <a:ext cx="2530252" cy="2530252"/>
          </a:xfrm>
          <a:prstGeom prst="rect">
            <a:avLst/>
          </a:prstGeom>
          <a:noFill/>
        </p:spPr>
      </p:pic>
      <p:pic>
        <p:nvPicPr>
          <p:cNvPr id="10" name="Picture 6" descr="Dessin - Le président du conse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411188"/>
            <a:ext cx="1733178" cy="2169940"/>
          </a:xfrm>
          <a:prstGeom prst="rect">
            <a:avLst/>
          </a:prstGeom>
          <a:noFill/>
        </p:spPr>
      </p:pic>
      <p:pic>
        <p:nvPicPr>
          <p:cNvPr id="11" name="Picture 10" descr="Dessin - Le remplaça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4710412"/>
            <a:ext cx="1373138" cy="21475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1680" y="2276872"/>
            <a:ext cx="6264696" cy="244827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" name="Connecteur droit 2"/>
          <p:cNvCxnSpPr/>
          <p:nvPr/>
        </p:nvCxnSpPr>
        <p:spPr>
          <a:xfrm>
            <a:off x="1712640" y="2132856"/>
            <a:ext cx="612068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/>
          <p:cNvCxnSpPr/>
          <p:nvPr/>
        </p:nvCxnSpPr>
        <p:spPr>
          <a:xfrm>
            <a:off x="1712640" y="4581128"/>
            <a:ext cx="612068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691680" y="-27384"/>
            <a:ext cx="6264696" cy="244827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5"/>
          <p:cNvCxnSpPr/>
          <p:nvPr/>
        </p:nvCxnSpPr>
        <p:spPr>
          <a:xfrm>
            <a:off x="1691680" y="2276872"/>
            <a:ext cx="626469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691680" y="4509120"/>
            <a:ext cx="6264696" cy="244827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7"/>
          <p:cNvCxnSpPr/>
          <p:nvPr/>
        </p:nvCxnSpPr>
        <p:spPr>
          <a:xfrm>
            <a:off x="1691680" y="4653136"/>
            <a:ext cx="626469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1763688" y="0"/>
            <a:ext cx="626469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4139952" y="316394"/>
            <a:ext cx="3600400" cy="160043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u="sng" dirty="0" smtClean="0">
                <a:latin typeface="cinnamon cake" pitchFamily="2" charset="0"/>
              </a:rPr>
              <a:t>Le responsable des fenêtres</a:t>
            </a:r>
          </a:p>
          <a:p>
            <a:pPr algn="ctr"/>
            <a:r>
              <a:rPr lang="fr-FR" sz="2000" dirty="0" smtClean="0">
                <a:latin typeface="GE typo" pitchFamily="66" charset="0"/>
              </a:rPr>
              <a:t>Il ouvre les fenêtres et baisse les stores lorsque cela est nécessaire.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4067944" y="5189512"/>
            <a:ext cx="3600400" cy="119181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u="sng" dirty="0" smtClean="0">
                <a:latin typeface="cinnamon cake" pitchFamily="2" charset="0"/>
              </a:rPr>
              <a:t>Le </a:t>
            </a:r>
            <a:r>
              <a:rPr lang="fr-FR" sz="2400" u="sng" dirty="0" smtClean="0">
                <a:latin typeface="cinnamon cake" pitchFamily="2" charset="0"/>
              </a:rPr>
              <a:t>ramasseur de papiers</a:t>
            </a:r>
            <a:endParaRPr lang="fr-FR" sz="2400" u="sng" dirty="0" smtClean="0">
              <a:latin typeface="cinnamon cake" pitchFamily="2" charset="0"/>
            </a:endParaRPr>
          </a:p>
          <a:p>
            <a:pPr algn="ctr"/>
            <a:r>
              <a:rPr lang="fr-FR" sz="2000" dirty="0" smtClean="0">
                <a:latin typeface="GE typo" pitchFamily="66" charset="0"/>
              </a:rPr>
              <a:t>Il vérifie que la classe est propre et </a:t>
            </a:r>
            <a:r>
              <a:rPr lang="fr-FR" sz="2000" dirty="0" smtClean="0">
                <a:latin typeface="GE typo" pitchFamily="66" charset="0"/>
              </a:rPr>
              <a:t>ramasse les éventuels papiers.</a:t>
            </a:r>
            <a:endParaRPr lang="fr-FR" sz="2000" dirty="0" smtClean="0">
              <a:latin typeface="GE typo" pitchFamily="66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4139952" y="2937743"/>
            <a:ext cx="3600400" cy="85129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u="sng" dirty="0" smtClean="0">
                <a:latin typeface="cinnamon cake" pitchFamily="2" charset="0"/>
              </a:rPr>
              <a:t>Le </a:t>
            </a:r>
            <a:r>
              <a:rPr lang="fr-FR" sz="2400" u="sng" dirty="0" smtClean="0">
                <a:latin typeface="cinnamon cake" pitchFamily="2" charset="0"/>
              </a:rPr>
              <a:t>bibliothécaire</a:t>
            </a:r>
            <a:endParaRPr lang="fr-FR" sz="2400" u="sng" dirty="0" smtClean="0">
              <a:latin typeface="cinnamon cake" pitchFamily="2" charset="0"/>
            </a:endParaRPr>
          </a:p>
          <a:p>
            <a:pPr algn="ctr"/>
            <a:r>
              <a:rPr lang="fr-FR" sz="2000" dirty="0" smtClean="0">
                <a:latin typeface="GE typo" pitchFamily="66" charset="0"/>
              </a:rPr>
              <a:t>.Il range </a:t>
            </a:r>
            <a:r>
              <a:rPr lang="fr-FR" sz="2000" dirty="0" smtClean="0">
                <a:latin typeface="GE typo" pitchFamily="66" charset="0"/>
              </a:rPr>
              <a:t>la bibliothèque.</a:t>
            </a:r>
          </a:p>
        </p:txBody>
      </p:sp>
      <p:pic>
        <p:nvPicPr>
          <p:cNvPr id="2052" name="Picture 4" descr="Dessin - Le responsable fenêtre/rideau/vol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88640"/>
            <a:ext cx="2242220" cy="1793776"/>
          </a:xfrm>
          <a:prstGeom prst="rect">
            <a:avLst/>
          </a:prstGeom>
          <a:noFill/>
        </p:spPr>
      </p:pic>
      <p:pic>
        <p:nvPicPr>
          <p:cNvPr id="2054" name="Picture 6" descr="Métier scolaire - Le bibliothécai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-2286000"/>
            <a:ext cx="4762500" cy="4762500"/>
          </a:xfrm>
          <a:prstGeom prst="rect">
            <a:avLst/>
          </a:prstGeom>
          <a:noFill/>
        </p:spPr>
      </p:pic>
      <p:pic>
        <p:nvPicPr>
          <p:cNvPr id="2056" name="Picture 8" descr="Métier scolaire - Le bibliothécai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2420888"/>
            <a:ext cx="2098204" cy="2098204"/>
          </a:xfrm>
          <a:prstGeom prst="rect">
            <a:avLst/>
          </a:prstGeom>
          <a:noFill/>
        </p:spPr>
      </p:pic>
      <p:pic>
        <p:nvPicPr>
          <p:cNvPr id="23" name="Picture 4" descr="Dessin - Ramasser les papier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4841776"/>
            <a:ext cx="2016224" cy="2016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1680" y="2132856"/>
            <a:ext cx="6264696" cy="244827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" name="Connecteur droit 2"/>
          <p:cNvCxnSpPr/>
          <p:nvPr/>
        </p:nvCxnSpPr>
        <p:spPr>
          <a:xfrm>
            <a:off x="1712640" y="2132856"/>
            <a:ext cx="612068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/>
          <p:cNvCxnSpPr/>
          <p:nvPr/>
        </p:nvCxnSpPr>
        <p:spPr>
          <a:xfrm>
            <a:off x="1712640" y="4581128"/>
            <a:ext cx="612068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691680" y="-27384"/>
            <a:ext cx="6264696" cy="244827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5"/>
          <p:cNvCxnSpPr/>
          <p:nvPr/>
        </p:nvCxnSpPr>
        <p:spPr>
          <a:xfrm>
            <a:off x="1691680" y="2276872"/>
            <a:ext cx="626469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691680" y="4509120"/>
            <a:ext cx="6264696" cy="244827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7"/>
          <p:cNvCxnSpPr/>
          <p:nvPr/>
        </p:nvCxnSpPr>
        <p:spPr>
          <a:xfrm>
            <a:off x="1691680" y="4653136"/>
            <a:ext cx="626469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1763688" y="0"/>
            <a:ext cx="626469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4139952" y="2708920"/>
            <a:ext cx="3600400" cy="153233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u="sng" dirty="0" smtClean="0">
                <a:latin typeface="cinnamon cake" pitchFamily="2" charset="0"/>
              </a:rPr>
              <a:t>L’inspecteur des pupitres</a:t>
            </a:r>
            <a:endParaRPr lang="fr-FR" sz="2400" u="sng" dirty="0" smtClean="0">
              <a:latin typeface="cinnamon cake" pitchFamily="2" charset="0"/>
            </a:endParaRPr>
          </a:p>
          <a:p>
            <a:pPr algn="ctr"/>
            <a:r>
              <a:rPr lang="fr-FR" sz="2000" dirty="0" smtClean="0">
                <a:latin typeface="GE typo" pitchFamily="66" charset="0"/>
              </a:rPr>
              <a:t>Il vérifie que les bureaux de ses camarades sont correctement rangés..</a:t>
            </a:r>
            <a:endParaRPr lang="fr-FR" sz="2000" dirty="0" smtClean="0">
              <a:latin typeface="GE typo" pitchFamily="66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139952" y="316394"/>
            <a:ext cx="3600400" cy="119181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u="sng" dirty="0" smtClean="0">
                <a:latin typeface="cinnamon cake" pitchFamily="2" charset="0"/>
              </a:rPr>
              <a:t>Le responsable </a:t>
            </a:r>
            <a:r>
              <a:rPr lang="fr-FR" sz="2400" u="sng" dirty="0" smtClean="0">
                <a:latin typeface="cinnamon cake" pitchFamily="2" charset="0"/>
              </a:rPr>
              <a:t>de la date</a:t>
            </a:r>
            <a:endParaRPr lang="fr-FR" sz="2400" u="sng" dirty="0" smtClean="0">
              <a:latin typeface="cinnamon cake" pitchFamily="2" charset="0"/>
            </a:endParaRPr>
          </a:p>
          <a:p>
            <a:pPr algn="ctr"/>
            <a:r>
              <a:rPr lang="fr-FR" sz="2000" dirty="0" smtClean="0">
                <a:latin typeface="GE typo" pitchFamily="66" charset="0"/>
              </a:rPr>
              <a:t>Il </a:t>
            </a:r>
            <a:r>
              <a:rPr lang="fr-FR" sz="2000" dirty="0" smtClean="0">
                <a:latin typeface="GE typo" pitchFamily="66" charset="0"/>
              </a:rPr>
              <a:t>écrit la date au tableau chaque matin.</a:t>
            </a:r>
            <a:endParaRPr lang="fr-FR" sz="2000" dirty="0" smtClean="0">
              <a:latin typeface="GE typo" pitchFamily="66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139952" y="5085184"/>
            <a:ext cx="3600400" cy="153233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u="sng" dirty="0" smtClean="0">
                <a:latin typeface="cinnamon cake" pitchFamily="2" charset="0"/>
              </a:rPr>
              <a:t>Le chef de cortège</a:t>
            </a:r>
          </a:p>
          <a:p>
            <a:pPr algn="ctr"/>
            <a:r>
              <a:rPr lang="fr-FR" sz="2000" dirty="0" smtClean="0">
                <a:latin typeface="GE typo" pitchFamily="66" charset="0"/>
              </a:rPr>
              <a:t>Il se place devant et vérifie que tous les élèves de la classe sont correctement en cortège.</a:t>
            </a:r>
            <a:endParaRPr lang="fr-FR" sz="2000" dirty="0" smtClean="0">
              <a:latin typeface="GE typo" pitchFamily="66" charset="0"/>
            </a:endParaRPr>
          </a:p>
        </p:txBody>
      </p:sp>
      <p:pic>
        <p:nvPicPr>
          <p:cNvPr id="19458" name="Picture 2" descr="Responsabilités et métiers de la classe - Tableau et da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0"/>
            <a:ext cx="2381250" cy="2381250"/>
          </a:xfrm>
          <a:prstGeom prst="rect">
            <a:avLst/>
          </a:prstGeom>
          <a:noFill/>
        </p:spPr>
      </p:pic>
      <p:pic>
        <p:nvPicPr>
          <p:cNvPr id="19460" name="Picture 4" descr="Dessin - L'inspecteur de casi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9662" y="2492896"/>
            <a:ext cx="2703680" cy="2162944"/>
          </a:xfrm>
          <a:prstGeom prst="rect">
            <a:avLst/>
          </a:prstGeom>
          <a:noFill/>
        </p:spPr>
      </p:pic>
      <p:pic>
        <p:nvPicPr>
          <p:cNvPr id="19462" name="Picture 6" descr="Chef de rang - métier scolai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4725144"/>
            <a:ext cx="3322340" cy="20797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0632" y="0"/>
            <a:ext cx="6192688" cy="3717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640632" y="3284984"/>
            <a:ext cx="6192688" cy="129614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640632" y="4581128"/>
            <a:ext cx="6192688" cy="18722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0" y="645333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 des images : </a:t>
            </a:r>
            <a:r>
              <a:rPr lang="fr-FR" dirty="0" err="1" smtClean="0"/>
              <a:t>Mysticlolly</a:t>
            </a:r>
            <a:endParaRPr lang="fr-F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253</Words>
  <Application>Microsoft Office PowerPoint</Application>
  <PresentationFormat>Affichage à l'écran (4:3)</PresentationFormat>
  <Paragraphs>32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Mélissa</dc:creator>
  <cp:lastModifiedBy>Mélissa</cp:lastModifiedBy>
  <cp:revision>9</cp:revision>
  <dcterms:created xsi:type="dcterms:W3CDTF">2015-06-09T11:44:39Z</dcterms:created>
  <dcterms:modified xsi:type="dcterms:W3CDTF">2015-06-09T17:27:57Z</dcterms:modified>
</cp:coreProperties>
</file>