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7561263" cy="10693400"/>
  <p:notesSz cx="6858000" cy="9144000"/>
  <p:defaultTextStyle>
    <a:defPPr>
      <a:defRPr lang="fr-FR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62" y="2166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48EE1-0E8A-4E1A-9AFA-9D5AED556328}" type="datetimeFigureOut">
              <a:rPr lang="fr-FR" smtClean="0"/>
              <a:pPr/>
              <a:t>27/10/2015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C2FEA-DED9-49E1-B856-42D0EEE814E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44148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48EE1-0E8A-4E1A-9AFA-9D5AED556328}" type="datetimeFigureOut">
              <a:rPr lang="fr-FR" smtClean="0"/>
              <a:pPr/>
              <a:t>27/10/2015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C2FEA-DED9-49E1-B856-42D0EEE814E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460487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111436" y="571801"/>
            <a:ext cx="1275964" cy="1216374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83548" y="571801"/>
            <a:ext cx="3701869" cy="1216374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48EE1-0E8A-4E1A-9AFA-9D5AED556328}" type="datetimeFigureOut">
              <a:rPr lang="fr-FR" smtClean="0"/>
              <a:pPr/>
              <a:t>27/10/2015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C2FEA-DED9-49E1-B856-42D0EEE814E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357946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48EE1-0E8A-4E1A-9AFA-9D5AED556328}" type="datetimeFigureOut">
              <a:rPr lang="fr-FR" smtClean="0"/>
              <a:pPr/>
              <a:t>27/10/2015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C2FEA-DED9-49E1-B856-42D0EEE814E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314991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288" y="6871500"/>
            <a:ext cx="6427074" cy="212382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288" y="4532321"/>
            <a:ext cx="6427074" cy="2339180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48EE1-0E8A-4E1A-9AFA-9D5AED556328}" type="datetimeFigureOut">
              <a:rPr lang="fr-FR" smtClean="0"/>
              <a:pPr/>
              <a:t>27/10/2015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C2FEA-DED9-49E1-B856-42D0EEE814E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059127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3548" y="3326836"/>
            <a:ext cx="2488916" cy="940870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98485" y="3326836"/>
            <a:ext cx="2488916" cy="940870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48EE1-0E8A-4E1A-9AFA-9D5AED556328}" type="datetimeFigureOut">
              <a:rPr lang="fr-FR" smtClean="0"/>
              <a:pPr/>
              <a:t>27/10/2015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C2FEA-DED9-49E1-B856-42D0EEE814E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303901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48EE1-0E8A-4E1A-9AFA-9D5AED556328}" type="datetimeFigureOut">
              <a:rPr lang="fr-FR" smtClean="0"/>
              <a:pPr/>
              <a:t>27/10/2015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C2FEA-DED9-49E1-B856-42D0EEE814E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747396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48EE1-0E8A-4E1A-9AFA-9D5AED556328}" type="datetimeFigureOut">
              <a:rPr lang="fr-FR" smtClean="0"/>
              <a:pPr/>
              <a:t>27/10/2015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C2FEA-DED9-49E1-B856-42D0EEE814E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426413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48EE1-0E8A-4E1A-9AFA-9D5AED556328}" type="datetimeFigureOut">
              <a:rPr lang="fr-FR" smtClean="0"/>
              <a:pPr/>
              <a:t>27/10/2015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C2FEA-DED9-49E1-B856-42D0EEE814E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558092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4" cy="1811937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48EE1-0E8A-4E1A-9AFA-9D5AED556328}" type="datetimeFigureOut">
              <a:rPr lang="fr-FR" smtClean="0"/>
              <a:pPr/>
              <a:t>27/10/2015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C2FEA-DED9-49E1-B856-42D0EEE814E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945377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060" y="7485381"/>
            <a:ext cx="4536758" cy="88369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060" y="8369073"/>
            <a:ext cx="4536758" cy="125498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48EE1-0E8A-4E1A-9AFA-9D5AED556328}" type="datetimeFigureOut">
              <a:rPr lang="fr-FR" smtClean="0"/>
              <a:pPr/>
              <a:t>27/10/2015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C2FEA-DED9-49E1-B856-42D0EEE814E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557479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3" y="2495129"/>
            <a:ext cx="6805137" cy="7057149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348EE1-0E8A-4E1A-9AFA-9D5AED556328}" type="datetimeFigureOut">
              <a:rPr lang="fr-FR" smtClean="0"/>
              <a:pPr/>
              <a:t>27/10/2015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4C2FEA-DED9-49E1-B856-42D0EEE814E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026045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170483" y="162124"/>
            <a:ext cx="2420997" cy="351457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spcCol="0" rtlCol="0" anchor="ctr"/>
          <a:lstStyle/>
          <a:p>
            <a:endParaRPr lang="fr-FR" dirty="0"/>
          </a:p>
          <a:p>
            <a:r>
              <a:rPr lang="fr-FR" dirty="0"/>
              <a:t>Le robinet est bouché. Alors il n’arrête pas de râler et de ronchonner : </a:t>
            </a:r>
            <a:r>
              <a:rPr lang="fr-FR" dirty="0" smtClean="0"/>
              <a:t>«». </a:t>
            </a:r>
            <a:endParaRPr lang="fr-FR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2844527" y="162124"/>
            <a:ext cx="2767674" cy="1274671"/>
          </a:xfrm>
          <a:prstGeom prst="round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à coins arrondis 5"/>
          <p:cNvSpPr/>
          <p:nvPr/>
        </p:nvSpPr>
        <p:spPr>
          <a:xfrm>
            <a:off x="2817929" y="2179081"/>
            <a:ext cx="3715946" cy="1512168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2844528" y="445516"/>
            <a:ext cx="30243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 smtClean="0">
                <a:latin typeface="Comic Sans MS" pitchFamily="66" charset="0"/>
              </a:rPr>
              <a:t>d  </a:t>
            </a:r>
            <a:r>
              <a:rPr lang="fr-FR" sz="4400" dirty="0" err="1" smtClean="0">
                <a:latin typeface="Comic Sans MS" pitchFamily="66" charset="0"/>
              </a:rPr>
              <a:t>D</a:t>
            </a:r>
            <a:r>
              <a:rPr lang="fr-FR" sz="4400" dirty="0" smtClean="0">
                <a:latin typeface="Comic Sans MS" pitchFamily="66" charset="0"/>
              </a:rPr>
              <a:t> </a:t>
            </a:r>
            <a:r>
              <a:rPr lang="fr-FR" sz="4400" dirty="0" err="1">
                <a:latin typeface="Cursive standard" pitchFamily="2" charset="0"/>
              </a:rPr>
              <a:t>d</a:t>
            </a:r>
            <a:r>
              <a:rPr lang="fr-FR" sz="4400" dirty="0" smtClean="0">
                <a:latin typeface="Cursive standard" pitchFamily="2" charset="0"/>
              </a:rPr>
              <a:t>  </a:t>
            </a:r>
            <a:r>
              <a:rPr lang="fr-FR" sz="4400" dirty="0">
                <a:latin typeface="Cursive standard" pitchFamily="2" charset="0"/>
              </a:rPr>
              <a:t>D</a:t>
            </a:r>
          </a:p>
        </p:txBody>
      </p:sp>
      <p:pic>
        <p:nvPicPr>
          <p:cNvPr id="1026" name="Picture 2" descr="carton_d_pu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0905" y="134833"/>
            <a:ext cx="1382144" cy="1857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d_do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495" y="2344615"/>
            <a:ext cx="109220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ZoneTexte 7"/>
          <p:cNvSpPr txBox="1"/>
          <p:nvPr/>
        </p:nvSpPr>
        <p:spPr>
          <a:xfrm>
            <a:off x="4344921" y="2325386"/>
            <a:ext cx="180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latin typeface="Comic Sans MS" panose="030F0702030302020204" pitchFamily="66" charset="0"/>
              </a:rPr>
              <a:t>l</a:t>
            </a:r>
            <a:r>
              <a:rPr lang="fr-FR" sz="3600" dirty="0" smtClean="0">
                <a:latin typeface="Comic Sans MS" panose="030F0702030302020204" pitchFamily="66" charset="0"/>
              </a:rPr>
              <a:t>e dos</a:t>
            </a:r>
          </a:p>
          <a:p>
            <a:r>
              <a:rPr lang="fr-FR" sz="3600" dirty="0">
                <a:latin typeface="Cursive standard" pitchFamily="2" charset="0"/>
              </a:rPr>
              <a:t>l</a:t>
            </a:r>
            <a:r>
              <a:rPr lang="fr-FR" sz="3600" dirty="0" smtClean="0">
                <a:latin typeface="Cursive standard" pitchFamily="2" charset="0"/>
              </a:rPr>
              <a:t>e dos</a:t>
            </a:r>
          </a:p>
        </p:txBody>
      </p:sp>
      <p:sp>
        <p:nvSpPr>
          <p:cNvPr id="9" name="Rectangle 8"/>
          <p:cNvSpPr/>
          <p:nvPr/>
        </p:nvSpPr>
        <p:spPr>
          <a:xfrm>
            <a:off x="336865" y="1296023"/>
            <a:ext cx="2088232" cy="2262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/>
          </a:p>
          <a:p>
            <a:r>
              <a:rPr lang="fr-FR" sz="2400" dirty="0">
                <a:latin typeface="Comic Sans MS" panose="030F0702030302020204" pitchFamily="66" charset="0"/>
              </a:rPr>
              <a:t>La dame a un gros derrière. Elle arrive en se dandinant. </a:t>
            </a: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4" cstate="print">
            <a:biLevel thresh="25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122" y="364257"/>
            <a:ext cx="1047718" cy="1315627"/>
          </a:xfrm>
          <a:prstGeom prst="rect">
            <a:avLst/>
          </a:prstGeom>
        </p:spPr>
      </p:pic>
      <p:pic>
        <p:nvPicPr>
          <p:cNvPr id="13" name="Picture 2" descr="lir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364" y="4194572"/>
            <a:ext cx="514586" cy="49011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lir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713" y="7434847"/>
            <a:ext cx="514586" cy="49011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297325"/>
            <a:ext cx="1116013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Rectangle à coins arrondis 15"/>
          <p:cNvSpPr/>
          <p:nvPr/>
        </p:nvSpPr>
        <p:spPr>
          <a:xfrm>
            <a:off x="1134657" y="9746393"/>
            <a:ext cx="6246373" cy="783142"/>
          </a:xfrm>
          <a:prstGeom prst="roundRect">
            <a:avLst/>
          </a:prstGeom>
          <a:solidFill>
            <a:schemeClr val="bg1"/>
          </a:solidFill>
          <a:ln w="5715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1134658" y="9163124"/>
            <a:ext cx="59583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Cursive standard" pitchFamily="2" charset="0"/>
              </a:rPr>
              <a:t>Je dois </a:t>
            </a:r>
            <a:r>
              <a:rPr lang="fr-FR" sz="2400" b="1" u="sng" dirty="0" smtClean="0">
                <a:latin typeface="Cursive standard" pitchFamily="2" charset="0"/>
              </a:rPr>
              <a:t>lire et savoir écrire </a:t>
            </a:r>
            <a:r>
              <a:rPr lang="fr-FR" sz="2400" dirty="0" smtClean="0">
                <a:latin typeface="Cursive standard" pitchFamily="2" charset="0"/>
              </a:rPr>
              <a:t>les mots outils:</a:t>
            </a:r>
            <a:endParaRPr lang="fr-FR" sz="2400" dirty="0">
              <a:latin typeface="Cursive standard" pitchFamily="2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1116335" y="9883204"/>
            <a:ext cx="6444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2400" dirty="0">
              <a:latin typeface="Comic Sans MS" panose="030F0702030302020204" pitchFamily="66" charset="0"/>
            </a:endParaRPr>
          </a:p>
        </p:txBody>
      </p:sp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831599086"/>
              </p:ext>
            </p:extLst>
          </p:nvPr>
        </p:nvGraphicFramePr>
        <p:xfrm>
          <a:off x="1134655" y="4439629"/>
          <a:ext cx="6130680" cy="270727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021780"/>
                <a:gridCol w="1021780"/>
                <a:gridCol w="1021780"/>
                <a:gridCol w="1021780"/>
                <a:gridCol w="1021780"/>
                <a:gridCol w="1021780"/>
              </a:tblGrid>
              <a:tr h="5414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>
                          <a:effectLst/>
                          <a:latin typeface="Comic Sans MS"/>
                          <a:ea typeface="Times New Roman"/>
                        </a:rPr>
                        <a:t>d</a:t>
                      </a:r>
                      <a:endParaRPr lang="fr-F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rgbClr val="FFFFFF"/>
                      </a:fgClr>
                      <a:bgClr>
                        <a:srgbClr val="F2F2F2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>
                          <a:effectLst/>
                          <a:latin typeface="Comic Sans MS"/>
                          <a:ea typeface="Times New Roman"/>
                        </a:rPr>
                        <a:t>di</a:t>
                      </a:r>
                      <a:endParaRPr lang="fr-F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rgbClr val="FFFFFF"/>
                      </a:fgClr>
                      <a:bgClr>
                        <a:srgbClr val="F2F2F2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>
                          <a:effectLst/>
                          <a:latin typeface="Comic Sans MS"/>
                          <a:ea typeface="Times New Roman"/>
                        </a:rPr>
                        <a:t>du</a:t>
                      </a:r>
                      <a:endParaRPr lang="fr-F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rgbClr val="FFFFFF"/>
                      </a:fgClr>
                      <a:bgClr>
                        <a:srgbClr val="F2F2F2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>
                          <a:effectLst/>
                          <a:latin typeface="Comic Sans MS"/>
                          <a:ea typeface="Times New Roman"/>
                        </a:rPr>
                        <a:t>da</a:t>
                      </a:r>
                      <a:endParaRPr lang="fr-F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rgbClr val="FFFFFF"/>
                      </a:fgClr>
                      <a:bgClr>
                        <a:srgbClr val="F2F2F2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>
                          <a:effectLst/>
                          <a:latin typeface="Comic Sans MS"/>
                          <a:ea typeface="Times New Roman"/>
                        </a:rPr>
                        <a:t>de</a:t>
                      </a:r>
                      <a:endParaRPr lang="fr-F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rgbClr val="FFFFFF"/>
                      </a:fgClr>
                      <a:bgClr>
                        <a:srgbClr val="F2F2F2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>
                          <a:effectLst/>
                          <a:latin typeface="Comic Sans MS"/>
                          <a:ea typeface="Times New Roman"/>
                        </a:rPr>
                        <a:t>do</a:t>
                      </a:r>
                      <a:endParaRPr lang="fr-F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rgbClr val="FFFFFF"/>
                      </a:fgClr>
                      <a:bgClr>
                        <a:srgbClr val="F2F2F2"/>
                      </a:bgClr>
                    </a:pattFill>
                  </a:tcPr>
                </a:tc>
              </a:tr>
              <a:tr h="5414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>
                          <a:effectLst/>
                          <a:latin typeface="Comic Sans MS"/>
                          <a:ea typeface="Times New Roman"/>
                        </a:rPr>
                        <a:t>v</a:t>
                      </a:r>
                      <a:endParaRPr lang="fr-F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>
                          <a:effectLst/>
                          <a:latin typeface="Comic Sans MS"/>
                          <a:ea typeface="Times New Roman"/>
                        </a:rPr>
                        <a:t>va</a:t>
                      </a:r>
                      <a:endParaRPr lang="fr-F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>
                          <a:effectLst/>
                          <a:latin typeface="Comic Sans MS"/>
                          <a:ea typeface="Times New Roman"/>
                        </a:rPr>
                        <a:t>vo</a:t>
                      </a:r>
                      <a:endParaRPr lang="fr-F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>
                          <a:effectLst/>
                          <a:latin typeface="Comic Sans MS"/>
                          <a:ea typeface="Times New Roman"/>
                        </a:rPr>
                        <a:t>vi</a:t>
                      </a:r>
                      <a:endParaRPr lang="fr-F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>
                          <a:effectLst/>
                          <a:latin typeface="Comic Sans MS"/>
                          <a:ea typeface="Times New Roman"/>
                        </a:rPr>
                        <a:t>ve</a:t>
                      </a:r>
                      <a:endParaRPr lang="fr-F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>
                          <a:effectLst/>
                          <a:latin typeface="Comic Sans MS"/>
                          <a:ea typeface="Times New Roman"/>
                        </a:rPr>
                        <a:t>vy</a:t>
                      </a:r>
                      <a:endParaRPr lang="fr-F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4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>
                          <a:effectLst/>
                          <a:latin typeface="Comic Sans MS"/>
                          <a:ea typeface="Times New Roman"/>
                        </a:rPr>
                        <a:t>m</a:t>
                      </a:r>
                      <a:endParaRPr lang="fr-F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>
                          <a:effectLst/>
                          <a:latin typeface="Comic Sans MS"/>
                          <a:ea typeface="Times New Roman"/>
                        </a:rPr>
                        <a:t>me</a:t>
                      </a:r>
                      <a:endParaRPr lang="fr-F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>
                          <a:effectLst/>
                          <a:latin typeface="Comic Sans MS"/>
                          <a:ea typeface="Times New Roman"/>
                        </a:rPr>
                        <a:t>ma</a:t>
                      </a:r>
                      <a:endParaRPr lang="fr-F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>
                          <a:effectLst/>
                          <a:latin typeface="Comic Sans MS"/>
                          <a:ea typeface="Times New Roman"/>
                        </a:rPr>
                        <a:t>mo</a:t>
                      </a:r>
                      <a:endParaRPr lang="fr-F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>
                          <a:effectLst/>
                          <a:latin typeface="Comic Sans MS"/>
                          <a:ea typeface="Times New Roman"/>
                        </a:rPr>
                        <a:t>mu</a:t>
                      </a:r>
                      <a:endParaRPr lang="fr-F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>
                          <a:effectLst/>
                          <a:latin typeface="Comic Sans MS"/>
                          <a:ea typeface="Times New Roman"/>
                        </a:rPr>
                        <a:t>mi</a:t>
                      </a:r>
                      <a:endParaRPr lang="fr-F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4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>
                          <a:effectLst/>
                          <a:latin typeface="Comic Sans MS"/>
                          <a:ea typeface="Times New Roman"/>
                        </a:rPr>
                        <a:t>s</a:t>
                      </a:r>
                      <a:endParaRPr lang="fr-F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>
                          <a:effectLst/>
                          <a:latin typeface="Comic Sans MS"/>
                          <a:ea typeface="Times New Roman"/>
                        </a:rPr>
                        <a:t>su</a:t>
                      </a:r>
                      <a:endParaRPr lang="fr-F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>
                          <a:effectLst/>
                          <a:latin typeface="Comic Sans MS"/>
                          <a:ea typeface="Times New Roman"/>
                        </a:rPr>
                        <a:t>so</a:t>
                      </a:r>
                      <a:endParaRPr lang="fr-F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>
                          <a:effectLst/>
                          <a:latin typeface="Comic Sans MS"/>
                          <a:ea typeface="Times New Roman"/>
                        </a:rPr>
                        <a:t>si</a:t>
                      </a:r>
                      <a:endParaRPr lang="fr-F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>
                          <a:effectLst/>
                          <a:latin typeface="Comic Sans MS"/>
                          <a:ea typeface="Times New Roman"/>
                        </a:rPr>
                        <a:t>se</a:t>
                      </a:r>
                      <a:endParaRPr lang="fr-F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>
                          <a:effectLst/>
                          <a:latin typeface="Comic Sans MS"/>
                          <a:ea typeface="Times New Roman"/>
                        </a:rPr>
                        <a:t>s</a:t>
                      </a:r>
                      <a:r>
                        <a:rPr lang="fr-FR" sz="2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</a:t>
                      </a:r>
                      <a:endParaRPr lang="fr-F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4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>
                          <a:effectLst/>
                          <a:latin typeface="Comic Sans MS"/>
                          <a:ea typeface="Times New Roman"/>
                        </a:rPr>
                        <a:t>re</a:t>
                      </a:r>
                      <a:endParaRPr lang="fr-F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>
                          <a:effectLst/>
                          <a:latin typeface="Comic Sans MS"/>
                          <a:ea typeface="Times New Roman"/>
                        </a:rPr>
                        <a:t>de</a:t>
                      </a:r>
                      <a:endParaRPr lang="fr-F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>
                          <a:effectLst/>
                          <a:latin typeface="Comic Sans MS"/>
                          <a:ea typeface="Times New Roman"/>
                        </a:rPr>
                        <a:t>pi</a:t>
                      </a:r>
                      <a:endParaRPr lang="fr-F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>
                          <a:effectLst/>
                          <a:latin typeface="Comic Sans MS"/>
                          <a:ea typeface="Times New Roman"/>
                        </a:rPr>
                        <a:t>tu</a:t>
                      </a:r>
                      <a:endParaRPr lang="fr-F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>
                          <a:effectLst/>
                          <a:latin typeface="Comic Sans MS"/>
                          <a:ea typeface="Times New Roman"/>
                        </a:rPr>
                        <a:t>lo</a:t>
                      </a:r>
                      <a:endParaRPr lang="fr-F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dirty="0">
                          <a:effectLst/>
                          <a:latin typeface="Comic Sans MS"/>
                          <a:ea typeface="Times New Roman"/>
                        </a:rPr>
                        <a:t>ma</a:t>
                      </a:r>
                      <a:endParaRPr lang="fr-FR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" name="ZoneTexte 17"/>
          <p:cNvSpPr txBox="1"/>
          <p:nvPr/>
        </p:nvSpPr>
        <p:spPr>
          <a:xfrm>
            <a:off x="1116012" y="7434847"/>
            <a:ext cx="61493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smtClean="0">
                <a:latin typeface="Comic Sans MS" panose="030F0702030302020204" pitchFamily="66" charset="0"/>
              </a:rPr>
              <a:t> Jade - deu</a:t>
            </a:r>
            <a:r>
              <a:rPr lang="fr-FR" sz="2400" smtClean="0">
                <a:solidFill>
                  <a:schemeClr val="bg1">
                    <a:lumMod val="65000"/>
                  </a:schemeClr>
                </a:solidFill>
                <a:latin typeface="Comic Sans MS" panose="030F0702030302020204" pitchFamily="66" charset="0"/>
              </a:rPr>
              <a:t>x</a:t>
            </a:r>
            <a:r>
              <a:rPr lang="fr-FR" sz="2400" smtClean="0">
                <a:latin typeface="Comic Sans MS" panose="030F0702030302020204" pitchFamily="66" charset="0"/>
              </a:rPr>
              <a:t> </a:t>
            </a:r>
            <a:r>
              <a:rPr lang="fr-FR" sz="2400" dirty="0" smtClean="0">
                <a:latin typeface="Comic Sans MS" panose="030F0702030302020204" pitchFamily="66" charset="0"/>
              </a:rPr>
              <a:t>– lundi – mardi - mercredi – jeudi – vendredi – samedi – dimanche </a:t>
            </a:r>
            <a:endParaRPr lang="fr-FR" sz="2400" dirty="0">
              <a:latin typeface="Comic Sans MS" panose="030F0702030302020204" pitchFamily="66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1332359" y="9883204"/>
            <a:ext cx="5976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atin typeface="Cursive standard" pitchFamily="2" charset="0"/>
              </a:rPr>
              <a:t>l</a:t>
            </a:r>
            <a:r>
              <a:rPr lang="fr-FR" sz="2800" dirty="0" smtClean="0">
                <a:latin typeface="Cursive standard" pitchFamily="2" charset="0"/>
              </a:rPr>
              <a:t>a date, lundi, mercredi, jeudi, vendredi</a:t>
            </a:r>
            <a:endParaRPr lang="fr-FR" sz="2800" dirty="0">
              <a:latin typeface="Cursive standard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16027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908719" y="251520"/>
            <a:ext cx="5392191" cy="136815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1268759" y="395536"/>
            <a:ext cx="48881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latin typeface="Mia's Scribblings ~" panose="02000000000000000000" pitchFamily="2" charset="0"/>
              </a:rPr>
              <a:t>ENTRAINEMENT LECTURE AVEC LE SON D</a:t>
            </a:r>
            <a:endParaRPr lang="fr-FR" sz="2800" dirty="0">
              <a:latin typeface="Mia's Scribblings ~" panose="02000000000000000000" pitchFamily="2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379" y="439380"/>
            <a:ext cx="1047718" cy="131562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Picture 2" descr="carton_d_pu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895" y="305846"/>
            <a:ext cx="1177415" cy="158269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88688088"/>
              </p:ext>
            </p:extLst>
          </p:nvPr>
        </p:nvGraphicFramePr>
        <p:xfrm>
          <a:off x="328379" y="2322364"/>
          <a:ext cx="7005931" cy="309634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120031"/>
                <a:gridCol w="2358710"/>
                <a:gridCol w="2527190"/>
              </a:tblGrid>
              <a:tr h="4001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i="1" dirty="0">
                          <a:effectLst/>
                          <a:latin typeface="Mia's Scribblings ~" panose="02000000000000000000" pitchFamily="2" charset="0"/>
                          <a:ea typeface="Times New Roman"/>
                          <a:cs typeface="Times New Roman"/>
                        </a:rPr>
                        <a:t>1</a:t>
                      </a:r>
                      <a:endParaRPr lang="fr-FR" sz="2400" dirty="0">
                        <a:effectLst/>
                        <a:latin typeface="Mia's Scribblings ~" panose="02000000000000000000" pitchFamily="2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i="1" dirty="0">
                          <a:effectLst/>
                          <a:latin typeface="Mia's Scribblings ~" panose="02000000000000000000" pitchFamily="2" charset="0"/>
                          <a:ea typeface="Times New Roman"/>
                          <a:cs typeface="Times New Roman"/>
                        </a:rPr>
                        <a:t>2</a:t>
                      </a:r>
                      <a:endParaRPr lang="fr-FR" sz="2400" dirty="0">
                        <a:effectLst/>
                        <a:latin typeface="Mia's Scribblings ~" panose="02000000000000000000" pitchFamily="2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8890" algn="ctr">
                        <a:spcAft>
                          <a:spcPts val="0"/>
                        </a:spcAft>
                      </a:pPr>
                      <a:r>
                        <a:rPr lang="fr-FR" sz="2400" i="1" dirty="0">
                          <a:effectLst/>
                          <a:latin typeface="Mia's Scribblings ~" panose="02000000000000000000" pitchFamily="2" charset="0"/>
                          <a:ea typeface="Times New Roman"/>
                          <a:cs typeface="Times New Roman"/>
                        </a:rPr>
                        <a:t>3</a:t>
                      </a:r>
                      <a:endParaRPr lang="fr-FR" sz="2400" dirty="0">
                        <a:effectLst/>
                        <a:latin typeface="Mia's Scribblings ~" panose="02000000000000000000" pitchFamily="2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961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Dodo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le radi</a:t>
                      </a:r>
                      <a:r>
                        <a:rPr lang="fr-FR" sz="240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s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midi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dodu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dir</a:t>
                      </a:r>
                      <a:r>
                        <a:rPr lang="fr-FR" sz="240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e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redir</a:t>
                      </a:r>
                      <a:r>
                        <a:rPr lang="fr-FR" sz="240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e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67030" algn="l"/>
                        </a:tabLs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David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la salad</a:t>
                      </a:r>
                      <a:r>
                        <a:rPr lang="fr-FR" sz="240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e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un radar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solid</a:t>
                      </a:r>
                      <a:r>
                        <a:rPr lang="fr-FR" sz="240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e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vid</a:t>
                      </a:r>
                      <a:r>
                        <a:rPr lang="fr-FR" sz="240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e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la mod</a:t>
                      </a:r>
                      <a:r>
                        <a:rPr lang="fr-FR" sz="240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e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la dat</a:t>
                      </a:r>
                      <a:r>
                        <a:rPr lang="fr-FR" sz="240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e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la radio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"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une dam</a:t>
                      </a:r>
                      <a:r>
                        <a:rPr lang="fr-FR" sz="240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e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madam</a:t>
                      </a:r>
                      <a:r>
                        <a:rPr lang="fr-FR" sz="240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e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samedi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mardi 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malad</a:t>
                      </a:r>
                      <a:r>
                        <a:rPr lang="fr-FR" sz="240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 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rapid</a:t>
                      </a:r>
                      <a:r>
                        <a:rPr lang="fr-FR" sz="240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e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indent="12700"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le stad</a:t>
                      </a:r>
                      <a:r>
                        <a:rPr lang="fr-FR" sz="240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e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51815253"/>
              </p:ext>
            </p:extLst>
          </p:nvPr>
        </p:nvGraphicFramePr>
        <p:xfrm>
          <a:off x="396255" y="5922764"/>
          <a:ext cx="4896544" cy="324036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393775"/>
                <a:gridCol w="2502769"/>
              </a:tblGrid>
              <a:tr h="4592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1" i="1" dirty="0">
                          <a:effectLst/>
                          <a:latin typeface="Mia's Scribblings ~" panose="02000000000000000000" pitchFamily="2" charset="0"/>
                          <a:cs typeface="Times New Roman"/>
                        </a:rPr>
                        <a:t>4</a:t>
                      </a:r>
                      <a:endParaRPr lang="fr-FR" sz="2800" b="1" i="1" dirty="0">
                        <a:effectLst/>
                        <a:latin typeface="Mia's Scribblings ~" panose="02000000000000000000" pitchFamily="2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1" i="1" dirty="0">
                          <a:effectLst/>
                          <a:latin typeface="Mia's Scribblings ~" panose="02000000000000000000" pitchFamily="2" charset="0"/>
                        </a:rPr>
                        <a:t>Révisions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811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dormir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mordr</a:t>
                      </a:r>
                      <a:r>
                        <a:rPr lang="fr-FR" sz="240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e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tordr</a:t>
                      </a:r>
                      <a:r>
                        <a:rPr lang="fr-FR" sz="240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e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le solda</a:t>
                      </a:r>
                      <a:r>
                        <a:rPr lang="fr-FR" sz="240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t</a:t>
                      </a: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 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C’est dur.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une ville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le livre 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une rame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la tortue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Je me lave.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Il est ravi.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Il va vite.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19200990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173</Words>
  <Application>Microsoft Office PowerPoint</Application>
  <PresentationFormat>Personnalisé</PresentationFormat>
  <Paragraphs>79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corinne</dc:creator>
  <cp:lastModifiedBy>David</cp:lastModifiedBy>
  <cp:revision>9</cp:revision>
  <dcterms:created xsi:type="dcterms:W3CDTF">2013-10-24T07:57:02Z</dcterms:created>
  <dcterms:modified xsi:type="dcterms:W3CDTF">2015-10-27T08:10:52Z</dcterms:modified>
</cp:coreProperties>
</file>