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416800" cy="10621963"/>
  <p:notesSz cx="6735763" cy="9866313"/>
  <p:defaultTextStyle>
    <a:defPPr>
      <a:defRPr lang="fr-FR"/>
    </a:defPPr>
    <a:lvl1pPr marL="0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56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712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68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423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79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135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91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847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76" y="792"/>
      </p:cViewPr>
      <p:guideLst>
        <p:guide orient="horz" pos="3346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CBC15-BD79-4FD4-B050-D78D73096B9E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76450" y="739775"/>
            <a:ext cx="25828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BECF6-F629-40DC-9E7C-029ED5651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54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0" y="3299695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0" y="6019112"/>
            <a:ext cx="5191760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6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6" y="4502043"/>
            <a:ext cx="6304280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3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7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1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1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7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7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1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2"/>
            <a:ext cx="2440076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2"/>
            <a:ext cx="4146198" cy="906555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5" y="7435375"/>
            <a:ext cx="4450080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5" y="949092"/>
            <a:ext cx="4450080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5356" indent="0">
              <a:buNone/>
              <a:defRPr sz="3200"/>
            </a:lvl2pPr>
            <a:lvl3pPr marL="1030712" indent="0">
              <a:buNone/>
              <a:defRPr sz="2700"/>
            </a:lvl3pPr>
            <a:lvl4pPr marL="1546068" indent="0">
              <a:buNone/>
              <a:defRPr sz="2300"/>
            </a:lvl4pPr>
            <a:lvl5pPr marL="2061423" indent="0">
              <a:buNone/>
              <a:defRPr sz="2300"/>
            </a:lvl5pPr>
            <a:lvl6pPr marL="2576779" indent="0">
              <a:buNone/>
              <a:defRPr sz="2300"/>
            </a:lvl6pPr>
            <a:lvl7pPr marL="3092135" indent="0">
              <a:buNone/>
              <a:defRPr sz="2300"/>
            </a:lvl7pPr>
            <a:lvl8pPr marL="3607491" indent="0">
              <a:buNone/>
              <a:defRPr sz="2300"/>
            </a:lvl8pPr>
            <a:lvl9pPr marL="412284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5" y="8313163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  <a:prstGeom prst="rect">
            <a:avLst/>
          </a:prstGeom>
        </p:spPr>
        <p:txBody>
          <a:bodyPr vert="horz" lIns="103071" tIns="51536" rIns="103071" bIns="5153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0" y="2478460"/>
            <a:ext cx="6675120" cy="7010004"/>
          </a:xfrm>
          <a:prstGeom prst="rect">
            <a:avLst/>
          </a:prstGeom>
        </p:spPr>
        <p:txBody>
          <a:bodyPr vert="horz" lIns="103071" tIns="51536" rIns="103071" bIns="5153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E177-BF97-4017-B113-86F89845F476}" type="datetimeFigureOut">
              <a:rPr lang="fr-FR" smtClean="0"/>
              <a:t>28/10/2013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3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71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17" indent="-386517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53" indent="-322097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90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4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101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457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813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169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52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56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712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68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423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79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135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91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847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08000" y="133152"/>
            <a:ext cx="2113310" cy="785341"/>
          </a:xfrm>
          <a:prstGeom prst="round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08000" y="126405"/>
            <a:ext cx="21479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Handlee" panose="02000000000000000000" pitchFamily="2" charset="0"/>
              </a:rPr>
              <a:t>Prénom</a:t>
            </a:r>
            <a:r>
              <a:rPr lang="fr-FR" sz="1400" dirty="0" smtClean="0">
                <a:latin typeface="Handlee" panose="02000000000000000000" pitchFamily="2" charset="0"/>
              </a:rPr>
              <a:t>  : </a:t>
            </a:r>
            <a:r>
              <a:rPr lang="fr-FR" sz="1100" dirty="0" smtClean="0">
                <a:latin typeface="+mj-lt"/>
              </a:rPr>
              <a:t>___________________</a:t>
            </a:r>
            <a:endParaRPr lang="fr-FR" sz="14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Handlee" panose="02000000000000000000" pitchFamily="2" charset="0"/>
              </a:rPr>
              <a:t>Date</a:t>
            </a:r>
            <a:r>
              <a:rPr lang="fr-FR" sz="1400" dirty="0" smtClean="0">
                <a:latin typeface="Handlee" panose="02000000000000000000" pitchFamily="2" charset="0"/>
              </a:rPr>
              <a:t> :  </a:t>
            </a:r>
            <a:r>
              <a:rPr lang="fr-FR" sz="1400" dirty="0" smtClean="0"/>
              <a:t>_________________</a:t>
            </a:r>
            <a:endParaRPr lang="fr-FR" sz="1400" dirty="0">
              <a:latin typeface="Handlee" panose="02000000000000000000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08000" y="1022566"/>
            <a:ext cx="2113310" cy="543999"/>
          </a:xfrm>
          <a:prstGeom prst="roundRect">
            <a:avLst>
              <a:gd name="adj" fmla="val 20341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89998" y="1022439"/>
            <a:ext cx="810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Handlee" panose="02000000000000000000" pitchFamily="2" charset="0"/>
              </a:rPr>
              <a:t>Signature des parents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45617" y="1782587"/>
            <a:ext cx="478978" cy="4968554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16200000">
            <a:off x="-2144514" y="4145900"/>
            <a:ext cx="504056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1, Connaître, savoir nommer et écrire les nombres entiers.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35" name="Larme 34"/>
          <p:cNvSpPr/>
          <p:nvPr/>
        </p:nvSpPr>
        <p:spPr>
          <a:xfrm>
            <a:off x="820672" y="190279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796046" y="1866791"/>
            <a:ext cx="2979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   </a:t>
            </a:r>
            <a:r>
              <a:rPr lang="fr-FR" dirty="0" smtClean="0">
                <a:latin typeface="Fineliner Script" pitchFamily="50" charset="0"/>
              </a:rPr>
              <a:t>Ecris ces nombres en chiffres: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145617" y="6881391"/>
            <a:ext cx="498143" cy="2246014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 rot="16200000">
            <a:off x="-776030" y="7732133"/>
            <a:ext cx="2304256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b="1" dirty="0" smtClean="0">
                <a:latin typeface="Fineliner Script" pitchFamily="50" charset="0"/>
              </a:rPr>
              <a:t>2, Comparer. Ranger, encadrer ces nombres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753475" y="6881391"/>
            <a:ext cx="6552728" cy="2246014"/>
          </a:xfrm>
          <a:prstGeom prst="roundRect">
            <a:avLst>
              <a:gd name="adj" fmla="val 647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873688" y="6973848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849063" y="6937843"/>
            <a:ext cx="4083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5   </a:t>
            </a:r>
            <a:r>
              <a:rPr lang="fr-FR" dirty="0" smtClean="0">
                <a:latin typeface="Fineliner Script" pitchFamily="50" charset="0"/>
              </a:rPr>
              <a:t>Range ces nombres dans l’ordre croissant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730815" y="1782587"/>
            <a:ext cx="6555325" cy="4968554"/>
          </a:xfrm>
          <a:prstGeom prst="roundRect">
            <a:avLst>
              <a:gd name="adj" fmla="val 3914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25407" y="2266901"/>
            <a:ext cx="62996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RawengulkSans" panose="00000A03000000000000" pitchFamily="2" charset="0"/>
              </a:rPr>
              <a:t>Neuf cent soixante-dix mille six cent vingt 	</a:t>
            </a:r>
            <a:r>
              <a:rPr lang="fr-FR" sz="1400" dirty="0" smtClean="0">
                <a:latin typeface="RawengulkSans" panose="00000A03000000000000" pitchFamily="2" charset="0"/>
              </a:rPr>
              <a:t>: _________________</a:t>
            </a:r>
            <a:endParaRPr lang="fr-FR" sz="1400" dirty="0">
              <a:latin typeface="RawengulkSans" panose="00000A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400" dirty="0">
                <a:latin typeface="RawengulkSans" panose="00000A03000000000000" pitchFamily="2" charset="0"/>
              </a:rPr>
              <a:t>Deux cent dix-sept mille cent douze	</a:t>
            </a:r>
            <a:r>
              <a:rPr lang="fr-FR" sz="1400" dirty="0" smtClean="0">
                <a:latin typeface="RawengulkSans" panose="00000A03000000000000" pitchFamily="2" charset="0"/>
              </a:rPr>
              <a:t>: </a:t>
            </a:r>
            <a:r>
              <a:rPr lang="fr-FR" sz="1400" dirty="0">
                <a:latin typeface="RawengulkSans" panose="00000A03000000000000" pitchFamily="2" charset="0"/>
              </a:rPr>
              <a:t>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RawengulkSans" panose="00000A03000000000000" pitchFamily="2" charset="0"/>
              </a:rPr>
              <a:t>Quatre cent vingt-cinq mille deux 	</a:t>
            </a:r>
            <a:r>
              <a:rPr lang="fr-FR" sz="1400" dirty="0" smtClean="0">
                <a:latin typeface="RawengulkSans" panose="00000A03000000000000" pitchFamily="2" charset="0"/>
              </a:rPr>
              <a:t>: </a:t>
            </a:r>
            <a:r>
              <a:rPr lang="fr-FR" sz="1400" dirty="0">
                <a:latin typeface="RawengulkSans" panose="00000A03000000000000" pitchFamily="2" charset="0"/>
              </a:rPr>
              <a:t>_________________</a:t>
            </a:r>
          </a:p>
        </p:txBody>
      </p:sp>
      <p:sp>
        <p:nvSpPr>
          <p:cNvPr id="58" name="Larme 57"/>
          <p:cNvSpPr/>
          <p:nvPr/>
        </p:nvSpPr>
        <p:spPr>
          <a:xfrm>
            <a:off x="819923" y="325875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795297" y="3222749"/>
            <a:ext cx="2979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2   </a:t>
            </a:r>
            <a:r>
              <a:rPr lang="fr-FR" dirty="0" smtClean="0">
                <a:latin typeface="Fineliner Script" pitchFamily="50" charset="0"/>
              </a:rPr>
              <a:t>Ecris ces nombres en lettres 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24658" y="3622859"/>
            <a:ext cx="64221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RawengulkSans" panose="00000A03000000000000" pitchFamily="2" charset="0"/>
              </a:rPr>
              <a:t>102 301 : </a:t>
            </a:r>
            <a:r>
              <a:rPr lang="fr-FR" sz="1400" dirty="0" smtClean="0">
                <a:latin typeface="RawengulkSans" panose="00000A03000000000000" pitchFamily="2" charset="0"/>
              </a:rPr>
              <a:t>_________________________________________________</a:t>
            </a:r>
            <a:endParaRPr lang="fr-FR" sz="1400" dirty="0">
              <a:latin typeface="RawengulkSans" panose="00000A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400" dirty="0">
                <a:latin typeface="RawengulkSans" panose="00000A03000000000000" pitchFamily="2" charset="0"/>
              </a:rPr>
              <a:t>950 004 : </a:t>
            </a:r>
            <a:r>
              <a:rPr lang="fr-FR" sz="1400" dirty="0" smtClean="0">
                <a:latin typeface="RawengulkSans" panose="00000A03000000000000" pitchFamily="2" charset="0"/>
              </a:rPr>
              <a:t>________________________________________________</a:t>
            </a:r>
            <a:endParaRPr lang="fr-FR" sz="1400" dirty="0">
              <a:latin typeface="RawengulkSans" panose="00000A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400" dirty="0">
                <a:latin typeface="RawengulkSans" panose="00000A03000000000000" pitchFamily="2" charset="0"/>
              </a:rPr>
              <a:t>200 002 : </a:t>
            </a:r>
            <a:r>
              <a:rPr lang="fr-FR" sz="1400" dirty="0" smtClean="0">
                <a:latin typeface="RawengulkSans" panose="00000A03000000000000" pitchFamily="2" charset="0"/>
              </a:rPr>
              <a:t>________________________________________________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63" name="Larme 62"/>
          <p:cNvSpPr/>
          <p:nvPr/>
        </p:nvSpPr>
        <p:spPr>
          <a:xfrm>
            <a:off x="849284" y="458683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/>
          <p:cNvSpPr txBox="1"/>
          <p:nvPr/>
        </p:nvSpPr>
        <p:spPr>
          <a:xfrm>
            <a:off x="824658" y="4550831"/>
            <a:ext cx="2979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3   </a:t>
            </a:r>
            <a:r>
              <a:rPr lang="fr-FR" dirty="0" smtClean="0">
                <a:latin typeface="Fineliner Script" pitchFamily="50" charset="0"/>
              </a:rPr>
              <a:t>Complète ces égalités 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1096" y="4896063"/>
            <a:ext cx="639748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RawengulkSans" panose="00000A03000000000000" pitchFamily="2" charset="0"/>
              </a:rPr>
              <a:t>8 645 = (8 x 1000) + 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RawengulkSans" panose="00000A03000000000000" pitchFamily="2" charset="0"/>
              </a:rPr>
              <a:t>(</a:t>
            </a:r>
            <a:r>
              <a:rPr lang="fr-FR" sz="1400" dirty="0">
                <a:latin typeface="RawengulkSans" panose="00000A03000000000000" pitchFamily="2" charset="0"/>
              </a:rPr>
              <a:t>4 x 1000) + (5 x 100) + (3 x 10) + 6 = </a:t>
            </a:r>
            <a:r>
              <a:rPr lang="fr-FR" sz="1400" dirty="0" smtClean="0">
                <a:latin typeface="RawengulkSans" panose="00000A03000000000000" pitchFamily="2" charset="0"/>
              </a:rPr>
              <a:t>________________________________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67" name="Larme 66"/>
          <p:cNvSpPr/>
          <p:nvPr/>
        </p:nvSpPr>
        <p:spPr>
          <a:xfrm>
            <a:off x="837564" y="5666837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812938" y="5630832"/>
            <a:ext cx="2979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dirty="0" smtClean="0">
                <a:latin typeface="Fineliner Script" pitchFamily="50" charset="0"/>
              </a:rPr>
              <a:t>Dans 456 238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9284" y="5994938"/>
            <a:ext cx="639748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RawengulkSans" panose="00000A03000000000000" pitchFamily="2" charset="0"/>
              </a:rPr>
              <a:t>Que représente le 5 ? 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RawengulkSans" panose="00000A03000000000000" pitchFamily="2" charset="0"/>
              </a:rPr>
              <a:t>Que représente le 2 ? </a:t>
            </a:r>
            <a:r>
              <a:rPr lang="fr-FR" sz="1400" dirty="0">
                <a:latin typeface="RawengulkSans" panose="00000A03000000000000" pitchFamily="2" charset="0"/>
              </a:rPr>
              <a:t>________________________________________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206127" y="7315410"/>
            <a:ext cx="59189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latin typeface="RawengulkSans" panose="00000A03000000000000" pitchFamily="2" charset="0"/>
              </a:rPr>
              <a:t>42 098 – 8 204 – 16 940 – 47 100 – 101 140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00087" y="7687245"/>
            <a:ext cx="63466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RawengulkSans" panose="00000A03000000000000" pitchFamily="2" charset="0"/>
              </a:rPr>
              <a:t>_____________________________________________________</a:t>
            </a:r>
            <a:endParaRPr lang="fr-FR" dirty="0"/>
          </a:p>
        </p:txBody>
      </p:sp>
      <p:sp>
        <p:nvSpPr>
          <p:cNvPr id="69" name="Larme 68"/>
          <p:cNvSpPr/>
          <p:nvPr/>
        </p:nvSpPr>
        <p:spPr>
          <a:xfrm>
            <a:off x="862189" y="8155300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837564" y="8119295"/>
            <a:ext cx="4083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6   </a:t>
            </a:r>
            <a:r>
              <a:rPr lang="fr-FR" dirty="0" smtClean="0">
                <a:latin typeface="Fineliner Script" pitchFamily="50" charset="0"/>
              </a:rPr>
              <a:t>Ecris le précédent et le suivant de : 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50760" y="8532477"/>
            <a:ext cx="33106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RawengulkSans" panose="00000A03000000000000" pitchFamily="2" charset="0"/>
              </a:rPr>
              <a:t>___________51 000___________</a:t>
            </a:r>
            <a:r>
              <a:rPr lang="fr-FR" dirty="0" smtClean="0">
                <a:latin typeface="RawengulkSans" panose="00000A03000000000000" pitchFamily="2" charset="0"/>
              </a:rPr>
              <a:t> </a:t>
            </a:r>
            <a:endParaRPr lang="fr-FR" dirty="0"/>
          </a:p>
        </p:txBody>
      </p:sp>
      <p:sp>
        <p:nvSpPr>
          <p:cNvPr id="74" name="Rectangle 73"/>
          <p:cNvSpPr/>
          <p:nvPr/>
        </p:nvSpPr>
        <p:spPr>
          <a:xfrm>
            <a:off x="4101325" y="8539077"/>
            <a:ext cx="33106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RawengulkSans" panose="00000A03000000000000" pitchFamily="2" charset="0"/>
              </a:rPr>
              <a:t>___________12 010___________</a:t>
            </a:r>
            <a:r>
              <a:rPr lang="fr-FR" dirty="0" smtClean="0">
                <a:latin typeface="RawengulkSans" panose="00000A03000000000000" pitchFamily="2" charset="0"/>
              </a:rPr>
              <a:t> </a:t>
            </a:r>
            <a:endParaRPr lang="fr-FR" dirty="0"/>
          </a:p>
        </p:txBody>
      </p:sp>
      <p:sp>
        <p:nvSpPr>
          <p:cNvPr id="75" name="Rectangle à coins arrondis 74"/>
          <p:cNvSpPr/>
          <p:nvPr/>
        </p:nvSpPr>
        <p:spPr>
          <a:xfrm>
            <a:off x="154625" y="9232085"/>
            <a:ext cx="498143" cy="1259999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 rot="16200000">
            <a:off x="-362172" y="9631540"/>
            <a:ext cx="1494558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b="1" dirty="0">
                <a:latin typeface="Fineliner Script" pitchFamily="50" charset="0"/>
              </a:rPr>
              <a:t>3</a:t>
            </a:r>
            <a:r>
              <a:rPr lang="fr-FR" sz="1600" b="1" dirty="0" smtClean="0">
                <a:latin typeface="Fineliner Script" pitchFamily="50" charset="0"/>
              </a:rPr>
              <a:t>, Evaluer un ordre de grandeur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77" name="Rectangle à coins arrondis 76"/>
          <p:cNvSpPr/>
          <p:nvPr/>
        </p:nvSpPr>
        <p:spPr>
          <a:xfrm>
            <a:off x="762257" y="9232085"/>
            <a:ext cx="6552728" cy="1259999"/>
          </a:xfrm>
          <a:prstGeom prst="roundRect">
            <a:avLst>
              <a:gd name="adj" fmla="val 8456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Larme 77"/>
          <p:cNvSpPr/>
          <p:nvPr/>
        </p:nvSpPr>
        <p:spPr>
          <a:xfrm>
            <a:off x="891710" y="937943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67084" y="9343429"/>
            <a:ext cx="6361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7   </a:t>
            </a:r>
            <a:r>
              <a:rPr lang="fr-FR" dirty="0" smtClean="0">
                <a:latin typeface="Fineliner Script" pitchFamily="50" charset="0"/>
              </a:rPr>
              <a:t>Ecris la valeur approchée de :         </a:t>
            </a:r>
            <a:r>
              <a:rPr lang="fr-FR" sz="1600" dirty="0" smtClean="0">
                <a:latin typeface="Fineliner Script" pitchFamily="50" charset="0"/>
              </a:rPr>
              <a:t>(tu peux faire des calculs intermédiaires) 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956942" y="9899748"/>
            <a:ext cx="60849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RawengulkSans" panose="00000A03000000000000" pitchFamily="2" charset="0"/>
              </a:rPr>
              <a:t>698 + 401 + 199 </a:t>
            </a:r>
            <a:r>
              <a:rPr lang="fr-FR" sz="1400" dirty="0" smtClean="0">
                <a:latin typeface="RawengulkSans" panose="00000A03000000000000" pitchFamily="2" charset="0"/>
                <a:sym typeface="Wingdings"/>
              </a:rPr>
              <a:t></a:t>
            </a:r>
            <a:r>
              <a:rPr lang="fr-FR" sz="1400" dirty="0" smtClean="0">
                <a:latin typeface="RawengulkSans" panose="00000A03000000000000" pitchFamily="2" charset="0"/>
              </a:rPr>
              <a:t> ________________________________________</a:t>
            </a:r>
            <a:endParaRPr lang="fr-FR" dirty="0"/>
          </a:p>
        </p:txBody>
      </p:sp>
      <p:sp>
        <p:nvSpPr>
          <p:cNvPr id="33" name="Ellipse 32"/>
          <p:cNvSpPr/>
          <p:nvPr/>
        </p:nvSpPr>
        <p:spPr>
          <a:xfrm>
            <a:off x="6836292" y="1702741"/>
            <a:ext cx="372284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6907540" y="1702741"/>
            <a:ext cx="268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RawengulkSans" panose="00000A03000000000000" pitchFamily="2" charset="0"/>
              </a:rPr>
              <a:t>1</a:t>
            </a:r>
            <a:endParaRPr lang="fr-FR" b="1" dirty="0">
              <a:latin typeface="RawengulkSans" panose="00000A03000000000000" pitchFamily="2" charset="0"/>
            </a:endParaRPr>
          </a:p>
        </p:txBody>
      </p:sp>
      <p:pic>
        <p:nvPicPr>
          <p:cNvPr id="53" name="Image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89454" y="9794301"/>
            <a:ext cx="310455" cy="1236072"/>
          </a:xfrm>
          <a:prstGeom prst="rect">
            <a:avLst/>
          </a:prstGeom>
        </p:spPr>
      </p:pic>
      <p:sp>
        <p:nvSpPr>
          <p:cNvPr id="54" name="Rectangle à coins arrondis 53"/>
          <p:cNvSpPr/>
          <p:nvPr/>
        </p:nvSpPr>
        <p:spPr>
          <a:xfrm>
            <a:off x="2377010" y="126405"/>
            <a:ext cx="4909130" cy="14401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2493982" y="743848"/>
            <a:ext cx="3334830" cy="678701"/>
          </a:xfrm>
          <a:prstGeom prst="roundRect">
            <a:avLst>
              <a:gd name="adj" fmla="val 20341"/>
            </a:avLst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à coins arrondis 56"/>
          <p:cNvSpPr/>
          <p:nvPr/>
        </p:nvSpPr>
        <p:spPr>
          <a:xfrm>
            <a:off x="5940649" y="733162"/>
            <a:ext cx="1184406" cy="689387"/>
          </a:xfrm>
          <a:prstGeom prst="roundRect">
            <a:avLst>
              <a:gd name="adj" fmla="val 23723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502645" y="721970"/>
            <a:ext cx="9001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dirty="0" smtClean="0">
                <a:latin typeface="Handlee" panose="02000000000000000000" pitchFamily="2" charset="0"/>
              </a:rPr>
              <a:t>Appréciation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6018606" y="743848"/>
            <a:ext cx="10233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Fineliner Script" pitchFamily="50" charset="0"/>
              </a:rPr>
              <a:t>Soin, présentation</a:t>
            </a:r>
          </a:p>
          <a:p>
            <a:endParaRPr lang="fr-FR" sz="1400" dirty="0">
              <a:latin typeface="Fineliner Script" pitchFamily="50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3157829" y="137195"/>
            <a:ext cx="3316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Maths 1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grpSp>
        <p:nvGrpSpPr>
          <p:cNvPr id="82" name="Group 2"/>
          <p:cNvGrpSpPr>
            <a:grpSpLocks/>
          </p:cNvGrpSpPr>
          <p:nvPr/>
        </p:nvGrpSpPr>
        <p:grpSpPr bwMode="auto">
          <a:xfrm>
            <a:off x="6013194" y="1044120"/>
            <a:ext cx="951306" cy="267608"/>
            <a:chOff x="114698913" y="113219876"/>
            <a:chExt cx="2032147" cy="477798"/>
          </a:xfrm>
        </p:grpSpPr>
        <p:pic>
          <p:nvPicPr>
            <p:cNvPr id="83" name="Picture 3"/>
            <p:cNvPicPr>
              <a:picLocks noChangeAspect="1" noChangeArrowheads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89595" y="113249500"/>
              <a:ext cx="462278" cy="404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84" name="Picture 4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75160" y="113233546"/>
              <a:ext cx="462280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85" name="Picture 5"/>
            <p:cNvPicPr>
              <a:picLocks noChangeAspect="1" noChangeArrowheads="1"/>
            </p:cNvPicPr>
            <p:nvPr/>
          </p:nvPicPr>
          <p:blipFill>
            <a:blip r:embed="rId5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68781" y="113240769"/>
              <a:ext cx="462279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86" name="il_fi" descr="MC900412464[1]"/>
            <p:cNvPicPr>
              <a:picLocks noChangeAspect="1" noChangeArrowheads="1"/>
            </p:cNvPicPr>
            <p:nvPr/>
          </p:nvPicPr>
          <p:blipFill>
            <a:blip r:embed="rId6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" r="175"/>
            <a:stretch>
              <a:fillRect/>
            </a:stretch>
          </p:blipFill>
          <p:spPr bwMode="auto">
            <a:xfrm>
              <a:off x="114698913" y="113219876"/>
              <a:ext cx="484706" cy="477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7" name="Ellipse 86"/>
          <p:cNvSpPr/>
          <p:nvPr/>
        </p:nvSpPr>
        <p:spPr>
          <a:xfrm rot="19456496">
            <a:off x="2430637" y="295407"/>
            <a:ext cx="576064" cy="31090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 rot="19456496">
            <a:off x="2430637" y="27171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CM1</a:t>
            </a:r>
            <a:endParaRPr lang="fr-FR" dirty="0">
              <a:latin typeface="Fineliner Scrip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7192" y="198413"/>
            <a:ext cx="498143" cy="1872208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-542865" y="866750"/>
            <a:ext cx="187221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4, </a:t>
            </a:r>
            <a:r>
              <a:rPr lang="fr-FR" sz="1600" b="1" dirty="0">
                <a:latin typeface="Fineliner Script" pitchFamily="50" charset="0"/>
              </a:rPr>
              <a:t>Connaître la propriété </a:t>
            </a:r>
            <a:r>
              <a:rPr lang="fr-FR" sz="1600" b="1" dirty="0" smtClean="0">
                <a:latin typeface="Fineliner Script" pitchFamily="50" charset="0"/>
              </a:rPr>
              <a:t>d’une </a:t>
            </a:r>
            <a:r>
              <a:rPr lang="fr-FR" sz="1600" b="1" dirty="0">
                <a:latin typeface="Fineliner Script" pitchFamily="50" charset="0"/>
              </a:rPr>
              <a:t>différence.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739485" y="198413"/>
            <a:ext cx="6552728" cy="1872208"/>
          </a:xfrm>
          <a:prstGeom prst="roundRect">
            <a:avLst>
              <a:gd name="adj" fmla="val 883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Larme 6"/>
          <p:cNvSpPr/>
          <p:nvPr/>
        </p:nvSpPr>
        <p:spPr>
          <a:xfrm>
            <a:off x="883816" y="297447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59189" y="261442"/>
            <a:ext cx="2504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8   </a:t>
            </a:r>
            <a:r>
              <a:rPr lang="fr-FR" dirty="0" smtClean="0">
                <a:latin typeface="Fineliner Script" pitchFamily="50" charset="0"/>
              </a:rPr>
              <a:t>Relie quand c’est égal 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44164" y="5454997"/>
            <a:ext cx="498143" cy="2728733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 rot="16200000">
            <a:off x="-983664" y="6526977"/>
            <a:ext cx="2728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Fineliner Script" pitchFamily="50" charset="0"/>
              </a:rPr>
              <a:t>6, Multiplier par 10. 100, 100 ou par un nb entier de dizaines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756072" y="5454997"/>
            <a:ext cx="6536141" cy="2728733"/>
          </a:xfrm>
          <a:prstGeom prst="roundRect">
            <a:avLst>
              <a:gd name="adj" fmla="val 5466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arme 18"/>
          <p:cNvSpPr/>
          <p:nvPr/>
        </p:nvSpPr>
        <p:spPr>
          <a:xfrm>
            <a:off x="838180" y="2348769"/>
            <a:ext cx="369671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813554" y="2312764"/>
            <a:ext cx="2102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10   </a:t>
            </a:r>
            <a:r>
              <a:rPr lang="fr-FR" dirty="0" smtClean="0">
                <a:latin typeface="Fineliner Script" pitchFamily="50" charset="0"/>
              </a:rPr>
              <a:t>Pose et effectue : 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3" name="Larme 22"/>
          <p:cNvSpPr/>
          <p:nvPr/>
        </p:nvSpPr>
        <p:spPr>
          <a:xfrm>
            <a:off x="867307" y="5627447"/>
            <a:ext cx="388389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828080" y="5591442"/>
            <a:ext cx="140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11   </a:t>
            </a:r>
            <a:r>
              <a:rPr lang="fr-FR" dirty="0" smtClean="0">
                <a:latin typeface="Fineliner Script" pitchFamily="50" charset="0"/>
              </a:rPr>
              <a:t>Calcule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124858" y="2214637"/>
            <a:ext cx="498143" cy="3152383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 rot="16200000">
            <a:off x="-1209171" y="3523063"/>
            <a:ext cx="31523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5, Maîtriser la technique opératoire de la soustraction.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720367" y="2214638"/>
            <a:ext cx="6571846" cy="3152382"/>
          </a:xfrm>
          <a:prstGeom prst="roundRect">
            <a:avLst>
              <a:gd name="adj" fmla="val 5449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3925601" y="297447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900974" y="261442"/>
            <a:ext cx="333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9   </a:t>
            </a:r>
            <a:r>
              <a:rPr lang="fr-FR" dirty="0" smtClean="0">
                <a:latin typeface="Fineliner Script" pitchFamily="50" charset="0"/>
              </a:rPr>
              <a:t>Calcule sans poser l’opération 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00088" y="702469"/>
            <a:ext cx="2661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34 – 26  </a:t>
            </a:r>
            <a:r>
              <a:rPr lang="fr-FR" sz="1400" dirty="0" smtClean="0">
                <a:latin typeface="RawengulkSans" panose="00000A03000000000000" pitchFamily="2" charset="0"/>
                <a:sym typeface="Wingdings"/>
              </a:rPr>
              <a:t>	  34 - 16</a:t>
            </a:r>
            <a:endParaRPr lang="fr-FR" sz="1400" dirty="0" smtClean="0">
              <a:latin typeface="RawengulkSans" panose="00000A03000000000000" pitchFamily="2" charset="0"/>
            </a:endParaRPr>
          </a:p>
          <a:p>
            <a:endParaRPr lang="fr-FR" sz="1400" dirty="0">
              <a:latin typeface="RawengulkSans" panose="00000A03000000000000" pitchFamily="2" charset="0"/>
            </a:endParaRP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55 – 18   </a:t>
            </a:r>
            <a:r>
              <a:rPr lang="fr-FR" sz="1400" dirty="0" smtClean="0">
                <a:latin typeface="RawengulkSans" panose="00000A03000000000000" pitchFamily="2" charset="0"/>
                <a:sym typeface="Wingdings"/>
              </a:rPr>
              <a:t>	  65 - 25	</a:t>
            </a:r>
            <a:endParaRPr lang="fr-FR" sz="1400" dirty="0">
              <a:latin typeface="RawengulkSans" panose="00000A03000000000000" pitchFamily="2" charset="0"/>
            </a:endParaRP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36 – 18   </a:t>
            </a:r>
            <a:r>
              <a:rPr lang="fr-FR" sz="1400" dirty="0" smtClean="0">
                <a:latin typeface="RawengulkSans" panose="00000A03000000000000" pitchFamily="2" charset="0"/>
                <a:sym typeface="Wingdings"/>
              </a:rPr>
              <a:t>	  65 - 28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951391" y="702469"/>
            <a:ext cx="30693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224 – 26 = __________________</a:t>
            </a:r>
          </a:p>
          <a:p>
            <a:pPr>
              <a:tabLst>
                <a:tab pos="1524000" algn="l"/>
              </a:tabLst>
            </a:pPr>
            <a:endParaRPr lang="fr-FR" sz="1400" dirty="0">
              <a:latin typeface="RawengulkSans" panose="00000A03000000000000" pitchFamily="2" charset="0"/>
            </a:endParaRP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309 – 12 = __________________</a:t>
            </a:r>
          </a:p>
          <a:p>
            <a:pPr>
              <a:tabLst>
                <a:tab pos="1524000" algn="l"/>
              </a:tabLst>
            </a:pPr>
            <a:endParaRPr lang="fr-FR" sz="1400" dirty="0">
              <a:latin typeface="RawengulkSans" panose="00000A03000000000000" pitchFamily="2" charset="0"/>
            </a:endParaRP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1046 – 1025 = _________________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08573" y="264668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RawengulkSans" panose="00000A03000000000000" pitchFamily="2" charset="0"/>
              </a:rPr>
              <a:t>3 043 - 954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644504" y="264668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RawengulkSans" panose="00000A03000000000000" pitchFamily="2" charset="0"/>
              </a:rPr>
              <a:t>8 209 – 4 310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" t="1740" r="18558" b="14695"/>
          <a:stretch/>
        </p:blipFill>
        <p:spPr bwMode="auto">
          <a:xfrm>
            <a:off x="1476151" y="2961408"/>
            <a:ext cx="1800199" cy="2210448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2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" t="1740" r="18558" b="14695"/>
          <a:stretch/>
        </p:blipFill>
        <p:spPr bwMode="auto">
          <a:xfrm>
            <a:off x="4464484" y="2954463"/>
            <a:ext cx="1800199" cy="2210448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3" name="ZoneTexte 42"/>
          <p:cNvSpPr txBox="1"/>
          <p:nvPr/>
        </p:nvSpPr>
        <p:spPr>
          <a:xfrm>
            <a:off x="946472" y="6023490"/>
            <a:ext cx="629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65 x 10 = _________	44 x 100 = _________	69 x 1000 = _________</a:t>
            </a:r>
          </a:p>
          <a:p>
            <a:pPr>
              <a:tabLst>
                <a:tab pos="1524000" algn="l"/>
              </a:tabLst>
            </a:pPr>
            <a:endParaRPr lang="fr-FR" sz="1400" dirty="0">
              <a:latin typeface="RawengulkSans" panose="00000A03000000000000" pitchFamily="2" charset="0"/>
            </a:endParaRP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12 x ______ = 1 200		97 x ______ = 970 	50 x ______ = 50 000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45" name="Larme 44"/>
          <p:cNvSpPr/>
          <p:nvPr/>
        </p:nvSpPr>
        <p:spPr>
          <a:xfrm>
            <a:off x="867541" y="6923591"/>
            <a:ext cx="392588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828080" y="6875082"/>
            <a:ext cx="140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12   </a:t>
            </a:r>
            <a:r>
              <a:rPr lang="fr-FR" dirty="0" smtClean="0">
                <a:latin typeface="Fineliner Script" pitchFamily="50" charset="0"/>
              </a:rPr>
              <a:t>Calcule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900088" y="7301050"/>
            <a:ext cx="629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25 x 20 = _________	11 x 30 = _________	60 x 50 = _________</a:t>
            </a:r>
          </a:p>
          <a:p>
            <a:pPr>
              <a:tabLst>
                <a:tab pos="1524000" algn="l"/>
              </a:tabLst>
            </a:pPr>
            <a:endParaRPr lang="fr-FR" sz="1400" dirty="0">
              <a:latin typeface="RawengulkSans" panose="00000A03000000000000" pitchFamily="2" charset="0"/>
            </a:endParaRP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13 x  = </a:t>
            </a:r>
            <a:r>
              <a:rPr lang="fr-FR" sz="1400" dirty="0">
                <a:latin typeface="RawengulkSans" panose="00000A03000000000000" pitchFamily="2" charset="0"/>
              </a:rPr>
              <a:t>_________ </a:t>
            </a:r>
            <a:r>
              <a:rPr lang="fr-FR" sz="1400" dirty="0" smtClean="0">
                <a:latin typeface="RawengulkSans" panose="00000A03000000000000" pitchFamily="2" charset="0"/>
              </a:rPr>
              <a:t>	20 x 300 = </a:t>
            </a:r>
            <a:r>
              <a:rPr lang="fr-FR" sz="1400" dirty="0">
                <a:latin typeface="RawengulkSans" panose="00000A03000000000000" pitchFamily="2" charset="0"/>
              </a:rPr>
              <a:t>_________ </a:t>
            </a:r>
            <a:r>
              <a:rPr lang="fr-FR" sz="1400" dirty="0" smtClean="0">
                <a:latin typeface="RawengulkSans" panose="00000A03000000000000" pitchFamily="2" charset="0"/>
              </a:rPr>
              <a:t>	60 x 400 = </a:t>
            </a:r>
            <a:r>
              <a:rPr lang="fr-FR" sz="1400" dirty="0">
                <a:latin typeface="RawengulkSans" panose="00000A03000000000000" pitchFamily="2" charset="0"/>
              </a:rPr>
              <a:t>_________</a:t>
            </a:r>
          </a:p>
        </p:txBody>
      </p:sp>
      <p:sp>
        <p:nvSpPr>
          <p:cNvPr id="48" name="Rectangle à coins arrondis 47"/>
          <p:cNvSpPr/>
          <p:nvPr/>
        </p:nvSpPr>
        <p:spPr>
          <a:xfrm>
            <a:off x="105859" y="8335317"/>
            <a:ext cx="794229" cy="2143377"/>
          </a:xfrm>
          <a:prstGeom prst="roundRect">
            <a:avLst>
              <a:gd name="adj" fmla="val 2045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 rot="16200000">
            <a:off x="-587100" y="8991508"/>
            <a:ext cx="2143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Fineliner Script" pitchFamily="50" charset="0"/>
              </a:rPr>
              <a:t>7, </a:t>
            </a:r>
            <a:r>
              <a:rPr lang="fr-FR" sz="1600" b="1" dirty="0">
                <a:latin typeface="Fineliner Script" pitchFamily="50" charset="0"/>
              </a:rPr>
              <a:t>Comprendre la structuration arithmétique des nombres 100 et 1 000.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1001434" y="8335317"/>
            <a:ext cx="6290779" cy="2143377"/>
          </a:xfrm>
          <a:prstGeom prst="roundRect">
            <a:avLst>
              <a:gd name="adj" fmla="val 3721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1091949" y="8455834"/>
            <a:ext cx="392588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1052488" y="8407325"/>
            <a:ext cx="3520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13    </a:t>
            </a:r>
            <a:r>
              <a:rPr lang="fr-FR" dirty="0" smtClean="0">
                <a:latin typeface="Fineliner Script" pitchFamily="50" charset="0"/>
              </a:rPr>
              <a:t>Colorie les étiquettes égales à 100.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32491" y="8899525"/>
            <a:ext cx="7982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25 + 85</a:t>
            </a:r>
            <a:endParaRPr lang="fr-FR" dirty="0"/>
          </a:p>
        </p:txBody>
      </p:sp>
      <p:sp>
        <p:nvSpPr>
          <p:cNvPr id="53" name="Rectangle 52"/>
          <p:cNvSpPr/>
          <p:nvPr/>
        </p:nvSpPr>
        <p:spPr>
          <a:xfrm>
            <a:off x="2815473" y="8899522"/>
            <a:ext cx="7982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75 + 25</a:t>
            </a:r>
            <a:endParaRPr lang="fr-FR" dirty="0"/>
          </a:p>
        </p:txBody>
      </p:sp>
      <p:sp>
        <p:nvSpPr>
          <p:cNvPr id="54" name="Rectangle 53"/>
          <p:cNvSpPr/>
          <p:nvPr/>
        </p:nvSpPr>
        <p:spPr>
          <a:xfrm>
            <a:off x="4371866" y="8899525"/>
            <a:ext cx="7982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10 x 10</a:t>
            </a:r>
            <a:endParaRPr lang="fr-FR" dirty="0"/>
          </a:p>
        </p:txBody>
      </p:sp>
      <p:sp>
        <p:nvSpPr>
          <p:cNvPr id="55" name="Rectangle 54"/>
          <p:cNvSpPr/>
          <p:nvPr/>
        </p:nvSpPr>
        <p:spPr>
          <a:xfrm>
            <a:off x="6006507" y="8899523"/>
            <a:ext cx="7982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90 + 10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432491" y="8899522"/>
            <a:ext cx="798237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812492" y="8898032"/>
            <a:ext cx="798237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364220" y="8899525"/>
            <a:ext cx="798237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006506" y="8899522"/>
            <a:ext cx="798237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Larme 59"/>
          <p:cNvSpPr/>
          <p:nvPr/>
        </p:nvSpPr>
        <p:spPr>
          <a:xfrm>
            <a:off x="1131410" y="9528062"/>
            <a:ext cx="392588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1091949" y="9479553"/>
            <a:ext cx="3710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14    </a:t>
            </a:r>
            <a:r>
              <a:rPr lang="fr-FR" dirty="0" smtClean="0">
                <a:latin typeface="Fineliner Script" pitchFamily="50" charset="0"/>
              </a:rPr>
              <a:t>Colorie les étiquettes égales à 1000.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332138" y="9971753"/>
            <a:ext cx="938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900 + 100</a:t>
            </a:r>
            <a:endParaRPr lang="fr-FR" dirty="0"/>
          </a:p>
        </p:txBody>
      </p:sp>
      <p:sp>
        <p:nvSpPr>
          <p:cNvPr id="66" name="Ellipse 65"/>
          <p:cNvSpPr/>
          <p:nvPr/>
        </p:nvSpPr>
        <p:spPr>
          <a:xfrm>
            <a:off x="1327704" y="9971750"/>
            <a:ext cx="942485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2706111" y="9970263"/>
            <a:ext cx="938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100 </a:t>
            </a:r>
            <a:r>
              <a:rPr lang="fr-FR" sz="1400" dirty="0">
                <a:solidFill>
                  <a:prstClr val="black"/>
                </a:solidFill>
                <a:latin typeface="RawengulkSans" panose="00000A03000000000000" pitchFamily="2" charset="0"/>
              </a:rPr>
              <a:t>x</a:t>
            </a:r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 10</a:t>
            </a:r>
            <a:endParaRPr lang="fr-FR" dirty="0"/>
          </a:p>
        </p:txBody>
      </p:sp>
      <p:sp>
        <p:nvSpPr>
          <p:cNvPr id="71" name="Ellipse 70"/>
          <p:cNvSpPr/>
          <p:nvPr/>
        </p:nvSpPr>
        <p:spPr>
          <a:xfrm>
            <a:off x="2701677" y="9970260"/>
            <a:ext cx="942485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4304175" y="9970263"/>
            <a:ext cx="938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995 + 15</a:t>
            </a:r>
            <a:endParaRPr lang="fr-FR" dirty="0"/>
          </a:p>
        </p:txBody>
      </p:sp>
      <p:sp>
        <p:nvSpPr>
          <p:cNvPr id="73" name="Ellipse 72"/>
          <p:cNvSpPr/>
          <p:nvPr/>
        </p:nvSpPr>
        <p:spPr>
          <a:xfrm>
            <a:off x="4299741" y="9970260"/>
            <a:ext cx="942485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5951023" y="9970260"/>
            <a:ext cx="938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prstClr val="black"/>
                </a:solidFill>
                <a:latin typeface="RawengulkSans" panose="00000A03000000000000" pitchFamily="2" charset="0"/>
              </a:rPr>
              <a:t>750 + 250</a:t>
            </a:r>
            <a:endParaRPr lang="fr-FR" dirty="0"/>
          </a:p>
        </p:txBody>
      </p:sp>
      <p:sp>
        <p:nvSpPr>
          <p:cNvPr id="75" name="Ellipse 74"/>
          <p:cNvSpPr/>
          <p:nvPr/>
        </p:nvSpPr>
        <p:spPr>
          <a:xfrm>
            <a:off x="5946589" y="9970257"/>
            <a:ext cx="942485" cy="307780"/>
          </a:xfrm>
          <a:prstGeom prst="ellips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889075" y="69542"/>
            <a:ext cx="372284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6921651" y="69542"/>
            <a:ext cx="268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RawengulkSans" panose="00000A03000000000000" pitchFamily="2" charset="0"/>
              </a:rPr>
              <a:t>2</a:t>
            </a:r>
            <a:endParaRPr lang="fr-FR" b="1" dirty="0">
              <a:latin typeface="RawengulkSans" panose="00000A03000000000000" pitchFamily="2" charset="0"/>
            </a:endParaRPr>
          </a:p>
        </p:txBody>
      </p:sp>
      <p:pic>
        <p:nvPicPr>
          <p:cNvPr id="56" name="Image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89454" y="9794301"/>
            <a:ext cx="310455" cy="123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3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7192" y="198411"/>
            <a:ext cx="498143" cy="2304258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-876802" y="1054344"/>
            <a:ext cx="250513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8, Reconnaître des figures planes dans des figures complexes</a:t>
            </a:r>
            <a:endParaRPr lang="fr-FR" sz="1600" b="1" dirty="0">
              <a:latin typeface="Fineliner Script" pitchFamily="50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39485" y="198414"/>
            <a:ext cx="6552728" cy="2304256"/>
          </a:xfrm>
          <a:prstGeom prst="roundRect">
            <a:avLst>
              <a:gd name="adj" fmla="val 883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Larme 6"/>
          <p:cNvSpPr/>
          <p:nvPr/>
        </p:nvSpPr>
        <p:spPr>
          <a:xfrm>
            <a:off x="883816" y="338364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900088" y="302359"/>
            <a:ext cx="31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15   </a:t>
            </a:r>
            <a:r>
              <a:rPr lang="fr-FR" dirty="0" smtClean="0">
                <a:latin typeface="Fineliner Script" pitchFamily="50" charset="0"/>
              </a:rPr>
              <a:t>Ecris le nom de chaque figure 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071972" y="702469"/>
            <a:ext cx="307159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A _____________________</a:t>
            </a:r>
            <a:endParaRPr lang="fr-FR" sz="1400" dirty="0">
              <a:latin typeface="RawengulkSans" panose="00000A03000000000000" pitchFamily="2" charset="0"/>
            </a:endParaRPr>
          </a:p>
          <a:p>
            <a:pPr>
              <a:lnSpc>
                <a:spcPct val="20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B _____________________</a:t>
            </a:r>
            <a:endParaRPr lang="fr-FR" sz="1400" dirty="0">
              <a:latin typeface="RawengulkSans" panose="00000A03000000000000" pitchFamily="2" charset="0"/>
            </a:endParaRPr>
          </a:p>
          <a:p>
            <a:pPr>
              <a:lnSpc>
                <a:spcPct val="20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C _____________________</a:t>
            </a:r>
          </a:p>
          <a:p>
            <a:pPr>
              <a:lnSpc>
                <a:spcPct val="20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D _____________________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889075" y="69542"/>
            <a:ext cx="372284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921651" y="69542"/>
            <a:ext cx="268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RawengulkSans" panose="00000A03000000000000" pitchFamily="2" charset="0"/>
              </a:rPr>
              <a:t>3</a:t>
            </a:r>
            <a:endParaRPr lang="fr-FR" b="1" dirty="0">
              <a:latin typeface="RawengulkSans" panose="00000A03000000000000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746343" y="2646685"/>
            <a:ext cx="6552728" cy="2520281"/>
          </a:xfrm>
          <a:prstGeom prst="roundRect">
            <a:avLst>
              <a:gd name="adj" fmla="val 883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512" y="469652"/>
            <a:ext cx="1987569" cy="18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à coins arrondis 17"/>
          <p:cNvSpPr/>
          <p:nvPr/>
        </p:nvSpPr>
        <p:spPr>
          <a:xfrm>
            <a:off x="117191" y="2656210"/>
            <a:ext cx="498143" cy="2520281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16200000">
            <a:off x="-866902" y="3646308"/>
            <a:ext cx="2520283" cy="54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9, </a:t>
            </a:r>
            <a:r>
              <a:rPr lang="fr-FR" sz="1600" b="1" dirty="0">
                <a:latin typeface="Fineliner Script" pitchFamily="50" charset="0"/>
              </a:rPr>
              <a:t>Percevoir </a:t>
            </a:r>
            <a:r>
              <a:rPr lang="fr-FR" sz="1600" b="1" dirty="0" smtClean="0">
                <a:latin typeface="Fineliner Script" pitchFamily="50" charset="0"/>
              </a:rPr>
              <a:t>les axes </a:t>
            </a:r>
            <a:r>
              <a:rPr lang="fr-FR" sz="1600" b="1" dirty="0">
                <a:latin typeface="Fineliner Script" pitchFamily="50" charset="0"/>
              </a:rPr>
              <a:t>de </a:t>
            </a:r>
            <a:r>
              <a:rPr lang="fr-FR" sz="1600" b="1" dirty="0" smtClean="0">
                <a:latin typeface="Fineliner Script" pitchFamily="50" charset="0"/>
              </a:rPr>
              <a:t>symétrie dans une figure</a:t>
            </a:r>
            <a:endParaRPr lang="fr-FR" sz="1600" b="1" dirty="0">
              <a:latin typeface="Fineliner Script" pitchFamily="50" charset="0"/>
            </a:endParaRPr>
          </a:p>
        </p:txBody>
      </p:sp>
      <p:sp>
        <p:nvSpPr>
          <p:cNvPr id="20" name="Larme 19"/>
          <p:cNvSpPr/>
          <p:nvPr/>
        </p:nvSpPr>
        <p:spPr>
          <a:xfrm>
            <a:off x="867329" y="2789770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883600" y="2753765"/>
            <a:ext cx="3472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16   </a:t>
            </a:r>
            <a:r>
              <a:rPr lang="fr-FR" dirty="0" smtClean="0">
                <a:latin typeface="Fineliner Script" pitchFamily="50" charset="0"/>
              </a:rPr>
              <a:t>Parmi ces figures, laquelle possède 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83816" y="3186303"/>
            <a:ext cx="457054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aucun axe de symétrie : _____ </a:t>
            </a:r>
            <a:endParaRPr lang="fr-FR" sz="1400" dirty="0">
              <a:latin typeface="RawengulkSans" panose="00000A03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2 axes de symétrie : _____     _____     _____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1524000" algn="l"/>
              </a:tabLst>
            </a:pPr>
            <a:r>
              <a:rPr lang="fr-FR" sz="1400" smtClean="0">
                <a:latin typeface="RawengulkSans" panose="00000A03000000000000" pitchFamily="2" charset="0"/>
              </a:rPr>
              <a:t>8 </a:t>
            </a:r>
            <a:r>
              <a:rPr lang="fr-FR" sz="1400" dirty="0" smtClean="0">
                <a:latin typeface="RawengulkSans" panose="00000A03000000000000" pitchFamily="2" charset="0"/>
              </a:rPr>
              <a:t>axes de symétrie : </a:t>
            </a:r>
            <a:r>
              <a:rPr lang="fr-FR" sz="1400" dirty="0">
                <a:latin typeface="RawengulkSans" panose="00000A03000000000000" pitchFamily="2" charset="0"/>
              </a:rPr>
              <a:t>_____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996660" y="4527463"/>
            <a:ext cx="695516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2054249" y="4446885"/>
            <a:ext cx="556099" cy="504056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3099467" y="4446885"/>
            <a:ext cx="1044096" cy="504056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4311360" y="4446885"/>
            <a:ext cx="765192" cy="504056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AutoShape 8"/>
          <p:cNvSpPr>
            <a:spLocks noChangeArrowheads="1"/>
          </p:cNvSpPr>
          <p:nvPr/>
        </p:nvSpPr>
        <p:spPr bwMode="auto">
          <a:xfrm>
            <a:off x="5454360" y="4446885"/>
            <a:ext cx="558296" cy="504056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AutoShape 9"/>
          <p:cNvSpPr>
            <a:spLocks noChangeArrowheads="1"/>
          </p:cNvSpPr>
          <p:nvPr/>
        </p:nvSpPr>
        <p:spPr bwMode="auto">
          <a:xfrm>
            <a:off x="6293256" y="4446885"/>
            <a:ext cx="821649" cy="504056"/>
          </a:xfrm>
          <a:prstGeom prst="hexagon">
            <a:avLst>
              <a:gd name="adj" fmla="val 33333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192158" y="4527463"/>
            <a:ext cx="304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A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180038" y="4531809"/>
            <a:ext cx="304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B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69088" y="4577375"/>
            <a:ext cx="304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C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541696" y="4527463"/>
            <a:ext cx="304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D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581248" y="4535730"/>
            <a:ext cx="304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E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551820" y="4554780"/>
            <a:ext cx="304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F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973656" y="971971"/>
            <a:ext cx="30451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A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885767" y="1710581"/>
            <a:ext cx="30451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B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302100" y="762842"/>
            <a:ext cx="30451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C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076552" y="1538982"/>
            <a:ext cx="30451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RawengulkSans" panose="00000A03000000000000" pitchFamily="2" charset="0"/>
              </a:rPr>
              <a:t>D</a:t>
            </a:r>
            <a:endParaRPr lang="fr-FR" dirty="0">
              <a:latin typeface="RawengulkSans" panose="00000A03000000000000" pitchFamily="2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739485" y="5329303"/>
            <a:ext cx="6552728" cy="2429949"/>
          </a:xfrm>
          <a:prstGeom prst="roundRect">
            <a:avLst>
              <a:gd name="adj" fmla="val 883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110333" y="5338829"/>
            <a:ext cx="498143" cy="2420424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 rot="16200000">
            <a:off x="-823832" y="6281273"/>
            <a:ext cx="242042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10, Vérifier </a:t>
            </a:r>
            <a:r>
              <a:rPr lang="fr-FR" sz="1600" b="1" dirty="0">
                <a:latin typeface="Fineliner Script" pitchFamily="50" charset="0"/>
              </a:rPr>
              <a:t>que des droites sont perpendiculaires, les tracer.</a:t>
            </a:r>
          </a:p>
        </p:txBody>
      </p:sp>
      <p:sp>
        <p:nvSpPr>
          <p:cNvPr id="42" name="Larme 41"/>
          <p:cNvSpPr/>
          <p:nvPr/>
        </p:nvSpPr>
        <p:spPr>
          <a:xfrm>
            <a:off x="860471" y="5472388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876742" y="5436383"/>
            <a:ext cx="3472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17   </a:t>
            </a:r>
            <a:r>
              <a:rPr lang="fr-FR" dirty="0" smtClean="0">
                <a:latin typeface="Fineliner Script" pitchFamily="50" charset="0"/>
              </a:rPr>
              <a:t>Observe ces 3 droites : </a:t>
            </a:r>
            <a:r>
              <a:rPr lang="fr-FR" sz="1800" dirty="0" smtClean="0">
                <a:latin typeface="KG Primary Italics" panose="02000506000000020003" pitchFamily="2" charset="0"/>
              </a:rPr>
              <a:t>d</a:t>
            </a:r>
            <a:r>
              <a:rPr lang="fr-FR" sz="1800" baseline="-25000" dirty="0" smtClean="0">
                <a:latin typeface="KG Primary Italics" panose="02000506000000020003" pitchFamily="2" charset="0"/>
              </a:rPr>
              <a:t>1</a:t>
            </a:r>
            <a:r>
              <a:rPr lang="fr-FR" sz="1800" dirty="0" smtClean="0">
                <a:latin typeface="KG Primary Italics" panose="02000506000000020003" pitchFamily="2" charset="0"/>
              </a:rPr>
              <a:t>, d</a:t>
            </a:r>
            <a:r>
              <a:rPr lang="fr-FR" sz="1800" baseline="-25000" dirty="0" smtClean="0">
                <a:latin typeface="KG Primary Italics" panose="02000506000000020003" pitchFamily="2" charset="0"/>
              </a:rPr>
              <a:t>2</a:t>
            </a:r>
            <a:r>
              <a:rPr lang="fr-FR" sz="1800" dirty="0" smtClean="0">
                <a:latin typeface="KG Primary Italics" panose="02000506000000020003" pitchFamily="2" charset="0"/>
              </a:rPr>
              <a:t>, d</a:t>
            </a:r>
            <a:r>
              <a:rPr lang="fr-FR" sz="1800" baseline="-25000" dirty="0" smtClean="0">
                <a:latin typeface="KG Primary Italics" panose="02000506000000020003" pitchFamily="2" charset="0"/>
              </a:rPr>
              <a:t>3</a:t>
            </a:r>
            <a:endParaRPr lang="fr-FR" sz="1800" baseline="-25000" dirty="0">
              <a:latin typeface="KG Primary Italics" panose="02000506000000020003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8080" y="5869750"/>
            <a:ext cx="378331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Repasse en vert les droites perpendiculaires.</a:t>
            </a:r>
            <a:endParaRPr lang="fr-FR" sz="1400" dirty="0">
              <a:latin typeface="RawengulkSans" panose="00000A03000000000000" pitchFamily="2" charset="0"/>
            </a:endParaRP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Trace la droite </a:t>
            </a:r>
            <a:r>
              <a:rPr lang="fr-FR" sz="1800" dirty="0" smtClean="0">
                <a:latin typeface="KG Primary Italics" panose="02000506000000020003" pitchFamily="2" charset="0"/>
              </a:rPr>
              <a:t>d</a:t>
            </a:r>
            <a:r>
              <a:rPr lang="fr-FR" sz="1800" baseline="-25000" dirty="0" smtClean="0">
                <a:latin typeface="KG Primary Italics" panose="02000506000000020003" pitchFamily="2" charset="0"/>
              </a:rPr>
              <a:t>4</a:t>
            </a:r>
            <a:r>
              <a:rPr lang="fr-FR" sz="1400" dirty="0" smtClean="0">
                <a:latin typeface="RawengulkSans" panose="00000A03000000000000" pitchFamily="2" charset="0"/>
              </a:rPr>
              <a:t> perpendiculaire à la droite </a:t>
            </a:r>
            <a:r>
              <a:rPr lang="fr-FR" sz="1800" dirty="0" smtClean="0">
                <a:latin typeface="KG Primary Italics" panose="02000506000000020003" pitchFamily="2" charset="0"/>
              </a:rPr>
              <a:t>d</a:t>
            </a:r>
            <a:r>
              <a:rPr lang="fr-FR" sz="1800" baseline="-25000" dirty="0" smtClean="0">
                <a:latin typeface="KG Primary Italics" panose="02000506000000020003" pitchFamily="2" charset="0"/>
              </a:rPr>
              <a:t>3</a:t>
            </a:r>
            <a:r>
              <a:rPr lang="fr-FR" sz="1400" dirty="0" smtClean="0">
                <a:latin typeface="RawengulkSans" panose="00000A03000000000000" pitchFamily="2" charset="0"/>
              </a:rPr>
              <a:t> qui passe par le point A.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789" y="5417085"/>
            <a:ext cx="2617570" cy="191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Rectangle à coins arrondis 57"/>
          <p:cNvSpPr/>
          <p:nvPr/>
        </p:nvSpPr>
        <p:spPr>
          <a:xfrm>
            <a:off x="739485" y="7903269"/>
            <a:ext cx="6552728" cy="2592288"/>
          </a:xfrm>
          <a:prstGeom prst="roundRect">
            <a:avLst>
              <a:gd name="adj" fmla="val 6628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110333" y="7912794"/>
            <a:ext cx="498143" cy="2582762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 rot="16200000">
            <a:off x="-915617" y="8936407"/>
            <a:ext cx="258276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11, </a:t>
            </a:r>
            <a:r>
              <a:rPr lang="fr-FR" sz="1600" b="1" dirty="0">
                <a:latin typeface="Fineliner Script" pitchFamily="50" charset="0"/>
              </a:rPr>
              <a:t>Connaître et utiliser les unités de longueur</a:t>
            </a:r>
            <a:r>
              <a:rPr lang="fr-FR" sz="1600" b="1" dirty="0" smtClean="0">
                <a:latin typeface="Fineliner Script" pitchFamily="50" charset="0"/>
              </a:rPr>
              <a:t>.</a:t>
            </a:r>
            <a:endParaRPr lang="fr-FR" sz="1600" b="1" dirty="0">
              <a:latin typeface="Fineliner Script" pitchFamily="50" charset="0"/>
            </a:endParaRPr>
          </a:p>
        </p:txBody>
      </p:sp>
      <p:sp>
        <p:nvSpPr>
          <p:cNvPr id="61" name="Larme 60"/>
          <p:cNvSpPr/>
          <p:nvPr/>
        </p:nvSpPr>
        <p:spPr>
          <a:xfrm>
            <a:off x="860471" y="8046354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876743" y="8010349"/>
            <a:ext cx="2687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18   </a:t>
            </a:r>
            <a:r>
              <a:rPr lang="fr-FR" dirty="0" smtClean="0">
                <a:latin typeface="Fineliner Script" pitchFamily="50" charset="0"/>
              </a:rPr>
              <a:t>Ecris en centimètres (cm)</a:t>
            </a:r>
            <a:endParaRPr lang="fr-FR" sz="1800" baseline="-25000" dirty="0">
              <a:latin typeface="KG Primary Italics" panose="02000506000000020003" pitchFamily="2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429365" y="7989722"/>
            <a:ext cx="386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La longueur du banc : 2 m 50 cm : ________</a:t>
            </a:r>
            <a:endParaRPr lang="fr-FR" sz="1400" dirty="0">
              <a:latin typeface="RawengulkSans" panose="00000A03000000000000" pitchFamily="2" charset="0"/>
            </a:endParaRPr>
          </a:p>
          <a:p>
            <a:pPr>
              <a:spcAft>
                <a:spcPts val="600"/>
              </a:spcAft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La hauteur de l’étagère : 270 mm : 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67" name="Larme 66"/>
          <p:cNvSpPr/>
          <p:nvPr/>
        </p:nvSpPr>
        <p:spPr>
          <a:xfrm>
            <a:off x="867544" y="8803370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883816" y="8767365"/>
            <a:ext cx="4192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19   </a:t>
            </a:r>
            <a:r>
              <a:rPr lang="fr-FR" dirty="0" smtClean="0">
                <a:latin typeface="Fineliner Script" pitchFamily="50" charset="0"/>
              </a:rPr>
              <a:t>Range ces longueurs dans l’ordre croissant</a:t>
            </a:r>
            <a:endParaRPr lang="fr-FR" sz="1800" baseline="-25000" dirty="0">
              <a:latin typeface="KG Primary Italics" panose="02000506000000020003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860470" y="9167475"/>
            <a:ext cx="6329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15 dm  /  1 m  /  99 mm  :  ___________________________________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70" name="Larme 69"/>
          <p:cNvSpPr/>
          <p:nvPr/>
        </p:nvSpPr>
        <p:spPr>
          <a:xfrm>
            <a:off x="867544" y="9595458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883815" y="9559453"/>
            <a:ext cx="3962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20   </a:t>
            </a:r>
            <a:r>
              <a:rPr lang="fr-FR" dirty="0" smtClean="0">
                <a:latin typeface="Fineliner Script" pitchFamily="50" charset="0"/>
              </a:rPr>
              <a:t>Trace ci-dessous un segment de 95 mm :</a:t>
            </a:r>
            <a:endParaRPr lang="fr-FR" sz="1800" baseline="-25000" dirty="0">
              <a:latin typeface="KG Primary Italics" panose="02000506000000020003" pitchFamily="2" charset="0"/>
            </a:endParaRPr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47473" y="9816725"/>
            <a:ext cx="310455" cy="123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9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7192" y="198411"/>
            <a:ext cx="498143" cy="2304258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-812367" y="1118778"/>
            <a:ext cx="237626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12, Lire l’heure sur un cadran à aiguilles</a:t>
            </a:r>
            <a:endParaRPr lang="fr-FR" sz="1600" b="1" dirty="0">
              <a:latin typeface="Fineliner Script" pitchFamily="50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39485" y="198414"/>
            <a:ext cx="6552728" cy="2304256"/>
          </a:xfrm>
          <a:prstGeom prst="roundRect">
            <a:avLst>
              <a:gd name="adj" fmla="val 883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Larme 6"/>
          <p:cNvSpPr/>
          <p:nvPr/>
        </p:nvSpPr>
        <p:spPr>
          <a:xfrm>
            <a:off x="883816" y="338364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900088" y="302359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21   </a:t>
            </a:r>
            <a:r>
              <a:rPr lang="fr-FR" dirty="0" smtClean="0">
                <a:latin typeface="Fineliner Script" pitchFamily="50" charset="0"/>
              </a:rPr>
              <a:t>Observe cette horloge: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889075" y="69542"/>
            <a:ext cx="372284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921651" y="69542"/>
            <a:ext cx="268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RawengulkSans" panose="00000A03000000000000" pitchFamily="2" charset="0"/>
              </a:rPr>
              <a:t>4</a:t>
            </a:r>
            <a:endParaRPr lang="fr-FR" b="1" dirty="0">
              <a:latin typeface="RawengulkSans" panose="00000A03000000000000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41114" y="846485"/>
            <a:ext cx="44234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Ecris l’heure : 	Du </a:t>
            </a:r>
            <a:r>
              <a:rPr lang="fr-FR" sz="1400" dirty="0">
                <a:latin typeface="RawengulkSans" panose="00000A03000000000000" pitchFamily="2" charset="0"/>
              </a:rPr>
              <a:t>matin : _______________</a:t>
            </a:r>
          </a:p>
          <a:p>
            <a:pPr>
              <a:lnSpc>
                <a:spcPct val="15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	Du soir : </a:t>
            </a:r>
            <a:r>
              <a:rPr lang="fr-FR" sz="1400" dirty="0">
                <a:latin typeface="RawengulkSans" panose="00000A03000000000000" pitchFamily="2" charset="0"/>
              </a:rPr>
              <a:t>_______________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592" y="389473"/>
            <a:ext cx="1485059" cy="145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941114" y="1638573"/>
            <a:ext cx="62492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Quelle heure sera-t-il un quart d’heure plus tard ? </a:t>
            </a:r>
          </a:p>
          <a:p>
            <a:pPr>
              <a:lnSpc>
                <a:spcPct val="15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Le matin : __________________    </a:t>
            </a:r>
            <a:r>
              <a:rPr lang="fr-FR" sz="1400" dirty="0">
                <a:latin typeface="RawengulkSans" panose="00000A03000000000000" pitchFamily="2" charset="0"/>
              </a:rPr>
              <a:t>Le </a:t>
            </a:r>
            <a:r>
              <a:rPr lang="fr-FR" sz="1400" dirty="0" smtClean="0">
                <a:latin typeface="RawengulkSans" panose="00000A03000000000000" pitchFamily="2" charset="0"/>
              </a:rPr>
              <a:t>soir : __________________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7192" y="2655067"/>
            <a:ext cx="498143" cy="2304258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 rot="16200000">
            <a:off x="-812367" y="3575433"/>
            <a:ext cx="237626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13, </a:t>
            </a:r>
            <a:r>
              <a:rPr lang="fr-FR" sz="1600" b="1" dirty="0">
                <a:latin typeface="Fineliner Script" pitchFamily="50" charset="0"/>
              </a:rPr>
              <a:t>Reconnaître une situation </a:t>
            </a:r>
            <a:r>
              <a:rPr lang="fr-FR" sz="1600" b="1" dirty="0" err="1" smtClean="0">
                <a:latin typeface="Fineliner Script" pitchFamily="50" charset="0"/>
              </a:rPr>
              <a:t>add</a:t>
            </a:r>
            <a:r>
              <a:rPr lang="fr-FR" sz="1600" b="1" baseline="30000" dirty="0" err="1" smtClean="0">
                <a:latin typeface="Fineliner Script" pitchFamily="50" charset="0"/>
              </a:rPr>
              <a:t>ve</a:t>
            </a:r>
            <a:r>
              <a:rPr lang="fr-FR" sz="1600" b="1" dirty="0" smtClean="0">
                <a:latin typeface="Fineliner Script" pitchFamily="50" charset="0"/>
              </a:rPr>
              <a:t>, </a:t>
            </a:r>
            <a:r>
              <a:rPr lang="fr-FR" sz="1600" b="1" dirty="0" err="1" smtClean="0">
                <a:latin typeface="Fineliner Script" pitchFamily="50" charset="0"/>
              </a:rPr>
              <a:t>soustr</a:t>
            </a:r>
            <a:r>
              <a:rPr lang="fr-FR" sz="1600" b="1" baseline="30000" dirty="0" err="1" smtClean="0">
                <a:latin typeface="Fineliner Script" pitchFamily="50" charset="0"/>
              </a:rPr>
              <a:t>ve</a:t>
            </a:r>
            <a:r>
              <a:rPr lang="fr-FR" sz="1600" b="1" dirty="0" smtClean="0">
                <a:latin typeface="Fineliner Script" pitchFamily="50" charset="0"/>
              </a:rPr>
              <a:t>, </a:t>
            </a:r>
            <a:r>
              <a:rPr lang="fr-FR" sz="1600" b="1" dirty="0" err="1" smtClean="0">
                <a:latin typeface="Fineliner Script" pitchFamily="50" charset="0"/>
              </a:rPr>
              <a:t>multiplic</a:t>
            </a:r>
            <a:r>
              <a:rPr lang="fr-FR" sz="1600" b="1" baseline="30000" dirty="0" err="1" smtClean="0">
                <a:latin typeface="Fineliner Script" pitchFamily="50" charset="0"/>
              </a:rPr>
              <a:t>ve</a:t>
            </a:r>
            <a:r>
              <a:rPr lang="fr-FR" sz="1600" b="1" dirty="0" smtClean="0">
                <a:latin typeface="Fineliner Script" pitchFamily="50" charset="0"/>
              </a:rPr>
              <a:t>.</a:t>
            </a:r>
            <a:endParaRPr lang="fr-FR" sz="1600" b="1" dirty="0">
              <a:latin typeface="Fineliner Script" pitchFamily="50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39485" y="2655070"/>
            <a:ext cx="6552728" cy="2304256"/>
          </a:xfrm>
          <a:prstGeom prst="roundRect">
            <a:avLst>
              <a:gd name="adj" fmla="val 883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883816" y="2795020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900087" y="2759015"/>
            <a:ext cx="6392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22   </a:t>
            </a:r>
            <a:r>
              <a:rPr lang="fr-FR" spc="-150" dirty="0" smtClean="0">
                <a:latin typeface="Fineliner Script" pitchFamily="50" charset="0"/>
              </a:rPr>
              <a:t>Pour</a:t>
            </a:r>
            <a:r>
              <a:rPr lang="fr-FR" dirty="0" smtClean="0">
                <a:latin typeface="Fineliner Script" pitchFamily="50" charset="0"/>
              </a:rPr>
              <a:t> résoudre ce problème, </a:t>
            </a:r>
            <a:r>
              <a:rPr lang="fr-FR" spc="-150" dirty="0" smtClean="0">
                <a:latin typeface="Fineliner Script" pitchFamily="50" charset="0"/>
              </a:rPr>
              <a:t>fais</a:t>
            </a:r>
            <a:r>
              <a:rPr lang="fr-FR" dirty="0" smtClean="0">
                <a:latin typeface="Fineliner Script" pitchFamily="50" charset="0"/>
              </a:rPr>
              <a:t> une opération et rédige une phrase réponse.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16362" y="3163749"/>
            <a:ext cx="535957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Chez le fleuriste, Yann achète 7 roses à 3 € l’une et un joli vase à 16 €.</a:t>
            </a: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Combien paie-t-il ?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941114" y="3962574"/>
            <a:ext cx="3775398" cy="864096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41114" y="3942829"/>
            <a:ext cx="1183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Opérations</a:t>
            </a:r>
            <a:endParaRPr lang="fr-FR" sz="1400" dirty="0">
              <a:latin typeface="Fineliner Script" pitchFamily="50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4860528" y="3962574"/>
            <a:ext cx="2257872" cy="864096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4877445" y="3962574"/>
            <a:ext cx="847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Réponse :</a:t>
            </a:r>
            <a:endParaRPr lang="fr-FR" sz="1400" dirty="0">
              <a:latin typeface="Fineliner Script" pitchFamily="50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98386" y="4178598"/>
            <a:ext cx="222001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_________________</a:t>
            </a:r>
          </a:p>
          <a:p>
            <a:pPr>
              <a:lnSpc>
                <a:spcPct val="150000"/>
              </a:lnSpc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_________________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112007" y="5142435"/>
            <a:ext cx="498143" cy="4705050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 rot="16200000">
            <a:off x="-1933676" y="7275460"/>
            <a:ext cx="460851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14, </a:t>
            </a:r>
            <a:r>
              <a:rPr lang="fr-FR" sz="1600" b="1" dirty="0">
                <a:latin typeface="Fineliner Script" pitchFamily="50" charset="0"/>
              </a:rPr>
              <a:t>Rechercher les informations pertinentes dans différents documents pour résoudre un problème.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734300" y="5142437"/>
            <a:ext cx="6552728" cy="4705048"/>
          </a:xfrm>
          <a:prstGeom prst="roundRect">
            <a:avLst>
              <a:gd name="adj" fmla="val 357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Larme 38"/>
          <p:cNvSpPr/>
          <p:nvPr/>
        </p:nvSpPr>
        <p:spPr>
          <a:xfrm>
            <a:off x="878631" y="5282388"/>
            <a:ext cx="376312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894902" y="5246383"/>
            <a:ext cx="6392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23   </a:t>
            </a:r>
            <a:r>
              <a:rPr lang="fr-FR" spc="-150" dirty="0" smtClean="0">
                <a:latin typeface="Fineliner Script" pitchFamily="50" charset="0"/>
              </a:rPr>
              <a:t>Pour</a:t>
            </a:r>
            <a:r>
              <a:rPr lang="fr-FR" dirty="0" smtClean="0">
                <a:latin typeface="Fineliner Script" pitchFamily="50" charset="0"/>
              </a:rPr>
              <a:t> résoudre ce problème, </a:t>
            </a:r>
            <a:r>
              <a:rPr lang="fr-FR" spc="-150" dirty="0">
                <a:latin typeface="Fineliner Script" pitchFamily="50" charset="0"/>
              </a:rPr>
              <a:t>fais</a:t>
            </a:r>
            <a:r>
              <a:rPr lang="fr-FR" dirty="0">
                <a:latin typeface="Fineliner Script" pitchFamily="50" charset="0"/>
              </a:rPr>
              <a:t> des opérations et rédige </a:t>
            </a:r>
            <a:r>
              <a:rPr lang="fr-FR" spc="-150" dirty="0">
                <a:latin typeface="Fineliner Script" pitchFamily="50" charset="0"/>
              </a:rPr>
              <a:t>une</a:t>
            </a:r>
            <a:r>
              <a:rPr lang="fr-FR" dirty="0">
                <a:latin typeface="Fineliner Script" pitchFamily="50" charset="0"/>
              </a:rPr>
              <a:t> phrase réponse.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254942" y="5684184"/>
            <a:ext cx="57959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Pour ses 6 ans, les parents de Julien l’emmènent à la Cité des Sciences.</a:t>
            </a: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Ils visitent l’exposition « Ombres et lumière » et le sous-marin « Argonaute ».</a:t>
            </a:r>
          </a:p>
          <a:p>
            <a:pPr>
              <a:tabLst>
                <a:tab pos="1524000" algn="l"/>
              </a:tabLst>
            </a:pPr>
            <a:endParaRPr lang="fr-FR" sz="1400" dirty="0">
              <a:latin typeface="RawengulkSans" panose="00000A03000000000000" pitchFamily="2" charset="0"/>
            </a:endParaRPr>
          </a:p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Combien paient-ils ?</a:t>
            </a:r>
            <a:endParaRPr lang="fr-FR" sz="1400" dirty="0">
              <a:latin typeface="RawengulkSans" panose="00000A03000000000000" pitchFamily="2" charset="0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900087" y="6771616"/>
            <a:ext cx="2988495" cy="1978617"/>
          </a:xfrm>
          <a:prstGeom prst="roundRect">
            <a:avLst>
              <a:gd name="adj" fmla="val 6816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941114" y="6780658"/>
            <a:ext cx="1183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Opérations :</a:t>
            </a:r>
            <a:endParaRPr lang="fr-FR" sz="1400" dirty="0">
              <a:latin typeface="Fineliner Script" pitchFamily="50" charset="0"/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878631" y="8904122"/>
            <a:ext cx="3004766" cy="788904"/>
          </a:xfrm>
          <a:prstGeom prst="roundRect">
            <a:avLst>
              <a:gd name="adj" fmla="val 10050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900088" y="8884377"/>
            <a:ext cx="847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Réponse :</a:t>
            </a:r>
            <a:endParaRPr lang="fr-FR" sz="1400" dirty="0">
              <a:latin typeface="Fineliner Script" pitchFamily="50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0600" y="9204641"/>
            <a:ext cx="29474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400" dirty="0" smtClean="0">
                <a:latin typeface="RawengulkSans" panose="00000A03000000000000" pitchFamily="2" charset="0"/>
              </a:rPr>
              <a:t>________________________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872" y="6463109"/>
            <a:ext cx="3110483" cy="320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AutoShape 9" descr="data:image/jpeg;base64,/9j/4AAQSkZJRgABAQAAAQABAAD/2wCEAAkGBxQTEhQTEhQUFRUXGBoYGRgYGBwaGRkbGxcXFx8YFhsdHSggGxwlGxYaITEhJSkrLi4uFyA3ODMsNygtLi4BCgoKDg0OGxAQGzQmICY3LCw3NCw0LDQvNCwsLCwsLC8sLCwsLCwsLywsLCwsLSwsLCwsLCwsLCwsLCwsLCwsLP/AABEIAOAA4AMBEQACEQEDEQH/xAAcAAEAAgMBAQEAAAAAAAAAAAAABgcDBAUIAQL/xABBEAABAwIDBQUECAUEAQUAAAABAAIDBBEFITEGEkFRcQcTImGBMkKRoRQjUmJygrHBNZKy0fAVc6LxsxczQ1Ph/8QAGwEBAAIDAQEAAAAAAAAAAAAAAAMEAgUGAQf/xAA6EQACAQMCBAIJBAECBgMAAAAAAQIDBBEFMRIhQVFh0RMUIjJxkaGx8AaBweFCIzQVM0RScvEkkuL/2gAMAwEAAhEDEQA/ALxQBAEAQBAEAQBAEAQBAEAQBAEAQBAEB8JQGrX4iyJu8/IXt/l1hOooLLJqVCVWXDEimJbfRs0sPW5/z0VSV3/2o21HRakzvbP4u2oBLSSLAi/z/ZT0avGULu1lQeGdhTlIIAgCAIAgCAIAgCAIAgCAIAgCAIAgCAIAgMcs7W+0QF45JbmUYSlsjlVu0kMfG/yCglcwiW6VhVmcnDtsmzVMcDSPETp5An9lhTuHOaWC5W0qVKhKq+hLg0BWzT5Ke7Xcbc6pbAxxDYm+Kx959jn0AHxVG5alLHY7T9PWijQdWS5yf0X4yviVCdGWh2W4lo09P2WVvLhqYOT12hvItNbI5MIAgCAIAgCAIAgCAIAgCAIAgCAIAgNeetYz2nALGU4x3ZJClOWyOLiG10Md7Z9Sq87qK2L1HTKs9yI4t2kDMMPwUEripLY3NvoL3kRDENsppL2yUTTe7NzR0qlDc4dRXSP9pxKKKRsIUYQ2R3+zX+IwdXf0OU1H30a7W/8AZT/b7l71VQ2NjnuNmtaXHoBdX28LJ8/pwc5KMd3yPNOJ1rp5ZJn+1I4uPlc6dBp6LWZzzZ9RoUY0acacdksGshKSTYet3JrcCsG8NM1eq0uOlkvuml3mNdzC20XlZPns48MmjKvTAIAgCAIAgCAIAgCAIAgCA+EoDTqcUiZq4eijlVhHdk8LapPZEfxPbiKPS3qVXldr/FGxoaRUnuQ7Fu0YuuG3PTRQSrVJG6t9CS5yIrXbUTycbKPhzuzb0tOowOPNO53tOJ6rJJIuxhGOyMa9MwgCAk3Zw8DEISSABvEk5ADcdmSpKXvo1WtJuzml4fcle3e3TZ2uo6Npk3/C54BN/uxtGbr81JVrcXsxNRpWjujJXNw8Y54/lvoauz3ZXI8B9W/uh9hli/1do35pC3b94lvP1HCD4aEc+L2+W7+hN6PYGgjFu4D/ADeS4/MqZUILoaKprV7N+/j4cjaGyFEDcU8bSNCBYj4L10YPdEP/ABO7aw6jZ1aWAMG629hos4xUVhFOpNzfEzOsjAIAgCAIAgCAIAgCA/L3gZkgdV43g9Sb2OdV47DHq6/RRSrwiWadnVnsiM4p2gRs9mw9blV5Xbfuo2tDRJz3IbivaBI/2bnqVDKdSW7N1Q0SENyNVmPTSaut0WHAuptadlShsjmveTmST1WeC0klsflD0IAgCAIAgM1HSvle2ONpc95s0DiUxnkR1KkacHObwkXvsXsfHQsubPncPE+2n3Wch+qv0qSgvE+f6nqlS8ljaC2X8sk6lNUcHEdsKKF26+dm8NQ3xEdbKOVWC5Nmwo6Xd1lxRg8ePL7m7hWO09T/AOxKx5GoBzHUarKM4y2ZBcWde3/5sWjfdqCsiuj9IeBAEAQBAEAQGOWdrfacAvHJLcyjCUtkciu2nhj43+SglcwRcpafVmRTFe0Zrcmkeiryupv3UbihoUpbkOxLbiV58N+pKhfFLdm6o6PThuR+qxSWT2nn0TgRsqdtThsjTWROfEAQBAEAQBAEAQBAW32QbPhsbqx48T/DHlo0au/Mcug81at4f5M439RX3FNW8dlzfx6fL82LJVo5gq3tU2ue15o4Hbot9a4HM30YOQtrzv8AGpXqPPCjrNB0yEo+sVVnsv58irVWOtOls/Q1Es7G0od3oNwWm2794ngF7GLb9ncq3lahSpN1/d8evhg9D4fFIImNmc18gA3nNFgTzAWxSeOZ82rSpuo3TWI9EzaabrIhZ9QBAEAQEPxjb2KCofTujcC23idk03APh5jPXJValxwSxg3FtpE69JVYyXPotyN4r2kcGH4KvK4qS2NrQ0HrIiNftfNJpkFHhvdm5paXShucSorHv9pxKKKRfhShD3UYFkSBAEAQBAEAQFj4Tsi2swmN8YAnYZN0/bG+fA79jwU8KXHTyt+f3OYuNTdpqMoy9x8OfDluv5K6c0gkEEEZEHUHkVAdMmmso/KHoQBACvHsD0zhFGIYIoh7jGt+Az+a2kVhJHyy4qurVlUfVtm2vSE89beMcMQqd7Xfv6EAj5LXVPfZ9I0lp2dPHYz7IbGTVx3h9XCDnIRr5MHvH5BKdNz22I9R1WlZrD5y7efYuzAsDhpI+7gZujifecebjxV+EFFYRwt3eVbqfHVefsvgau0m1MFGAJDeR3sxjU+Z+yPMrCrVVNcyWy06tdNuK5Ld/m5u4LXd9HvZXvw880pT445ILmj6KfCb6lK4QBAEBUnbLh27NDOBlIwscfvMIIv1Dj/IVTuY80zpNBrYbi/zJWyrnahAEAQBAEAQBAEAQF69lP8ADovxSf1lXbb3Pn9z5/r/APvpfBfYjnatslrWwj/eaP8AyD9/QqOvT/yRs9A1P/pqj/8AHy8irmtJIAFycgBqeirHWNpLLLO2M7NSbTVosNWw8T/uHh+H4qzToZ5y+Ryupa/jNO2/+3l5kg7Q9jxUwh8DQJom2aALb7B7nUcPhxUlalxLK3RrtH1R29XhqP2ZfR9/MpKN1iCeBBVLPU7trKweoltD5OEBF8c2IgqqplRKTZrbOYNHkHwknkM7jjl6wzoqUss2trq9a2t3Rh1fJ9u5JYYmtaGtAa0CwAFgByAU2xrJScnmTyyAba9ozIbw0hEkuhfqxnT7TvkPNVqtfHKJ0OmaFKtipX5R7dX5IqOpqXyPMj3Fz3G5cTckqo+e52cKcYRUIrCRc/ZviO/GBzH6f4fiprSW8ThtZocE8k3V40QQBAEBFu0rDe+oJLC7orSt/Lrb8pcPVRVo8UC7p9X0ddPvyKGeM1r0fR6M+KCZ+V6ShAEAQGSCFz3BjGlzibBrRck+QCGM5xgnKTwiVw9m1e5u93bG/dc8b3yUvoanY08tfsoyxlv4IjuK4TNTP3J43MdqL6EcwdCFG04vDNnb3NK4jxUpZRpLwnCAvXsp/h0X4pP6yrtt7nz+58/1/wD30vgvsS17QQQQCCLEHQjkVOadNp5RHNntiaakkfKxpc8uJaXZ92D7rP76qKFGMHlGzvNWuLqChJ4S3x18X+YJKpTVnI2j2jgo49+Z2Z9lg9p3QfvosJ1FBcy5ZWFa7nw018X0RQWP4kKmeSYRtj3zfdbmOt+JPE5LXzfE2z6JaW7t6MaTlnHVl97H4kKijgkvnuBrvxN8J+YV+lLiimfPNRt3QuZw8fozsqQpBAVL2obU1IkdShjoY/tcZRzBGjfIevJU69SWeHY7DQtOt3BV2+KX2fn+IrVVzqQgLG7JnSOeQ0EtYQS7gPK/M5rKhF+kyjmP1AoRim3zZby2RxoQBAEB+Jog5pa4Xa4EEcwRYhD1Np5R5qxWhdBLJC7WNxYTzscneosfVatrhbR9F0yuqtLK+JpobMIAgCAuLshwNjKc1TgDJISGkj2WA2sOpuT6K3bw5cRxX6ivJTregXux+rfkWErJzZxtrcDZV0z43AFwBLDxa8DK3XT1WFSHFHBe0+8la11NPl1+B50WtTyj6WF6C9eyn+HRfik/rKu23ufP7nz/AF//AH0vgvsS9TmmCAhm3e3LaL6mNu/OW3zyYwHRx+0fIcsyoKtbg5Lc3mlaO7v/AFJvEPq/IpfEa+SeQyTPL3nUn9ByHkqTbbyzuKNGnRgoU1hGshKT/sn2kEEpppDaOUjdJ0bJp/yFh1AU9CfC8Pqc7+oLB1qarQXOO/w/ouVXTiAgNHF8IhqWd3OwPbwvqPNp1B6LGUVJYZPb3NW3nx0pYZA67sjjLrxVL2N5OYH/AAIc391Xdt2Z0NL9T1EsVKab8Hj+GbOFdlNOw3nlfN5AbjfUAk/Nextl1ZFcfqSvNYpxUfq/4X0J1R0bImBkTGsYNGtFgrCSSwjQVKs6suKby/EzBekZ9QBAEAQFL9ruG93WCQDKZl/zMs13U2LfiFRuI4lk6v8AT9flwvp/JA1CdcEAQBAXV2R4s2Sk7m/jhJuObXEkOHlqPRXLeWY47HC/qG2lTufSdJfdbk6Vg0BztoMUbTU8kzzbdabebuA9SsZy4Y5LNpbyuK0acev26nm6NhOQBOV8hfIalaxclg+ntpbn5Xp6Xr2U/wAOi/FJ/WVdtvc+f3Pn+v8A++l8F9iXqc0wQEY282WFbB4bCaO5jdz5sPkfkVFVp8a8Ta6TqLs6vP3Xv5/sUJJGWktcCHAkEHIgjIgjmqB9DjJSSa2Pyh6EBbWwPaC14bT1jg14sGSk5O4WeeDvPj5cbdKt0kcdq2huLda3WV1Xb4eHh0LKVk5cIAgCAiu1e3NPRgtBEs3CNp0P3z7vTVQ1KyjyW5t9P0evdNSfsx7v+O5n2Qxp1Q0uecznloPIfH5KO3queckeo2ioS4Y9CRq0awIAgCAhHa1hneUYlA8ULw78rvC4eQ0P5QoLiOY57Gz0qt6OvjuUm4KkfQ4S4opnxDMIAgNvDMRkp5BLC8seOI5cjzHkvU2nlENehTrwcKiymTiHtZqQ0B0MLnc/EL+l1N6zLsaGX6ZoN5U2l+xz4xXY1KASBGw62tHHf+p1vXosfbrMsP1PSKeV7z+b8kWpszsrBRRlsbd5zhZ73DN3l5N8lbhTUFyOSvtSrXc+KTwlsl0/vxKn7RNlPoc2/GPqJCd37h1LD+o8uiqVafA+Wx2Gjal63T4Z+/HfxXfz/smGxe0MFHhUb5nZl0m6wZud4zk0fvopaVRQp8/H7mk1KxrXeoSjTXbL6Ll1OlsPt02te+ORgikHiY0G4czlfi4ceqzpVuN4ZV1TR3ZxjOLzHr8fJkzU5pAgKz7Vdkt4GshHiA+taOIHvjzHHytyVWvT/wAkdToGp8L9WqPl08vIqdVTsAgOlgWCS1b3Rwi7msLzfkOHUk2CyjFyeEVbu8p2sFOo+TeDpYFtnV0fga/eY3Lu5BcC3AcW9F7CrKOxVutJtbr2msN9V+cyV0/a863jpQTzbLYfAsP6qZXL6o1E/wBLrPs1fmv7Qn7XnW8FK0Hm6Un5Bg/VHcvohH9Lxz7VX5L+2RfG9vKyoBaZO7Yfdj8N/InX5qKVWcuptbXRrWg8qOX48/6IwozbFldl+JW8JOht6f8AS9oy4ahy2u2+eaLaWzOPCAIAgNbEqMTRSRO0e0tPG1xa/pqvGsrBnTm4SUl0PNNRE5ri14s5pLXDk5psR8QVrMY5H0iwqqdPkYkLwQBAEBmpHMD2GRpcwOG81psS2+YB4GyGFRTcGoPD6fE9H4H3PcRmmDRCWgt3RYW/vzWyhjHs7HzG69L6WXpve65N9ZFc08XwyOphfDKLteLeYPAjzBzWMoqSwye3uJ29RVIbo89bRYLJSTuhlzt7LuDmnRw5dOd1rpRcXhn0eyu6d1SVSH7+DNKjqnxPbJG4tewgtI4ELzbmixUpxqQcJrKZ6B2P2jZWwCQWD22EjPsu/sdR/wDi2FOpxrJ851GwlZ1uB7PZ+H9dTuqQ158cL5HMIE8FLbe7CyU8jpadhfA7OzRcx+RGu7yPBUatFxeVsdzpOsQrwVOs8TXfr/ZEMMwyWofuQRukd90ZDzcdAOqhinLbmbqvcUqEeKpLCLx2C2UFDCd4h00li8jQW0Y3yFznxJV+lT4F4nBatqTvKi4eUVt5sifatsla9bC3L/5mj/yD9/jzUNen/kjb6Bqf/TVH/wCPl5FXqsdYEAQBASDYys7uccisJcmma3U6XHSL9oZt9jT5LaweVk+eVY8M2jOsiMIAgCAortOw3ua6QgeGUCQdTk63qCfVUK8cT+J2WgXHFDhfTkRBRHThAbFBQyTPEcLHPeeDRc9TyHmUXN4RFVrU6MeOo8LxJ/gnZRK+zqmURj7DBvO/mOQ+BViNu37zwc7dfqWnHlRjnxfJfLd/Q5HaBsd9Cc18W86B+VzmWu5OPnqPVYVafA+Wxd0jVfXIuM+U19V4G12ZbW/RpPo8zvqZDkSco3c/wnj8ea9o1OF4exDrmmesQ9LTXtL6rzRdSvHDBARvbnZdtdBYWEzLmN3nxafI2UVWnxrxNppeoys6uX7r3X8/sUFNE5ji1wLXNJBB1BGRBVA+hxkpRUovkzrbKbQPopxKzNuj2/aby68QsoTcHlFPULGF3RdOW/R9meg8PrWTRsljO8x4uD/nFbFNNZR84rUp0puE1ho2F6RhAEAQFd9rO03dR/RIj9ZILyEe6zl1d+gPNVripj2UdJ+n9P8AST9YmuS28X/RT6qHahAEAQGakm3HtdyK8ksojqQ44NF/bHVveQgeV/2P7fFXLWeY4Pneo0uCpkkCsmuCAIAgK67ZMM3oYagaxuLHfhktYno5oH5iq1zHkmbnRa/BVce/P5fn0KhIVQ79PKyS/YrYWSt+skJjg+1bxP8AJl/1PzUtOk58+hptT1iFp7EOc/ovj5FzYRg8NMzu4I2sbxtqfNx1J6q7GKisI4i4uqtxLiqyy/zY3lkVzRxuCGSF7KgtEbhYlxAHUE6HiFjJJrDLFrOrCqp0feXY864vRNhmfG2RsrWnJ7dHDh0PMLXSWHjc+lW1V1aanKLi30Za3Zbtb3zBSzH6xg+rcffaOHVvzHRWqFTPss5HXdM9FL09Ney9/B+TLCVk5sICtu1XZLvGmshHjaPrWge00e+PMceY6Z1q9PPtI6fQNT4H6vUfJ7eD7fv9/iVIqh2RMdgNszRP7uW7qd5z4mM/aaOXMf4ZaVTgfPY0mr6UruPHDlNfXwf8Mu2kqWSMD43B7HC4c03BV5NPmjhKlOVOTjNYaMy9MAgINtn2hRUwMVOWyzaXGbGfiPvHyHqq9Suo8o7m/wBN0OpcPjrezH6vy+JTNVUvke6SRxc9xu5x1JVM7enTjTioQWEjEhmEAQBAdCDBKh8ZlZBK6Me8GEjqOY8wvVFtZSK07uhCfo5TSfbJZPZfid2hpPl+yytpYng5fXbfEm0WWticuEAQBAczaXDvpFLNDxcw7v4hmPmAsZx4otE1Cp6OpGRTPZ/sx9Onu+4hjs5/3idGDrx5DqqNGnxvnsdle6p6rbJR998l4ePkXtFGGgNaAGgWAGQAHALYHESk5PL3P2Sh4Vnth2mbjjFRbriMjKc2g8mDj10VWpcdInU6d+n+NKpccvDz8iscRxGWd2/NI6R3NxvbpwA8gqr582dVRoU6MeGnFJeBqoTGWmqHRva+Nxa9pBaRqCEMKkI1IuMllMv/AGL2mZXQb4sJG2EjeR5j7psbevJbClU41k+danp8rOrw/wCL2f51RIFIa4EICj+0jZL6JL3sQ+okOQGjHa7vQ8PgqFanwPK2O80XU/Wqfo6j9tfVd/MhaiN6dPBcfqKUkwSOYDq3Vp6tOXrqvYycfdKl1ZULlYqxz9/mSdvanWWsWwk890/pdTesTNU/05a53fzOLjW2VZUgtklIYcixnhaetsyPIlRyqTluy/baVa274oR593zI+o+SNiF6AgCAzUb7SMO6H2c07hFw6xHhIGt9PVCOqswazjk+fbx/Yn+N7OvqCK6SBlPE17BLA2++2MHxyOs1tjum9raZqacHL2mseBztrfQoL1WE3OTTxJ7OXRLm+vjuSvH/AKRTy97TNmqHSNDIY25U8LQBm8A2cTwOQtxU0+KLzHn9jUWnoK9P0dZqCTzJv35Pw5cvHcimHbtNWmPvN+QgOmLbBrZXE7zWW5ZeqqT9iafXqbetm4tePhxHaPfhW2S24JN5odzC2SeVk46ceGTRkXpiEAQBARrBaVtPNLG0WBe5/wDOd797eixjFLYlq1JVGnLsl8iSrIiK77XNonRRtpYzZ0oJeeIZpuj8Rv6DzVa4nhcKOl/T1jGrN157R2+Pf9vzYp9VDtAgCAIDrbMY9JRTtmjzGjm3sHt4g/sVlCbg8op31lC7pOnL9n2Z6EwyvZPEyWI7zHi4P7HkRotjGSkso+b16M6NR05rDRtL0iNXE6Bk8T4pRvMeLEfuORC8lFSWGS0K06NRVIPDR572nwGSindDJmNWOtYPbwP9xzWunBweGfSLG9hd0lUj+67M5KxLgQBMgmHZpJF372OIZNI0NgkLO8DH3Nzu87cfIqWjjix8jS63Gp6KMkswTzJZxlfEleObJRVH0yeN9O5x3GsIfuiN7b94ZOAJsPgVLOkpcTRp7XU6tD0VKaklzb5Zyn7uOpU0jbEi4NiRcZg+Y8lVOxi8rJ2tmNm31vfNiID42BzQdHEuAsTwyufRZwg55SKF9fws+BzXJvHw5E52M2eo46gwPlbLVMLJA5vstLTcxt5kEZnk7hZTUoQUsN5ZodSvrupRVWMeGm8rD652b+PQ5VNthUUuJTfSyXMc7u5G2Fg0E7rmjjYO9QVgqsozfEW56XQubGPq/Jrmn49U/l8zkY5tQ9r5IqKeZlLfwtvaw4hh9oM5C4yWEpvLUXyLlrp0JQjUuYJ1Or8+jfc4OE1G5Kx3mopLkbC4hx02j0FszV95CPK3z/6Kv28uKB85vafBUOupymEAQBAcLHG7kscg0d4T1GY+Iv8Ayrw96HahfcAr08KQ7WSf9Qdf/wCtluliqFf/AJjO9/T+PU1juyGqI3gQBAEB16XZ2eSlkq2t+qY4A8yOLhzDcr9fIrJQbjxdClO/owuI27ftP8S/c7vZvtb9El7qU/USHMnSN2m90PH4rOjU4Hh7Gv1rTPWqfpKa9tfVdvIu8FXzgzBX1scLHSSuDGN1J/zVeNpLLJKVGdWahBZbKS2/2wFc5rGRhscZJa4+26+RP3QeXkLqjVq8b8Du9I0t2cXKUsye66f38SIKI3R0cLwKoqA50EL5A3UgZdLnU+S9UZPZZKte8oUGlVmk2WVR4BE2jYyOemga+MiofKwOlLyM2Wc5u5bMW1VlQXBhNLvk5epe1JXTlOEpNP2VF+zjvyTzkheL4bLhVZE5j2yEASMfawcDcZtubcRqoJRdOSN7b3FPU7aSlHHRr+zV2j2nkqwGlkcUYcX7kbbAvOr3c3f3Sc3PclstOhatyTcnjGX27LwMez+z0lTJCLOZFJJ3feW8NwC4gczZp9V5GLk0jK8vqdvCT3klnH0LLp8GqqR96CkjYxhs4vlvJUNaelmXzt19FZUJRfsL+zlp3VvcxxdVW29sLlFv7+JzcWZhwm/1FtQWOsXdyzwyGXnzab6gixPqDjL0eePP/stW7v8A0fqUoZW3E9uH+fB5IJtNj8lbKJZWsaQ0NAaLZDmdTndQTm5vLOgsbKFpT9HBt9eZyFiXQgLn7NcS32AHlb/PgpbSWG4nDa1Q4Ztk9V858IAgCA5+Ow70LubfEPy5n5XQ9j2PuDTbzEPCBdsWAuc1lWwX3BuSW+ze7XehuD1Cq3MP8jqf05eqMnby6818eqKnVU7AIAgOxsts/JWziJmTdXvtkxvPryCyhBzeEUr++haUnUlv0XdnoKhoI4omwsaBG1u6Brl5878VsVFJYR84q1p1KjqSfN8yku0PZQ0U29GD3EhO5906lhPzHMdCqNWnwPlsd3o+pet0uGXvx38fHz/s7ex3aMIKZ0VSHPdGB3VtXjTcceFss+XTPOnX4Y4ZQ1LQnWrqdHkpb+Hj+/bv8eUQ2m2lnrX70xs0eywey3pzPmoZzc3lm6sdPo2cOGmufV9WcZYl4klHsk40pqp5o4IyD3Qdm6Q2NgANAba59Fn6N8PE3g1dTU4q49BSg5PrjoWK2ntS0lTSiWVsUTQyCJ2410htd8pBuQCCC236lWMeypR546HNOf8A8irRr4i5N5lJZeOy8yKY3WfRpWT1scVRWSBznRG25C0bvd3te7snZcQdcgoZezLMll/Y29rS9YpulbScKSxh9ZPnxftscfDsWjqq9kuJEljjY28LW/ZB5MvqsVJSnmZdrW07a0cLNc1833/ckH/p3GK18EkzmMexzqcgDxkatJPFlxccQdQpPQpS4W/ga7/jtR2qqwjlppS8PH9/obuxEsgfLhFa02ALmOBzZYg3Y7lezmkaEfD2k+bpSINUjBxjqFu9+T8c919GupozY/8A6fJI18k9VVt3mNc+W8LQdHBt77xFrtOhBz4nzj4H3f0J42Xr0IuMYwpvD5L2n4Z7dn26FeSPLiXONySSTzJzJUB0sYqKSR+UPQgCAm3ZviG7IW+YI/zqvIvhmmaHWqHFDiLsY64BHHNbU4VrDwfpDwIAgPhCA4OBnu3uiPukt9OF/O1kPZbncljDgWuAIIsQdCDwKCMnF5W5U21fZjI1xko/Gw592TZzfJpOTgqc7dr3TsdP/UMJRULjk+/R/HsQqTZ6rBsaae/+08/CwzUHDLszeq+tmsqpH5o7+BdnFXOQZB3DOb83ejAf1IUkaM5b8jW3WvW1FYh7T8Nvn/7LfwDAoaSIRQtsPecfacebjxKuwgorCOMu7yrdVOOo/JfA6TnWFzkAsiqlkoztH2q+mTBkZ+oivu8nu4v/AGHlfmqFWpxvlsd/ouneq0uKa9uX0Xbz/oh6iN0ZqSlfK9scbS97jYNAuSm+xhUqQpxc5vCROsJ2BheBDPUmOsezfbFYWYOTwc3HjkQplRT5N8zn7jWqsH6SlTzSTxnv8O31O5j2ERVtPBDJPHTVFKNxzHkWza0E5kXB3AQ4cPlJOCmks4aNfaXVSzrTqQg5wqc01+/x74aIfjOKspNyDDp5bNae+ka4hsrydWtvlYZXHkOChlLh5QZu7a2nc5q3cFz2T3S8X/HmR6hopamXcia6WR1zzJ4kuJ/UrBJt4Rsqtalb0+KbSiiebDbPywOrDJCPpcUTXQNeAR4t/wATeBzaBfz81PSg03lczntVvqdZUlGf+nJtSa8McvqdfZrFXYhSTMrCYpKd4LaggN3X5kHhZ7SLEcQfNZU5+ki1Lp1Kd7bRsbmMrfnGa93fK6/s+j7kUx7tAnmidDuQtcRuPlZe72g+6To0nP8AsopVpSWDb2miUaU1Uy2t0n0fj4ohiiN4EAQBAEB09nqru52nnksJ7ZKl7T46TR6CwSo34mn/ADn+62VGXFBHzm6hwVGjfUpXCAIAgODiY7uoa7g9vzbYH5FqHvQ7rHXAKHh9QBAEB8cbC5yAQJZKl7RtuxKHUtK76vSSQe991v3eZ4/rTrVuL2YnY6Nozp4r11z6Lt4vx+xBcCww1M8cDXNaXmwLtBkT66aKCMeJ4R0F3cK3oyqtZx2Ntmzkjq36E1zC/f3N4ZtyFy70HDnkveFuXAtyF38Fa+stPGM46k1w/BqSmEs8UtRC+mcWfSJQO6leLh0bWDNzbgiwz8zZTRjFZabWOpoq11c3DjSqRjJTWeFZ4kujzsn+YMe3DWzRQ4pA/uZ2FrXscbPDrAgAH3hfS2bXA9VVcSVRcmZaW5UqkrGquKDy01tjyf0awcjEJJsVeyeSNsEMYayScNJAuc3O0uAeGjb5lRy4qryy7RjR0yLpQk5SfNR/hdv56I60uz+644SI4Q5571lU7JxZe9g0DNwsW5OA8lnwNf6f1KUb3iX/ABByeF7Lgts/HPJddjo4bg+5RTw0je5r4wGy2J33DeDrsd9l4b4SOiyjH2Wo8pFatdcV1CpXfFRlzXZdOa7rqaNJtoyWj35pe5rafJj7XMl+BbxDrAOHCwK8Vbijz5NFippMqVzw048VKe67fv4dPkRDaHa6prGtZM4bgN91o3QTzPNRTqSnubmz0u3tG5U1z7s4KwNiEAQBAEAQH1rrEEcM0Z41lYLy7PsSD4wLi5GnHLP9yp7SX+JwOr0HCeSYq6aUIAgCA5G1JDYDIdIyHnpoeuRXjeFkzpxc3wrdmfBK1ksQcxzXDmDdE0+aE6coPElhnQXpgEBwse2upaUHvJAXfYZ4n9LDT1so51Yx3NhaaZc3L9iPLu+S/PgVLtbt5PWAxt+ph+wDcu/G7K/TTqqdSrKfLodhp+jUbT237Uu/b4IiSjNySfZzZZssL6qql7mmYbFwF3POlmeuV88+CzjT4lmTwjVXuoypVVb0Y8VR/JfEmmydRDVQsFM1jamiJLMtwSsNxnbTfGuu66xz4z02pLlujRahCrbVX6Zt06u/XD//AD02yuRobTbS4fM9s00VRJNGC0U7/Cxrgcw/hqM7XvbRYTqU5PLTyuhYsbC+pRdOnKKjLnxLm2vD+CvsWxF9RM+aU3e83PIcgPIDJQyeXlnSW9CFCmqcNkSHs/2o+iSmOXOnlyeDmGnTft0yPMdFJSqcD57Gt1fTvWqanD347ePh5ePxM+3mDy0U8Uscj3Q5GB+8T3dsxGDyHDmOhSrBxl9iPSbqld0ZQnFKX+S7+Pn4nUxLbyN0dPVRgtrWgse23gcziH56Xs5tswVlKtnEluVKOjVFOdCfOk+a7p+Hj0ZAK+rdNI+V9i97i51gALnyCgby8s6OlSjSgoR2XI10JAgCAIAgCGEpxjuwNQOJyA4nyCFWpfU47EkwrYWunzEJjbzl8HyPi+SljRk+hp7jXYR5J/IsDY/s6fSTNnkqblvuMbZpNreJxOYz5Dqp4UOFqTZpbrWJV6TpcO/V/wAFgKwaUIAgCAx1EIexzHZtcC0jyIsfkUZ7FtPKPN8wmpJnsa97JI3FjnMJaTum18uBtf1Wrw4ywfQ7J07mjiaTW/PmdGPbevAsKl/qGn5lqz9JP/uM3o9k3l019fM06/aSrmFpaiVwOo3iAeoFgV45Se7JqNhbUucIJft5nKWOC4EBP9hdlmy0zqrum1MhfuMic/cY22rpDqddP75TU6eY8WMnOarqMqddUOJwWMtpZb8F5kjGFxw0JosRLYGOe4xyMcS0Eu3w25GThc5HUDqpOFKHDPkaz1ipVu/WbTMmksprn2zjs/DZ/sQ/EsUpqJrYsOeXzB28+pOR0LdxgtYtsT5ZcTpE5Rjyh8zdUba4u5Od2sR2UP5fj+cluw3ZUVlFJURSvlqmuvIx2ts8uZcdQ462tZI0+KGU+Z7X1J2l1GjUilTa5NfmMLbHTc6GyezI+iMqRAypkleWgSO3YoWN3rvfz9n0uPO/tOHs8WM5K2oag/WHQ43CMVnksyk3jkvmcra+ippHSS0DLRQhomIP1e882b3V8zoevJYzUW24bIt6dVr04xp3T9qWeHvhb5NJ+1kpofoTmscwHJzs3NaNGjlY8fReekfDwk60ykrr1mLafZbZ7kfWBsggCAIAhFOtCO7MtLTvkduRMdI77LGlx62Gdl6k3sUqupU4LJLcK7NK2XN7WQj75uf5W3U0aEmaWvr0do8/gTHCeymnZnPI+Y8h9Wz4Al3/ACUsbeK3NPW1arP3eX1/PkTLDcGgpxaCGOPza0X+OqmUUtka6dWc/eeTfWRGEAQBAEAQBAUp2tYb3db3g0mYH/mb4T+jfiqNxHE8nW/p+v7PC+hBlCdYEAC8bQLRxLs9c2LuKeBr32aXVMkm74uLWMAOXVWpUHsl+5ydHXE6npas8Ln7KWeXdshFO6SjqDDM+eJodaVsMhaSOY4HI3z4clBzi8Pl8DfTVO7oqpTUZPHLiWf7NnanaUVDI6eCMxU8RJa1zt5zifeeeeZyudSvZz4kklyRFYae6EpVasszlvjkl4Ijijexsy0aysGDspDBC14laHTSn2n6Esafd1uPTkVZlL0OMLc5KnSeqyqqrNpxfsrovF9zrbSYs2jh71sTJ6Sq8Ric7cLXPG8S0EG7XXuRbI58VnOXCs4ymVLK2d1U9HKTjUp8srnyXLw5ro8818CttoNpTUMbDFEyngad4RM4u+091hvH0VaU+JYxhHT2enqhJ1Jyc5vll9vBdDgrE2IQ8bwEIJ3NOG7N7C8InqDaCF8nm0eEeRd7IPUrKMXLY19fVqdPfkTHDOympfnNJHCOVjI74AgfNTK3k9zSV9ez7uX9CZYT2aUUWb2umdzkOX8rbBTRoRRqKupV6nXBLaWlZG3djY1jeTQAPgFKklsUpSlJ5bMy9MQgCAIAgCAIAgCAICCdr2Gd5SMmA8UL7/kfZrh8Q0/lVe4jmOextdJr+jrY7/dfjKZZYOG8LgEXF7XHK/DqqR9BTcoZRPtrNloZIIa2iG5A4NEgt7AuB3h6e90up6lNOKlHY5/T9RqwqztrnnNZx4+HkSnGKpuGWBDBTFm5FTtZd877eIyOIyAuM873U036P4djUW1OWoc+fpM5cm+UV0wiNSYmKR7X1rqhzy1s0VKyRwjjuTZkgJuLWFtcja2Sh4uF5ln4G0jbu6g42yilzi5tLL7tfHr9yE43ij6qd88lt55vYaAaADoFFKTk8s31rbQt6SpQ2RoLwsBATDB9v5YYBTyxRVDG+z3g0toDzspY1pJYxk0tzolOrV9LCTg3vgj2NYtJVSulmddx4cGjk0cAo5NyeWbC3oUrWmoQ5L83OeXW1Xh5O8pxO5hGydZUWMUD90+88bjeoLtR5i6kjTlLZGruNapw5ZJjhfZI82NTUBo4tibc/wA7sh/KVNG37s0lfXJS91fP88iaYTsLRQWLYQ932pPGfnkPgpo0oroaupe1qm7+RI2tAAAFgNAFIVG8n1AEAQBAEAQBAEAQBAEAQBAaeL0InglhdpIxzelxkfQ5rySysGdKfBNS7FF7D0cbq+GOoblvEFjtN9oPhd+YacwtfSS40mdxc3FRWE5UnzXVdu6LBoq+tZic0FRG59LJvAHd+rZGASHA2tpk4HmrClNVGnsaarRs5WMatKWKix8W+vmiO47trNSSOp6WeOaJuTHlu85g+xvaO3dAVHKrKLxF8jZWmkUrmCrV4OMnutk/HHTPYgVVUvke6SRxe9xuXE3JKgOip0404qEFhIwoZhDCVSMd2fY2lxDWglxyAAuSeQAzKYKdS/px2JRhPZ/XT2Pdd008ZTu/8fa+SljRkzT3GuwjyT+RMcJ7JY251M7pPuxjcb0LiS49RuqaNuurNNX1mpP3V8/zzJnhOzNLTW7mBjSPetd2XHeOd1NGEY7I1tS4q1PeZ11mQBAEAQBAEAQBAEAQBAEAQBAEAQBAEBRHaRhxgr5S3IPIlaRlm7W3nvAm/mtfXjiZ2mhV1Onwv4GnWba1ssPcvmJaRYmwDnDk46rx1ZtYbNnT0m0p1PSRhz+iI8sC5OvCO7M9DRSTO3IY3yO4hjS63W2g8yvUm9ijW1OnTWSX4X2YVkucm5APvHed/K3+6mjQk9zS19eW0eZMsI7LKWOxmc+d3n4GejRn6FxU0beK3NPW1WtU25fX8+RMcPwuGAbsMTIx91oF+p1KmUUtjXzqTn7zyba9MAgCAIAgCAIAgCAIAgCAIAgCAIAgCAIAgCAr/tW2cmqfo8lOwyPaXMc0WuWuAcHEkgWBaR+dV69Nyw0bTTbtUOJN42f5+dCPYZ2TzvsZ5o4hyaDI79QB1z6LCNu+rNhW11vbL+hM8K7OaGGxLDM7nKb/APEWb8lNGjBGpq6hXqdcfAlUEDWNDWNa1o0DQAPgFLjBScnJ5ZkQ8CAIAgCAIAgCAIAgCAIAgCAIAgCA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63" y="6610374"/>
            <a:ext cx="655265" cy="65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5148560" y="6771617"/>
            <a:ext cx="1773091" cy="2997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5148560" y="6771617"/>
            <a:ext cx="1773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KG Primary Italics" panose="02000506000000020003" pitchFamily="2" charset="0"/>
              </a:rPr>
              <a:t>Tarifs et billets</a:t>
            </a:r>
            <a:endParaRPr lang="fr-FR" sz="1600" b="1" dirty="0">
              <a:solidFill>
                <a:schemeClr val="bg1"/>
              </a:solidFill>
              <a:latin typeface="KG Primary Italics" panose="02000506000000020003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152894" y="7327205"/>
            <a:ext cx="2897950" cy="203132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>
              <a:tabLst>
                <a:tab pos="1524000" algn="l"/>
              </a:tabLst>
            </a:pPr>
            <a:r>
              <a:rPr lang="fr-FR" sz="1050" dirty="0" smtClean="0">
                <a:sym typeface="Wingdings"/>
              </a:rPr>
              <a:t> Expositions d’Explora      8€ plein tarif </a:t>
            </a:r>
          </a:p>
          <a:p>
            <a:r>
              <a:rPr lang="fr-FR" sz="1050" dirty="0" smtClean="0"/>
              <a:t>	                     (- 7 ans gratuit)</a:t>
            </a:r>
          </a:p>
          <a:p>
            <a:r>
              <a:rPr lang="fr-FR" sz="1050" dirty="0" smtClean="0">
                <a:sym typeface="Wingdings"/>
              </a:rPr>
              <a:t> La cité des Sciences </a:t>
            </a:r>
          </a:p>
          <a:p>
            <a:pPr>
              <a:tabLst>
                <a:tab pos="1438275" algn="l"/>
              </a:tabLst>
            </a:pPr>
            <a:r>
              <a:rPr lang="fr-FR" sz="1050" dirty="0" smtClean="0">
                <a:sym typeface="Wingdings"/>
              </a:rPr>
              <a:t>     2 – 7 ans     	6€ tarif unique par pers.</a:t>
            </a:r>
          </a:p>
          <a:p>
            <a:pPr>
              <a:tabLst>
                <a:tab pos="1438275" algn="l"/>
              </a:tabLst>
            </a:pPr>
            <a:endParaRPr lang="fr-FR" sz="1050" dirty="0" smtClean="0">
              <a:sym typeface="Wingdings"/>
            </a:endParaRPr>
          </a:p>
          <a:p>
            <a:pPr>
              <a:tabLst>
                <a:tab pos="1438275" algn="l"/>
              </a:tabLst>
            </a:pPr>
            <a:r>
              <a:rPr lang="fr-FR" sz="1050" dirty="0" smtClean="0">
                <a:sym typeface="Wingdings"/>
              </a:rPr>
              <a:t> La cité des Sciences	</a:t>
            </a:r>
            <a:r>
              <a:rPr lang="fr-FR" sz="1050" dirty="0">
                <a:sym typeface="Wingdings"/>
              </a:rPr>
              <a:t>6€ tarif unique par pers</a:t>
            </a:r>
            <a:r>
              <a:rPr lang="fr-FR" sz="1050" dirty="0" smtClean="0">
                <a:sym typeface="Wingdings"/>
              </a:rPr>
              <a:t>.</a:t>
            </a:r>
          </a:p>
          <a:p>
            <a:pPr>
              <a:tabLst>
                <a:tab pos="1438275" algn="l"/>
              </a:tabLst>
            </a:pPr>
            <a:r>
              <a:rPr lang="fr-FR" sz="1050" dirty="0" smtClean="0"/>
              <a:t>    5 – 12 ans</a:t>
            </a:r>
          </a:p>
          <a:p>
            <a:pPr>
              <a:tabLst>
                <a:tab pos="1438275" algn="l"/>
              </a:tabLst>
            </a:pPr>
            <a:endParaRPr lang="fr-FR" sz="1050" dirty="0"/>
          </a:p>
          <a:p>
            <a:pPr>
              <a:tabLst>
                <a:tab pos="1438275" algn="l"/>
              </a:tabLst>
            </a:pPr>
            <a:r>
              <a:rPr lang="fr-FR" sz="1050" dirty="0" smtClean="0">
                <a:sym typeface="Wingdings"/>
              </a:rPr>
              <a:t> Ombres et lumière	</a:t>
            </a:r>
            <a:r>
              <a:rPr lang="fr-FR" sz="1050" dirty="0">
                <a:sym typeface="Wingdings"/>
              </a:rPr>
              <a:t>6€ tarif unique par pers</a:t>
            </a:r>
            <a:r>
              <a:rPr lang="fr-FR" sz="1050" dirty="0" smtClean="0">
                <a:sym typeface="Wingdings"/>
              </a:rPr>
              <a:t>.</a:t>
            </a:r>
          </a:p>
          <a:p>
            <a:pPr>
              <a:tabLst>
                <a:tab pos="1438275" algn="l"/>
              </a:tabLst>
            </a:pPr>
            <a:endParaRPr lang="fr-FR" sz="1050" dirty="0" smtClean="0">
              <a:sym typeface="Wingdings"/>
            </a:endParaRPr>
          </a:p>
          <a:p>
            <a:pPr marL="171450" indent="-171450">
              <a:buFont typeface="Wingdings"/>
              <a:buChar char="n"/>
              <a:tabLst>
                <a:tab pos="1438275" algn="l"/>
              </a:tabLst>
            </a:pPr>
            <a:r>
              <a:rPr lang="fr-FR" sz="1050" dirty="0" smtClean="0">
                <a:sym typeface="Wingdings"/>
              </a:rPr>
              <a:t>Sous-marin Argonaute	3€ </a:t>
            </a:r>
            <a:r>
              <a:rPr lang="fr-FR" sz="1050" dirty="0">
                <a:sym typeface="Wingdings"/>
              </a:rPr>
              <a:t>tarif unique par pers</a:t>
            </a:r>
            <a:r>
              <a:rPr lang="fr-FR" sz="1050" dirty="0" smtClean="0">
                <a:sym typeface="Wingdings"/>
              </a:rPr>
              <a:t>.</a:t>
            </a:r>
          </a:p>
          <a:p>
            <a:pPr>
              <a:tabLst>
                <a:tab pos="1438275" algn="l"/>
              </a:tabLst>
            </a:pPr>
            <a:r>
              <a:rPr lang="fr-FR" sz="1050" dirty="0">
                <a:sym typeface="Wingdings"/>
              </a:rPr>
              <a:t>	</a:t>
            </a:r>
            <a:r>
              <a:rPr lang="fr-FR" sz="1050" dirty="0" smtClean="0">
                <a:sym typeface="Wingdings"/>
              </a:rPr>
              <a:t>     </a:t>
            </a:r>
            <a:r>
              <a:rPr lang="fr-FR" sz="1050" dirty="0" smtClean="0"/>
              <a:t> </a:t>
            </a:r>
            <a:r>
              <a:rPr lang="fr-FR" sz="1050" dirty="0"/>
              <a:t>(- 7 ans gratuit)</a:t>
            </a:r>
            <a:endParaRPr lang="fr-FR" sz="1050" dirty="0">
              <a:sym typeface="Wingdings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155575" y="9991502"/>
            <a:ext cx="7131452" cy="504056"/>
          </a:xfrm>
          <a:prstGeom prst="roundRect">
            <a:avLst>
              <a:gd name="adj" fmla="val 2449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155575" y="9982790"/>
            <a:ext cx="7105783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           Evaluation de mathématiques de fin de 1</a:t>
            </a:r>
            <a:r>
              <a:rPr lang="fr-FR" sz="1800" b="1" baseline="30000" dirty="0" smtClean="0">
                <a:latin typeface="Fineliner Script" pitchFamily="50" charset="0"/>
              </a:rPr>
              <a:t>ère</a:t>
            </a:r>
            <a:r>
              <a:rPr lang="fr-FR" sz="1800" b="1" dirty="0" smtClean="0">
                <a:latin typeface="Fineliner Script" pitchFamily="50" charset="0"/>
              </a:rPr>
              <a:t> période</a:t>
            </a:r>
          </a:p>
          <a:p>
            <a:pPr>
              <a:lnSpc>
                <a:spcPct val="90000"/>
              </a:lnSpc>
            </a:pPr>
            <a:r>
              <a:rPr lang="fr-FR" sz="1600" b="1" dirty="0" smtClean="0">
                <a:latin typeface="Fineliner Script" pitchFamily="50" charset="0"/>
              </a:rPr>
              <a:t>(septembre – octobre) 2013 		                                             Niveau CM1</a:t>
            </a:r>
            <a:endParaRPr lang="fr-FR" sz="1600" b="1" dirty="0">
              <a:latin typeface="Fineliner Script" pitchFamily="50" charset="0"/>
            </a:endParaRPr>
          </a:p>
        </p:txBody>
      </p:sp>
      <p:pic>
        <p:nvPicPr>
          <p:cNvPr id="50" name="Image 4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18949" y="9128623"/>
            <a:ext cx="310455" cy="123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489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2139</TotalTime>
  <Words>695</Words>
  <Application>Microsoft Office PowerPoint</Application>
  <PresentationFormat>Personnalisé</PresentationFormat>
  <Paragraphs>142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72</cp:revision>
  <cp:lastPrinted>2013-09-24T06:14:55Z</cp:lastPrinted>
  <dcterms:created xsi:type="dcterms:W3CDTF">2013-09-23T11:54:35Z</dcterms:created>
  <dcterms:modified xsi:type="dcterms:W3CDTF">2013-10-28T08:41:19Z</dcterms:modified>
</cp:coreProperties>
</file>