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6BD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822" y="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60BE-25C2-4FBB-993E-E4F90E2E4837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9A4-33C1-4293-9EB9-B0BF521147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60BE-25C2-4FBB-993E-E4F90E2E4837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9A4-33C1-4293-9EB9-B0BF521147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60BE-25C2-4FBB-993E-E4F90E2E4837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9A4-33C1-4293-9EB9-B0BF521147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60BE-25C2-4FBB-993E-E4F90E2E4837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9A4-33C1-4293-9EB9-B0BF521147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60BE-25C2-4FBB-993E-E4F90E2E4837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9A4-33C1-4293-9EB9-B0BF521147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60BE-25C2-4FBB-993E-E4F90E2E4837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9A4-33C1-4293-9EB9-B0BF521147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60BE-25C2-4FBB-993E-E4F90E2E4837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9A4-33C1-4293-9EB9-B0BF521147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60BE-25C2-4FBB-993E-E4F90E2E4837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9A4-33C1-4293-9EB9-B0BF521147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60BE-25C2-4FBB-993E-E4F90E2E4837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9A4-33C1-4293-9EB9-B0BF521147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60BE-25C2-4FBB-993E-E4F90E2E4837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9A4-33C1-4293-9EB9-B0BF521147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60BE-25C2-4FBB-993E-E4F90E2E4837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9A4-33C1-4293-9EB9-B0BF521147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060BE-25C2-4FBB-993E-E4F90E2E4837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039A4-33C1-4293-9EB9-B0BF521147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2738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h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s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t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r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e 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t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 </a:t>
            </a:r>
            <a:r>
              <a:rPr lang="fr-FR" sz="2400" dirty="0" err="1" smtClean="0">
                <a:solidFill>
                  <a:srgbClr val="00B0F0"/>
                </a:solidFill>
                <a:latin typeface="KG Counting Stars" pitchFamily="2" charset="0"/>
              </a:rPr>
              <a:t>g</a:t>
            </a:r>
            <a:r>
              <a:rPr lang="fr-FR" sz="2400" dirty="0" err="1" smtClean="0">
                <a:solidFill>
                  <a:srgbClr val="FF3399"/>
                </a:solidFill>
                <a:latin typeface="KG Counting Stars" pitchFamily="2" charset="0"/>
              </a:rPr>
              <a:t>e</a:t>
            </a:r>
            <a:r>
              <a:rPr lang="fr-FR" sz="2400" dirty="0" err="1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err="1" smtClean="0">
                <a:solidFill>
                  <a:srgbClr val="92D050"/>
                </a:solidFill>
                <a:latin typeface="KG Counting Stars" pitchFamily="2" charset="0"/>
              </a:rPr>
              <a:t>g</a:t>
            </a:r>
            <a:r>
              <a:rPr lang="fr-FR" sz="2400" dirty="0" err="1" smtClean="0">
                <a:solidFill>
                  <a:srgbClr val="A66BD3"/>
                </a:solidFill>
                <a:latin typeface="KG Counting Stars" pitchFamily="2" charset="0"/>
              </a:rPr>
              <a:t>r</a:t>
            </a:r>
            <a:r>
              <a:rPr lang="fr-FR" sz="2400" dirty="0" err="1" smtClean="0">
                <a:solidFill>
                  <a:schemeClr val="accent1"/>
                </a:solidFill>
                <a:latin typeface="KG Counting Stars" pitchFamily="2" charset="0"/>
              </a:rPr>
              <a:t>a</a:t>
            </a:r>
            <a:r>
              <a:rPr lang="fr-FR" sz="2400" dirty="0" err="1" smtClean="0">
                <a:solidFill>
                  <a:schemeClr val="accent6"/>
                </a:solidFill>
                <a:latin typeface="KG Counting Stars" pitchFamily="2" charset="0"/>
              </a:rPr>
              <a:t>p</a:t>
            </a:r>
            <a:r>
              <a:rPr lang="fr-FR" sz="2400" dirty="0" err="1" smtClean="0">
                <a:solidFill>
                  <a:srgbClr val="FF3399"/>
                </a:solidFill>
                <a:latin typeface="KG Counting Stars" pitchFamily="2" charset="0"/>
              </a:rPr>
              <a:t>h</a:t>
            </a:r>
            <a:r>
              <a:rPr lang="fr-FR" sz="2400" dirty="0" err="1" smtClean="0">
                <a:solidFill>
                  <a:srgbClr val="92D050"/>
                </a:solidFill>
                <a:latin typeface="KG Counting Stars" pitchFamily="2" charset="0"/>
              </a:rPr>
              <a:t>i</a:t>
            </a:r>
            <a:r>
              <a:rPr lang="fr-FR" sz="2400" dirty="0" err="1" smtClean="0">
                <a:solidFill>
                  <a:srgbClr val="00B0F0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latin typeface="KG Counting Stars" pitchFamily="2" charset="0"/>
              </a:rPr>
              <a:t> 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c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m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1</a:t>
            </a:r>
            <a:endParaRPr lang="fr-FR" sz="2400" dirty="0" smtClean="0">
              <a:latin typeface="KG Counting Stars" pitchFamily="2" charset="0"/>
            </a:endParaRPr>
          </a:p>
          <a:p>
            <a:pPr algn="ctr"/>
            <a:r>
              <a:rPr lang="fr-FR" sz="2400" dirty="0" smtClean="0">
                <a:latin typeface="KG Counting Stars" pitchFamily="2" charset="0"/>
              </a:rPr>
              <a:t> 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2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0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1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7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-</a:t>
            </a:r>
            <a:r>
              <a:rPr lang="fr-FR" sz="2400" dirty="0" smtClean="0">
                <a:solidFill>
                  <a:schemeClr val="accent6"/>
                </a:solidFill>
                <a:latin typeface="KG Counting Stars" pitchFamily="2" charset="0"/>
              </a:rPr>
              <a:t>2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0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1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8</a:t>
            </a:r>
            <a:endParaRPr lang="fr-FR" sz="2400" dirty="0">
              <a:solidFill>
                <a:srgbClr val="A66BD3"/>
              </a:solidFill>
              <a:latin typeface="KG Counting Stars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07502" y="836712"/>
          <a:ext cx="8712969" cy="5114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70"/>
                <a:gridCol w="7200799"/>
              </a:tblGrid>
              <a:tr h="360039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err="1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PEriode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 1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gent Orange" pitchFamily="2" charset="0"/>
                        <a:cs typeface="Agent Orang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</a:tr>
              <a:tr h="13837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1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Coming Soon" pitchFamily="2" charset="0"/>
                          <a:ea typeface="Coming Soon" pitchFamily="2" charset="0"/>
                        </a:rPr>
                        <a:t>H0 :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Qu’est-ce que l’Histoire ? Les sources de l’historien. Séance 0 p16-17</a:t>
                      </a:r>
                    </a:p>
                    <a:p>
                      <a:pPr algn="ctr"/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algn="ctr"/>
                      <a:endParaRPr lang="fr-FR" sz="1000" dirty="0"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37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2 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H0 bis :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Avant la France : les héritages de la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Préhistoire et de l’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Antiquité : la frise historique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. Séance 0 bis p18-19</a:t>
                      </a: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H1 : Quelles traces d’une occupation ancienne du territoire français ? séance 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37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3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rgbClr val="FF3399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 H0 et H1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G0 : Qu’est ce que la géographie 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975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4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H2 : Qui sont les Gaulois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?</a:t>
                      </a:r>
                    </a:p>
                    <a:p>
                      <a:pPr lvl="0"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H3 : Comment les Gaulois deviennent-ils des Gallo-Romains ?</a:t>
                      </a:r>
                    </a:p>
                    <a:p>
                      <a:pPr lvl="0" algn="ctr">
                        <a:buFontTx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 algn="ctr">
                        <a:buFontTx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464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5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G1 : A quoi ressemble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mon environnement proche ?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Séance 1</a:t>
                      </a:r>
                      <a:endParaRPr lang="fr-FR" sz="1000" kern="1200" dirty="0" smtClean="0">
                        <a:solidFill>
                          <a:srgbClr val="FF3399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rgbClr val="FF3399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</a:t>
                      </a:r>
                      <a:r>
                        <a:rPr lang="fr-FR" sz="1000" kern="1200" baseline="0" dirty="0" smtClean="0">
                          <a:solidFill>
                            <a:srgbClr val="FF3399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H2 et H3</a:t>
                      </a:r>
                    </a:p>
                    <a:p>
                      <a:pPr lvl="0" algn="ctr">
                        <a:buFontTx/>
                        <a:buNone/>
                      </a:pP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 algn="ctr">
                        <a:buFontTx/>
                        <a:buNone/>
                      </a:pP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465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6</a:t>
                      </a:r>
                      <a:endParaRPr lang="fr-FR" sz="1400" b="0" u="none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G2 : Quelles sont les caractéristiques</a:t>
                      </a: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 de ma commune ? Séance 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H4 : Quels sont les héritages de</a:t>
                      </a: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 l’Antiquité ? Séance 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7</a:t>
                      </a:r>
                      <a:endParaRPr lang="fr-FR" sz="1400" b="0" u="none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G3 : Où ma commune se situe en France ? Séance 3</a:t>
                      </a:r>
                    </a:p>
                    <a:p>
                      <a:pPr algn="ctr"/>
                      <a:r>
                        <a:rPr lang="fr-FR" sz="1000" kern="1200" dirty="0" smtClean="0">
                          <a:solidFill>
                            <a:srgbClr val="FF3399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</a:t>
                      </a:r>
                      <a:r>
                        <a:rPr lang="fr-FR" sz="1000" kern="1200" baseline="0" dirty="0" smtClean="0">
                          <a:solidFill>
                            <a:srgbClr val="FF3399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H4</a:t>
                      </a:r>
                    </a:p>
                    <a:p>
                      <a:pPr algn="ctr"/>
                      <a:endParaRPr lang="fr-FR" sz="1000" kern="1200" baseline="0" dirty="0" smtClean="0">
                        <a:solidFill>
                          <a:srgbClr val="FF3399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algn="ctr"/>
                      <a:endParaRPr lang="fr-FR" sz="100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409230" y="6611779"/>
            <a:ext cx="1734770" cy="24622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 smtClean="0"/>
              <a:t>http://www.laclassedestef.fr/</a:t>
            </a:r>
            <a:endParaRPr lang="fr-FR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2738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h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s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t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r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e 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t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 </a:t>
            </a:r>
            <a:r>
              <a:rPr lang="fr-FR" sz="2400" dirty="0" err="1" smtClean="0">
                <a:solidFill>
                  <a:srgbClr val="00B0F0"/>
                </a:solidFill>
                <a:latin typeface="KG Counting Stars" pitchFamily="2" charset="0"/>
              </a:rPr>
              <a:t>g</a:t>
            </a:r>
            <a:r>
              <a:rPr lang="fr-FR" sz="2400" dirty="0" err="1" smtClean="0">
                <a:solidFill>
                  <a:srgbClr val="FF3399"/>
                </a:solidFill>
                <a:latin typeface="KG Counting Stars" pitchFamily="2" charset="0"/>
              </a:rPr>
              <a:t>e</a:t>
            </a:r>
            <a:r>
              <a:rPr lang="fr-FR" sz="2400" dirty="0" err="1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err="1" smtClean="0">
                <a:solidFill>
                  <a:srgbClr val="92D050"/>
                </a:solidFill>
                <a:latin typeface="KG Counting Stars" pitchFamily="2" charset="0"/>
              </a:rPr>
              <a:t>g</a:t>
            </a:r>
            <a:r>
              <a:rPr lang="fr-FR" sz="2400" dirty="0" err="1" smtClean="0">
                <a:solidFill>
                  <a:srgbClr val="A66BD3"/>
                </a:solidFill>
                <a:latin typeface="KG Counting Stars" pitchFamily="2" charset="0"/>
              </a:rPr>
              <a:t>r</a:t>
            </a:r>
            <a:r>
              <a:rPr lang="fr-FR" sz="2400" dirty="0" err="1" smtClean="0">
                <a:solidFill>
                  <a:schemeClr val="accent1"/>
                </a:solidFill>
                <a:latin typeface="KG Counting Stars" pitchFamily="2" charset="0"/>
              </a:rPr>
              <a:t>a</a:t>
            </a:r>
            <a:r>
              <a:rPr lang="fr-FR" sz="2400" dirty="0" err="1" smtClean="0">
                <a:solidFill>
                  <a:schemeClr val="accent6"/>
                </a:solidFill>
                <a:latin typeface="KG Counting Stars" pitchFamily="2" charset="0"/>
              </a:rPr>
              <a:t>p</a:t>
            </a:r>
            <a:r>
              <a:rPr lang="fr-FR" sz="2400" dirty="0" err="1" smtClean="0">
                <a:solidFill>
                  <a:srgbClr val="FF3399"/>
                </a:solidFill>
                <a:latin typeface="KG Counting Stars" pitchFamily="2" charset="0"/>
              </a:rPr>
              <a:t>h</a:t>
            </a:r>
            <a:r>
              <a:rPr lang="fr-FR" sz="2400" dirty="0" err="1" smtClean="0">
                <a:solidFill>
                  <a:srgbClr val="92D050"/>
                </a:solidFill>
                <a:latin typeface="KG Counting Stars" pitchFamily="2" charset="0"/>
              </a:rPr>
              <a:t>i</a:t>
            </a:r>
            <a:r>
              <a:rPr lang="fr-FR" sz="2400" dirty="0" err="1" smtClean="0">
                <a:solidFill>
                  <a:srgbClr val="00B0F0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latin typeface="KG Counting Stars" pitchFamily="2" charset="0"/>
              </a:rPr>
              <a:t> 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c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m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1</a:t>
            </a:r>
            <a:endParaRPr lang="fr-FR" sz="2400" dirty="0" smtClean="0">
              <a:latin typeface="KG Counting Stars" pitchFamily="2" charset="0"/>
            </a:endParaRPr>
          </a:p>
          <a:p>
            <a:pPr algn="ctr"/>
            <a:r>
              <a:rPr lang="fr-FR" sz="2400" dirty="0" smtClean="0">
                <a:latin typeface="KG Counting Stars" pitchFamily="2" charset="0"/>
              </a:rPr>
              <a:t> 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2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0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1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7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-</a:t>
            </a:r>
            <a:r>
              <a:rPr lang="fr-FR" sz="2400" dirty="0" smtClean="0">
                <a:solidFill>
                  <a:schemeClr val="accent6"/>
                </a:solidFill>
                <a:latin typeface="KG Counting Stars" pitchFamily="2" charset="0"/>
              </a:rPr>
              <a:t>2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0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1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8</a:t>
            </a:r>
            <a:endParaRPr lang="fr-FR" sz="2400" dirty="0">
              <a:solidFill>
                <a:srgbClr val="A66BD3"/>
              </a:solidFill>
              <a:latin typeface="KG Counting Stars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07502" y="836712"/>
          <a:ext cx="8712969" cy="5114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70"/>
                <a:gridCol w="7200799"/>
              </a:tblGrid>
              <a:tr h="360039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err="1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PEriode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 2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gent Orange" pitchFamily="2" charset="0"/>
                        <a:cs typeface="Agent Orang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6BD3"/>
                    </a:solidFill>
                  </a:tcPr>
                </a:tc>
              </a:tr>
              <a:tr h="13837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1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G4 : Où</a:t>
                      </a: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 mon pays se situe-t-il dans le monde ?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Séance 4</a:t>
                      </a:r>
                      <a:endParaRPr lang="fr-FR" sz="10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  <a:p>
                      <a:pPr algn="ctr"/>
                      <a:r>
                        <a:rPr lang="fr-FR" sz="1000" kern="1200" dirty="0" smtClean="0">
                          <a:solidFill>
                            <a:srgbClr val="A66BD3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G2 à G4</a:t>
                      </a:r>
                    </a:p>
                    <a:p>
                      <a:pPr algn="ctr"/>
                      <a:endParaRPr lang="fr-FR" sz="1000" kern="1200" dirty="0" smtClean="0">
                        <a:solidFill>
                          <a:srgbClr val="A66BD3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algn="ctr"/>
                      <a:endParaRPr lang="fr-FR" sz="1000" dirty="0" smtClean="0">
                        <a:solidFill>
                          <a:srgbClr val="A66BD3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37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2 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Avant la France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: des Mérovingiens aux Carolingiens, la frise historique p34-35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H5 : Comment l’Empire romain d’Occident disparait-il ? Séance 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37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3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H6 : Comment Clovis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renforce-t-il le royaume de Francs ? Séance 2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rgbClr val="A66BD3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 H5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rgbClr val="A66BD3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rgbClr val="A66BD3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975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4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H7 :  Comment Charlemagne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reconstruit-il un empire en Europe ? Séance 3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rgbClr val="A66BD3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H6-H7</a:t>
                      </a:r>
                    </a:p>
                    <a:p>
                      <a:pPr lvl="0" algn="ctr">
                        <a:buFontTx/>
                        <a:buNone/>
                      </a:pPr>
                      <a:endParaRPr lang="fr-FR" sz="1000" kern="1200" dirty="0" smtClean="0">
                        <a:solidFill>
                          <a:srgbClr val="A66BD3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 algn="ctr">
                        <a:buFontTx/>
                        <a:buNone/>
                      </a:pPr>
                      <a:endParaRPr lang="fr-FR" sz="1000" kern="1200" dirty="0" smtClean="0">
                        <a:solidFill>
                          <a:srgbClr val="A66BD3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464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5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H8 : Comment l’Empire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carolingien disparait-il au Xème siècle ? Séance 4</a:t>
                      </a:r>
                      <a:endParaRPr lang="fr-FR" sz="1000" kern="1200" dirty="0" smtClean="0">
                        <a:solidFill>
                          <a:srgbClr val="FF3399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rgbClr val="FF3399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</a:t>
                      </a:r>
                      <a:r>
                        <a:rPr lang="fr-FR" sz="1000" kern="1200" baseline="0" dirty="0" smtClean="0">
                          <a:solidFill>
                            <a:srgbClr val="FF3399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H8</a:t>
                      </a:r>
                    </a:p>
                    <a:p>
                      <a:pPr lvl="0" algn="ctr">
                        <a:buFontTx/>
                        <a:buNone/>
                      </a:pPr>
                      <a:endParaRPr lang="fr-FR" sz="1000" kern="1200" baseline="0" dirty="0" smtClean="0">
                        <a:solidFill>
                          <a:srgbClr val="FF3399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 algn="ctr">
                        <a:buFontTx/>
                        <a:buNone/>
                      </a:pP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465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6</a:t>
                      </a:r>
                      <a:endParaRPr lang="fr-FR" sz="1400" b="0" u="none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Activité numérique :</a:t>
                      </a: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 trouver son école sur </a:t>
                      </a:r>
                      <a:r>
                        <a:rPr lang="fr-FR" sz="1000" baseline="0" dirty="0" err="1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Géoportail</a:t>
                      </a: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 et décrire ses environs p105</a:t>
                      </a:r>
                    </a:p>
                    <a:p>
                      <a:pPr algn="ctr"/>
                      <a:endParaRPr lang="fr-FR" sz="10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  <a:p>
                      <a:pPr algn="ctr"/>
                      <a:endParaRPr lang="fr-FR" sz="100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7</a:t>
                      </a:r>
                      <a:endParaRPr lang="fr-FR" sz="1400" b="0" u="none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  <a:p>
                      <a:pPr algn="ctr"/>
                      <a:endParaRPr lang="fr-FR" sz="100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  <a:p>
                      <a:pPr algn="ctr"/>
                      <a:endParaRPr lang="fr-FR" sz="100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  <a:p>
                      <a:pPr algn="ctr"/>
                      <a:endParaRPr lang="fr-FR" sz="100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409230" y="6611779"/>
            <a:ext cx="1734770" cy="24622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 smtClean="0"/>
              <a:t>http://www.laclassedestef.fr/</a:t>
            </a:r>
            <a:endParaRPr lang="fr-FR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2738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h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s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t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r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e 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t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 </a:t>
            </a:r>
            <a:r>
              <a:rPr lang="fr-FR" sz="2400" dirty="0" err="1" smtClean="0">
                <a:solidFill>
                  <a:srgbClr val="00B0F0"/>
                </a:solidFill>
                <a:latin typeface="KG Counting Stars" pitchFamily="2" charset="0"/>
              </a:rPr>
              <a:t>g</a:t>
            </a:r>
            <a:r>
              <a:rPr lang="fr-FR" sz="2400" dirty="0" err="1" smtClean="0">
                <a:solidFill>
                  <a:srgbClr val="FF3399"/>
                </a:solidFill>
                <a:latin typeface="KG Counting Stars" pitchFamily="2" charset="0"/>
              </a:rPr>
              <a:t>e</a:t>
            </a:r>
            <a:r>
              <a:rPr lang="fr-FR" sz="2400" dirty="0" err="1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err="1" smtClean="0">
                <a:solidFill>
                  <a:srgbClr val="92D050"/>
                </a:solidFill>
                <a:latin typeface="KG Counting Stars" pitchFamily="2" charset="0"/>
              </a:rPr>
              <a:t>g</a:t>
            </a:r>
            <a:r>
              <a:rPr lang="fr-FR" sz="2400" dirty="0" err="1" smtClean="0">
                <a:solidFill>
                  <a:srgbClr val="A66BD3"/>
                </a:solidFill>
                <a:latin typeface="KG Counting Stars" pitchFamily="2" charset="0"/>
              </a:rPr>
              <a:t>r</a:t>
            </a:r>
            <a:r>
              <a:rPr lang="fr-FR" sz="2400" dirty="0" err="1" smtClean="0">
                <a:solidFill>
                  <a:schemeClr val="accent1"/>
                </a:solidFill>
                <a:latin typeface="KG Counting Stars" pitchFamily="2" charset="0"/>
              </a:rPr>
              <a:t>a</a:t>
            </a:r>
            <a:r>
              <a:rPr lang="fr-FR" sz="2400" dirty="0" err="1" smtClean="0">
                <a:solidFill>
                  <a:schemeClr val="accent6"/>
                </a:solidFill>
                <a:latin typeface="KG Counting Stars" pitchFamily="2" charset="0"/>
              </a:rPr>
              <a:t>p</a:t>
            </a:r>
            <a:r>
              <a:rPr lang="fr-FR" sz="2400" dirty="0" err="1" smtClean="0">
                <a:solidFill>
                  <a:srgbClr val="FF3399"/>
                </a:solidFill>
                <a:latin typeface="KG Counting Stars" pitchFamily="2" charset="0"/>
              </a:rPr>
              <a:t>h</a:t>
            </a:r>
            <a:r>
              <a:rPr lang="fr-FR" sz="2400" dirty="0" err="1" smtClean="0">
                <a:solidFill>
                  <a:srgbClr val="92D050"/>
                </a:solidFill>
                <a:latin typeface="KG Counting Stars" pitchFamily="2" charset="0"/>
              </a:rPr>
              <a:t>i</a:t>
            </a:r>
            <a:r>
              <a:rPr lang="fr-FR" sz="2400" dirty="0" err="1" smtClean="0">
                <a:solidFill>
                  <a:srgbClr val="00B0F0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latin typeface="KG Counting Stars" pitchFamily="2" charset="0"/>
              </a:rPr>
              <a:t> 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c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m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1</a:t>
            </a:r>
            <a:endParaRPr lang="fr-FR" sz="2400" dirty="0" smtClean="0">
              <a:latin typeface="KG Counting Stars" pitchFamily="2" charset="0"/>
            </a:endParaRPr>
          </a:p>
          <a:p>
            <a:pPr algn="ctr"/>
            <a:r>
              <a:rPr lang="fr-FR" sz="2400" dirty="0" smtClean="0">
                <a:latin typeface="KG Counting Stars" pitchFamily="2" charset="0"/>
              </a:rPr>
              <a:t> 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2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0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1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7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-</a:t>
            </a:r>
            <a:r>
              <a:rPr lang="fr-FR" sz="2400" dirty="0" smtClean="0">
                <a:solidFill>
                  <a:schemeClr val="accent6"/>
                </a:solidFill>
                <a:latin typeface="KG Counting Stars" pitchFamily="2" charset="0"/>
              </a:rPr>
              <a:t>2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0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1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8</a:t>
            </a:r>
            <a:endParaRPr lang="fr-FR" sz="2400" dirty="0">
              <a:solidFill>
                <a:srgbClr val="A66BD3"/>
              </a:solidFill>
              <a:latin typeface="KG Counting Stars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07502" y="836712"/>
          <a:ext cx="8712969" cy="5267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70"/>
                <a:gridCol w="7200799"/>
              </a:tblGrid>
              <a:tr h="360039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err="1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PEriode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 3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gent Orange" pitchFamily="2" charset="0"/>
                        <a:cs typeface="Agent Orang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3837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1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Le temps des rois, la frise chronologique p46-47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Dossier</a:t>
                      </a: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 le rôle des reines p52-53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37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2 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G5 : Quelles sont les activités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des hommes en ville ? Séance 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G6 : Où les hommes installent-ils leurs activités en ville ? Séance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37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3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H9 : Pourquoi le roi Louis IX est-il appelé « Saint Louis » 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G7 ; comment les hommes se déplacent-il dans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les espaces urbains ? Séance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975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4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rgbClr val="92D050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G5 G6 G7</a:t>
                      </a:r>
                    </a:p>
                    <a:p>
                      <a:pPr lvl="0"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H10Comment le roi François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Ier utilise-t-il l’art pour montrer sa puissance ? Séance 2</a:t>
                      </a:r>
                    </a:p>
                    <a:p>
                      <a:pPr lvl="0" algn="ctr">
                        <a:buFontTx/>
                        <a:buNone/>
                      </a:pPr>
                      <a:endParaRPr lang="fr-FR" sz="1000" kern="12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 algn="ctr">
                        <a:buFontTx/>
                        <a:buNone/>
                      </a:pPr>
                      <a:endParaRPr lang="fr-FR" sz="1000" kern="120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464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5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rgbClr val="92D050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H9 H10</a:t>
                      </a:r>
                    </a:p>
                    <a:p>
                      <a:pPr lvl="0" algn="ctr">
                        <a:buFontTx/>
                        <a:buNone/>
                      </a:pP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H11  Quel est le rôle du roi Henri IV dans les guerres de religion ? Séance 3</a:t>
                      </a:r>
                    </a:p>
                    <a:p>
                      <a:pPr lvl="0" algn="ctr">
                        <a:buFontTx/>
                        <a:buNone/>
                      </a:pPr>
                      <a:endParaRPr lang="fr-FR" sz="1000" kern="12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 algn="ctr">
                        <a:buFontTx/>
                        <a:buNone/>
                      </a:pPr>
                      <a:endParaRPr lang="fr-FR" sz="1000" kern="12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465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6</a:t>
                      </a:r>
                      <a:endParaRPr lang="fr-FR" sz="1400" b="0" u="none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H12 Louis XIV,</a:t>
                      </a: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 monarque absolu .</a:t>
                      </a:r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Séanc</a:t>
                      </a: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e 4</a:t>
                      </a:r>
                    </a:p>
                    <a:p>
                      <a:pPr algn="ctr"/>
                      <a:r>
                        <a:rPr lang="fr-FR" sz="1000" baseline="0" dirty="0" smtClean="0">
                          <a:solidFill>
                            <a:srgbClr val="92D050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Evaluation H11 H12</a:t>
                      </a:r>
                    </a:p>
                    <a:p>
                      <a:pPr algn="ctr"/>
                      <a:endParaRPr lang="fr-FR" sz="1000" baseline="0" dirty="0" smtClean="0">
                        <a:solidFill>
                          <a:srgbClr val="92D050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  <a:p>
                      <a:pPr algn="ctr"/>
                      <a:endParaRPr lang="fr-FR" sz="1000" baseline="0" dirty="0" smtClean="0">
                        <a:solidFill>
                          <a:srgbClr val="92D050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7</a:t>
                      </a:r>
                      <a:endParaRPr lang="fr-FR" sz="1400" b="0" u="none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H13 Louis XIV, Versailles arme du pouvoir (1) séance 4 bis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H14 Louis XIV, Versailles arme du pouvoir (2) Séance 4 ter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409230" y="6611779"/>
            <a:ext cx="1734770" cy="24622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 smtClean="0"/>
              <a:t>http://www.laclassedestef.fr/</a:t>
            </a:r>
            <a:endParaRPr lang="fr-FR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2738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h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s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t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r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e 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t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 </a:t>
            </a:r>
            <a:r>
              <a:rPr lang="fr-FR" sz="2400" dirty="0" err="1" smtClean="0">
                <a:solidFill>
                  <a:srgbClr val="00B0F0"/>
                </a:solidFill>
                <a:latin typeface="KG Counting Stars" pitchFamily="2" charset="0"/>
              </a:rPr>
              <a:t>g</a:t>
            </a:r>
            <a:r>
              <a:rPr lang="fr-FR" sz="2400" dirty="0" err="1" smtClean="0">
                <a:solidFill>
                  <a:srgbClr val="FF3399"/>
                </a:solidFill>
                <a:latin typeface="KG Counting Stars" pitchFamily="2" charset="0"/>
              </a:rPr>
              <a:t>e</a:t>
            </a:r>
            <a:r>
              <a:rPr lang="fr-FR" sz="2400" dirty="0" err="1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err="1" smtClean="0">
                <a:solidFill>
                  <a:srgbClr val="92D050"/>
                </a:solidFill>
                <a:latin typeface="KG Counting Stars" pitchFamily="2" charset="0"/>
              </a:rPr>
              <a:t>g</a:t>
            </a:r>
            <a:r>
              <a:rPr lang="fr-FR" sz="2400" dirty="0" err="1" smtClean="0">
                <a:solidFill>
                  <a:srgbClr val="A66BD3"/>
                </a:solidFill>
                <a:latin typeface="KG Counting Stars" pitchFamily="2" charset="0"/>
              </a:rPr>
              <a:t>r</a:t>
            </a:r>
            <a:r>
              <a:rPr lang="fr-FR" sz="2400" dirty="0" err="1" smtClean="0">
                <a:solidFill>
                  <a:schemeClr val="accent1"/>
                </a:solidFill>
                <a:latin typeface="KG Counting Stars" pitchFamily="2" charset="0"/>
              </a:rPr>
              <a:t>a</a:t>
            </a:r>
            <a:r>
              <a:rPr lang="fr-FR" sz="2400" dirty="0" err="1" smtClean="0">
                <a:solidFill>
                  <a:schemeClr val="accent6"/>
                </a:solidFill>
                <a:latin typeface="KG Counting Stars" pitchFamily="2" charset="0"/>
              </a:rPr>
              <a:t>p</a:t>
            </a:r>
            <a:r>
              <a:rPr lang="fr-FR" sz="2400" dirty="0" err="1" smtClean="0">
                <a:solidFill>
                  <a:srgbClr val="FF3399"/>
                </a:solidFill>
                <a:latin typeface="KG Counting Stars" pitchFamily="2" charset="0"/>
              </a:rPr>
              <a:t>h</a:t>
            </a:r>
            <a:r>
              <a:rPr lang="fr-FR" sz="2400" dirty="0" err="1" smtClean="0">
                <a:solidFill>
                  <a:srgbClr val="92D050"/>
                </a:solidFill>
                <a:latin typeface="KG Counting Stars" pitchFamily="2" charset="0"/>
              </a:rPr>
              <a:t>i</a:t>
            </a:r>
            <a:r>
              <a:rPr lang="fr-FR" sz="2400" dirty="0" err="1" smtClean="0">
                <a:solidFill>
                  <a:srgbClr val="00B0F0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latin typeface="KG Counting Stars" pitchFamily="2" charset="0"/>
              </a:rPr>
              <a:t> 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c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m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1</a:t>
            </a:r>
            <a:endParaRPr lang="fr-FR" sz="2400" dirty="0" smtClean="0">
              <a:latin typeface="KG Counting Stars" pitchFamily="2" charset="0"/>
            </a:endParaRPr>
          </a:p>
          <a:p>
            <a:pPr algn="ctr"/>
            <a:r>
              <a:rPr lang="fr-FR" sz="2400" dirty="0" smtClean="0">
                <a:latin typeface="KG Counting Stars" pitchFamily="2" charset="0"/>
              </a:rPr>
              <a:t> 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2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0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1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7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-</a:t>
            </a:r>
            <a:r>
              <a:rPr lang="fr-FR" sz="2400" dirty="0" smtClean="0">
                <a:solidFill>
                  <a:schemeClr val="accent6"/>
                </a:solidFill>
                <a:latin typeface="KG Counting Stars" pitchFamily="2" charset="0"/>
              </a:rPr>
              <a:t>2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0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1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8</a:t>
            </a:r>
            <a:endParaRPr lang="fr-FR" sz="2400" dirty="0">
              <a:solidFill>
                <a:srgbClr val="A66BD3"/>
              </a:solidFill>
              <a:latin typeface="KG Counting Stars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07502" y="836712"/>
          <a:ext cx="8712969" cy="4566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70"/>
                <a:gridCol w="7200799"/>
              </a:tblGrid>
              <a:tr h="360039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err="1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PEriode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 4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gent Orange" pitchFamily="2" charset="0"/>
                        <a:cs typeface="Agent Orang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3837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1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 smtClean="0">
                          <a:solidFill>
                            <a:schemeClr val="accent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Evaluation H13 H14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G8 : Comment le paysage touristique de Menton est-il organisé ? Séance 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37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2 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G9 : Comment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expliquer l’importance du tourisme à Menton ? Séance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G10 : Quels sont les types d’espaces touristiques ? Séance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37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3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G11 : Quelles sont les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conséquences du tourisme ?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accent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G8 G9 G10 G11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accent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accent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975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4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H15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: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Comment les rois de France agrandissent-ils leur royaume hors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d’Europe ? Séance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H 16 : Comment les rois de France ont-ils renforcé leur puissance ? Séance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464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5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 smtClean="0">
                          <a:solidFill>
                            <a:schemeClr val="accent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Evaluation H15 H16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Le temps de la Révolution et de l’Empire, frise chronologique p70-71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465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6</a:t>
                      </a:r>
                      <a:endParaRPr lang="fr-FR" sz="1400" b="0" u="none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H17 : Pourquoi la société française est-elle en crise à l’époque de Louis XVI ? Séance 1</a:t>
                      </a:r>
                    </a:p>
                    <a:p>
                      <a:pPr algn="ctr"/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H18 ; Pourquoi l’année 1789 est-elle un tournant dans l’histoire de France ? Séance 2</a:t>
                      </a:r>
                    </a:p>
                    <a:p>
                      <a:pPr algn="ctr"/>
                      <a:endParaRPr lang="fr-FR" sz="10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  <a:p>
                      <a:pPr algn="ctr"/>
                      <a:endParaRPr lang="fr-FR" sz="10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409230" y="6611779"/>
            <a:ext cx="1734770" cy="24622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 smtClean="0"/>
              <a:t>http://www.laclassedestef.fr/</a:t>
            </a:r>
            <a:endParaRPr lang="fr-FR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-2738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h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s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t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i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r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e 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t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 </a:t>
            </a:r>
            <a:r>
              <a:rPr lang="fr-FR" sz="2400" dirty="0" err="1" smtClean="0">
                <a:solidFill>
                  <a:srgbClr val="00B0F0"/>
                </a:solidFill>
                <a:latin typeface="KG Counting Stars" pitchFamily="2" charset="0"/>
              </a:rPr>
              <a:t>g</a:t>
            </a:r>
            <a:r>
              <a:rPr lang="fr-FR" sz="2400" dirty="0" err="1" smtClean="0">
                <a:solidFill>
                  <a:srgbClr val="FF3399"/>
                </a:solidFill>
                <a:latin typeface="KG Counting Stars" pitchFamily="2" charset="0"/>
              </a:rPr>
              <a:t>e</a:t>
            </a:r>
            <a:r>
              <a:rPr lang="fr-FR" sz="2400" dirty="0" err="1" smtClean="0">
                <a:solidFill>
                  <a:srgbClr val="FFC000"/>
                </a:solidFill>
                <a:latin typeface="KG Counting Stars" pitchFamily="2" charset="0"/>
              </a:rPr>
              <a:t>o</a:t>
            </a:r>
            <a:r>
              <a:rPr lang="fr-FR" sz="2400" dirty="0" err="1" smtClean="0">
                <a:solidFill>
                  <a:srgbClr val="92D050"/>
                </a:solidFill>
                <a:latin typeface="KG Counting Stars" pitchFamily="2" charset="0"/>
              </a:rPr>
              <a:t>g</a:t>
            </a:r>
            <a:r>
              <a:rPr lang="fr-FR" sz="2400" dirty="0" err="1" smtClean="0">
                <a:solidFill>
                  <a:srgbClr val="A66BD3"/>
                </a:solidFill>
                <a:latin typeface="KG Counting Stars" pitchFamily="2" charset="0"/>
              </a:rPr>
              <a:t>r</a:t>
            </a:r>
            <a:r>
              <a:rPr lang="fr-FR" sz="2400" dirty="0" err="1" smtClean="0">
                <a:solidFill>
                  <a:schemeClr val="accent1"/>
                </a:solidFill>
                <a:latin typeface="KG Counting Stars" pitchFamily="2" charset="0"/>
              </a:rPr>
              <a:t>a</a:t>
            </a:r>
            <a:r>
              <a:rPr lang="fr-FR" sz="2400" dirty="0" err="1" smtClean="0">
                <a:solidFill>
                  <a:schemeClr val="accent6"/>
                </a:solidFill>
                <a:latin typeface="KG Counting Stars" pitchFamily="2" charset="0"/>
              </a:rPr>
              <a:t>p</a:t>
            </a:r>
            <a:r>
              <a:rPr lang="fr-FR" sz="2400" dirty="0" err="1" smtClean="0">
                <a:solidFill>
                  <a:srgbClr val="FF3399"/>
                </a:solidFill>
                <a:latin typeface="KG Counting Stars" pitchFamily="2" charset="0"/>
              </a:rPr>
              <a:t>h</a:t>
            </a:r>
            <a:r>
              <a:rPr lang="fr-FR" sz="2400" dirty="0" err="1" smtClean="0">
                <a:solidFill>
                  <a:srgbClr val="92D050"/>
                </a:solidFill>
                <a:latin typeface="KG Counting Stars" pitchFamily="2" charset="0"/>
              </a:rPr>
              <a:t>i</a:t>
            </a:r>
            <a:r>
              <a:rPr lang="fr-FR" sz="2400" dirty="0" err="1" smtClean="0">
                <a:solidFill>
                  <a:srgbClr val="00B0F0"/>
                </a:solidFill>
                <a:latin typeface="KG Counting Stars" pitchFamily="2" charset="0"/>
              </a:rPr>
              <a:t>e</a:t>
            </a:r>
            <a:r>
              <a:rPr lang="fr-FR" sz="2400" dirty="0" smtClean="0">
                <a:latin typeface="KG Counting Stars" pitchFamily="2" charset="0"/>
              </a:rPr>
              <a:t> 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c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m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1</a:t>
            </a:r>
            <a:endParaRPr lang="fr-FR" sz="2400" dirty="0" smtClean="0">
              <a:latin typeface="KG Counting Stars" pitchFamily="2" charset="0"/>
            </a:endParaRPr>
          </a:p>
          <a:p>
            <a:pPr algn="ctr"/>
            <a:r>
              <a:rPr lang="fr-FR" sz="2400" dirty="0" smtClean="0">
                <a:latin typeface="KG Counting Stars" pitchFamily="2" charset="0"/>
              </a:rPr>
              <a:t> 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2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0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1</a:t>
            </a:r>
            <a:r>
              <a:rPr lang="fr-FR" sz="2400" dirty="0" smtClean="0">
                <a:solidFill>
                  <a:srgbClr val="FFC000"/>
                </a:solidFill>
                <a:latin typeface="KG Counting Stars" pitchFamily="2" charset="0"/>
              </a:rPr>
              <a:t>7</a:t>
            </a:r>
            <a:r>
              <a:rPr lang="fr-FR" sz="2400" dirty="0" smtClean="0">
                <a:solidFill>
                  <a:srgbClr val="FF3399"/>
                </a:solidFill>
                <a:latin typeface="KG Counting Stars" pitchFamily="2" charset="0"/>
              </a:rPr>
              <a:t>-</a:t>
            </a:r>
            <a:r>
              <a:rPr lang="fr-FR" sz="2400" dirty="0" smtClean="0">
                <a:solidFill>
                  <a:schemeClr val="accent6"/>
                </a:solidFill>
                <a:latin typeface="KG Counting Stars" pitchFamily="2" charset="0"/>
              </a:rPr>
              <a:t>2</a:t>
            </a:r>
            <a:r>
              <a:rPr lang="fr-FR" sz="2400" dirty="0" smtClean="0">
                <a:solidFill>
                  <a:schemeClr val="accent1"/>
                </a:solidFill>
                <a:latin typeface="KG Counting Stars" pitchFamily="2" charset="0"/>
              </a:rPr>
              <a:t>0</a:t>
            </a:r>
            <a:r>
              <a:rPr lang="fr-FR" sz="2400" dirty="0" smtClean="0">
                <a:solidFill>
                  <a:srgbClr val="92D050"/>
                </a:solidFill>
                <a:latin typeface="KG Counting Stars" pitchFamily="2" charset="0"/>
              </a:rPr>
              <a:t>1</a:t>
            </a:r>
            <a:r>
              <a:rPr lang="fr-FR" sz="2400" dirty="0" smtClean="0">
                <a:solidFill>
                  <a:srgbClr val="A66BD3"/>
                </a:solidFill>
                <a:latin typeface="KG Counting Stars" pitchFamily="2" charset="0"/>
              </a:rPr>
              <a:t>8</a:t>
            </a:r>
            <a:endParaRPr lang="fr-FR" sz="2400" dirty="0">
              <a:solidFill>
                <a:srgbClr val="A66BD3"/>
              </a:solidFill>
              <a:latin typeface="KG Counting Stars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07502" y="836712"/>
          <a:ext cx="8712969" cy="5114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70"/>
                <a:gridCol w="7200799"/>
              </a:tblGrid>
              <a:tr h="360039"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err="1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PEriode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Agent Orange" pitchFamily="2" charset="0"/>
                          <a:cs typeface="Agent Orange" pitchFamily="2" charset="0"/>
                        </a:rPr>
                        <a:t> 5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gent Orange" pitchFamily="2" charset="0"/>
                        <a:cs typeface="Agent Orang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60041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1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H19 : Comment la République remplace-t-elle</a:t>
                      </a: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 la monarchie ? Séance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G12 : Comment satisfaire</a:t>
                      </a: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 nos besoins en énergie ? Séance 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37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2 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rgbClr val="FFC000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 H17 H18 et H19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G 13 : Quels sont les problèmes causés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par notre consommation d’énergie ? Séance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376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3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G14 : Comment consommons-nos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l’eau ? Séance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G15 : Pourquoi et comment préserver l’eau ? Séance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975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4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FontTx/>
                        <a:buNone/>
                      </a:pPr>
                      <a:r>
                        <a:rPr lang="fr-FR" sz="1000" kern="1200" dirty="0" smtClean="0">
                          <a:solidFill>
                            <a:srgbClr val="FFC000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Evaluation</a:t>
                      </a:r>
                      <a:r>
                        <a:rPr lang="fr-FR" sz="1000" kern="1200" baseline="0" dirty="0" smtClean="0">
                          <a:solidFill>
                            <a:srgbClr val="FFC000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  G12 G13 G14 et G15</a:t>
                      </a:r>
                    </a:p>
                    <a:p>
                      <a:pPr lvl="0" algn="ctr">
                        <a:buFontTx/>
                        <a:buNone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Coming Soon" pitchFamily="2" charset="0"/>
                          <a:ea typeface="Coming Soon" pitchFamily="2" charset="0"/>
                          <a:cs typeface="+mn-cs"/>
                        </a:rPr>
                        <a:t>H20 : Qui est Napoléon Bonaparte ? Séance 4</a:t>
                      </a:r>
                    </a:p>
                    <a:p>
                      <a:pPr lvl="0" algn="ctr">
                        <a:buFontTx/>
                        <a:buNone/>
                      </a:pPr>
                      <a:endParaRPr lang="fr-FR" sz="1000" kern="1200" baseline="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  <a:p>
                      <a:pPr lvl="0" algn="ctr">
                        <a:buFontTx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Coming Soon" pitchFamily="2" charset="0"/>
                        <a:ea typeface="Coming Soon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464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5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H21 : Quel est le bilan de l’action de Napoléon Bonaparte ? Séance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 smtClean="0">
                          <a:solidFill>
                            <a:srgbClr val="FFC000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Evaluation H20 et H21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aseline="0" dirty="0" smtClean="0">
                        <a:solidFill>
                          <a:srgbClr val="FFC000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aseline="0" dirty="0" smtClean="0">
                        <a:solidFill>
                          <a:srgbClr val="FFC000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465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6</a:t>
                      </a:r>
                      <a:endParaRPr lang="fr-FR" sz="1400" b="0" u="none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G 16 : Comment nos aliment sont-ils produits ? Séance 5</a:t>
                      </a:r>
                    </a:p>
                    <a:p>
                      <a:pPr algn="ctr"/>
                      <a:r>
                        <a:rPr lang="fr-FR" sz="1000" baseline="0" dirty="0" smtClean="0">
                          <a:solidFill>
                            <a:schemeClr val="tx1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G17 : Comment nourrir les hommes en respectant l’environnement ? Séance 6</a:t>
                      </a:r>
                    </a:p>
                    <a:p>
                      <a:pPr algn="ctr"/>
                      <a:endParaRPr lang="fr-FR" sz="10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  <a:p>
                      <a:pPr algn="ctr"/>
                      <a:endParaRPr lang="fr-FR" sz="1000" baseline="0" dirty="0" smtClean="0">
                        <a:solidFill>
                          <a:schemeClr val="tx1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465">
                <a:tc>
                  <a:txBody>
                    <a:bodyPr/>
                    <a:lstStyle/>
                    <a:p>
                      <a:pPr algn="ctr"/>
                      <a:r>
                        <a:rPr lang="fr-FR" sz="1400" b="0" u="none" dirty="0" smtClean="0">
                          <a:solidFill>
                            <a:schemeClr val="tx1"/>
                          </a:solidFill>
                          <a:latin typeface="MamaeQueNosFaz" pitchFamily="34" charset="0"/>
                        </a:rPr>
                        <a:t>Semaine 7</a:t>
                      </a:r>
                      <a:endParaRPr lang="fr-FR" sz="1400" b="0" u="none" dirty="0">
                        <a:solidFill>
                          <a:schemeClr val="tx1"/>
                        </a:solidFill>
                        <a:latin typeface="MamaeQueNosFaz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aseline="0" dirty="0" smtClean="0">
                          <a:solidFill>
                            <a:srgbClr val="FFC000"/>
                          </a:solidFill>
                          <a:latin typeface="Coming Soon" pitchFamily="2" charset="0"/>
                          <a:ea typeface="Coming Soon" pitchFamily="2" charset="0"/>
                        </a:rPr>
                        <a:t>Evaluation G16  et G17</a:t>
                      </a:r>
                    </a:p>
                    <a:p>
                      <a:pPr algn="ctr"/>
                      <a:endParaRPr lang="fr-FR" sz="1000" baseline="0" smtClean="0">
                        <a:solidFill>
                          <a:srgbClr val="FFC000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  <a:p>
                      <a:pPr algn="ctr"/>
                      <a:endParaRPr lang="fr-FR" sz="1000" baseline="0" dirty="0" smtClean="0">
                        <a:solidFill>
                          <a:srgbClr val="FFC000"/>
                        </a:solidFill>
                        <a:latin typeface="Coming Soon" pitchFamily="2" charset="0"/>
                        <a:ea typeface="Coming Soon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409230" y="6611779"/>
            <a:ext cx="1734770" cy="24622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dirty="0" smtClean="0"/>
              <a:t>http://www.laclassedestef.fr/</a:t>
            </a:r>
            <a:endParaRPr lang="fr-FR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730</Words>
  <Application>Microsoft Office PowerPoint</Application>
  <PresentationFormat>Affichage à l'écran (4:3)</PresentationFormat>
  <Paragraphs>119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Stéphanie</dc:creator>
  <cp:lastModifiedBy>Stéphanie</cp:lastModifiedBy>
  <cp:revision>437</cp:revision>
  <dcterms:created xsi:type="dcterms:W3CDTF">2017-07-13T12:37:21Z</dcterms:created>
  <dcterms:modified xsi:type="dcterms:W3CDTF">2017-07-13T22:08:51Z</dcterms:modified>
</cp:coreProperties>
</file>