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5" r:id="rId3"/>
    <p:sldId id="273" r:id="rId4"/>
    <p:sldId id="274" r:id="rId5"/>
    <p:sldId id="289" r:id="rId6"/>
    <p:sldId id="287" r:id="rId7"/>
    <p:sldId id="276" r:id="rId8"/>
    <p:sldId id="290" r:id="rId9"/>
    <p:sldId id="291" r:id="rId10"/>
    <p:sldId id="293" r:id="rId11"/>
    <p:sldId id="288" r:id="rId12"/>
    <p:sldId id="275" r:id="rId13"/>
    <p:sldId id="286" r:id="rId14"/>
    <p:sldId id="292" r:id="rId15"/>
    <p:sldId id="277" r:id="rId16"/>
    <p:sldId id="279" r:id="rId17"/>
    <p:sldId id="278" r:id="rId18"/>
    <p:sldId id="280" r:id="rId19"/>
    <p:sldId id="283" r:id="rId20"/>
    <p:sldId id="281" r:id="rId21"/>
    <p:sldId id="282" r:id="rId22"/>
    <p:sldId id="284" r:id="rId23"/>
  </p:sldIdLst>
  <p:sldSz cx="10691813" cy="7559675"/>
  <p:notesSz cx="6858000" cy="9926638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CEC"/>
    <a:srgbClr val="0BD3BB"/>
    <a:srgbClr val="8C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1356" y="-4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58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7528" y="302739"/>
            <a:ext cx="2606130" cy="645022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140" y="302739"/>
            <a:ext cx="7640192" cy="645022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51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26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141" y="1763926"/>
            <a:ext cx="5123160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0498" y="1763926"/>
            <a:ext cx="5123160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41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21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4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35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6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763926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DBBA-2D5E-4CFD-9490-2C18C66EE394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1933-C9D3-4F4C-B9FF-4C4F141DB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07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488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32054" y="73461"/>
            <a:ext cx="9794073" cy="44724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individuel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190037" y="103718"/>
            <a:ext cx="839096" cy="439727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84226"/>
              </p:ext>
            </p:extLst>
          </p:nvPr>
        </p:nvGraphicFramePr>
        <p:xfrm>
          <a:off x="313185" y="498031"/>
          <a:ext cx="10212942" cy="6861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498441">
                  <a:extLst>
                    <a:ext uri="{9D8B030D-6E8A-4147-A177-3AD203B41FA5}">
                      <a16:colId xmlns:a16="http://schemas.microsoft.com/office/drawing/2014/main" val="93457117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Production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Défaut prononciation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Syntaxe incorrecte (confusion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masc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/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fém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, oubli de mots…), phrase courte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Phrase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correcte, peu de vocabulaire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Connecteurs, phrases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articulées entre elles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poser questions sous différentes formes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Joue avec les tons, sait parler dans différents registres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Compréhension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Martina" pitchFamily="2" charset="0"/>
                        </a:rPr>
                        <a:t>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peu, il faut ajouter du non verbal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pour communiquer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phrase et consigne simple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un texte court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un texte plus complexe, plus long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les jeux de mots, expressions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 des discours de différents registres, l’ironie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Lecture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Aucune conscience phonologique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Débute les Alphas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les sons simples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sons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lire tous les sons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lire les mots irréguliers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Lit avec expression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6137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Graphisme écriture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Trace des traits et des ronds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Trace des graphismes plus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Reproduit chiffres et lettres dans un grand interligne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écrire dans un cahier maternelle (capitale script)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en cursif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Copie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de façon efficace ( pas lettre par lettre, mais par groupe de mots)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Production d’écrit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son prénom en CAPITALE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En cursive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des mots avec les Alphas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un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mot avec les sons étudiés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en oubliant des mots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correcte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 court texte de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phrases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731898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dicter un texte à l’adulte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une phrase à l’aide d’étiquettes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une phrase dans laquelle les mots ne sont pas segmentés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 une phrase qui a du sens mais pas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de majuscule et / ou de point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Produit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un texte d’une dizaine de lignes, de différents types d’écrits, respectant des consignes précise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3889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Étude de la langue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Écrit en phonétique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Prend en compte les lettres autour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(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mbp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, c/ç…)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Mémorise orthographe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lexicale ou mots outils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Marque les pluriels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Dans GN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Accorde sujet / verbe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Maitrise plusieurs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temps verbaux à l’écrit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3331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les nombres &lt;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10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comparer, trier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60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100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Connait et manipule 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=&gt; 1000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Les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gds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nombres, les décimaux et les fractions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30485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Calculs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Ajoute deux ensembles en comptant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les éléments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Compte sur ses doigts (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inf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à 10)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Sur-compte en mémorisant l’un des nombre et en ajoutant sur ses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Mémorise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qques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calculs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Effectue des calculs en 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Effectue calculs posés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0425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artina" pitchFamily="2" charset="0"/>
                          <a:ea typeface="+mn-ea"/>
                          <a:cs typeface="+mn-cs"/>
                        </a:rPr>
                        <a:t>problèmes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Comprend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si la transformation augmente ou réduit le nb de départ, sait comparer 2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nbs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Sait trouver une solution en manipulant les objets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Représente la situation sous forme de schéma ou calcul pour répondre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Résous des </a:t>
                      </a:r>
                      <a:r>
                        <a:rPr lang="fr-FR" sz="11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pbs</a:t>
                      </a:r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multiplicatifs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 ou de partage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Repère les informations inutiles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Déduit les étapes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de calculs </a:t>
                      </a:r>
                      <a:r>
                        <a:rPr lang="fr-FR" sz="11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qd</a:t>
                      </a:r>
                      <a:r>
                        <a:rPr lang="fr-FR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 c’est nécessaire</a:t>
                      </a:r>
                      <a:endParaRPr lang="fr-F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27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9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7290122" y="473314"/>
            <a:ext cx="3244715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autre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29651"/>
              </p:ext>
            </p:extLst>
          </p:nvPr>
        </p:nvGraphicFramePr>
        <p:xfrm>
          <a:off x="305346" y="1331565"/>
          <a:ext cx="4968553" cy="2813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598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831598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</a:tblGrid>
              <a:tr h="11201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Repérage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</a:t>
                      </a:r>
                      <a:r>
                        <a:rPr lang="fr-FR" sz="1400" b="0" baseline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ds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le temps : :organiser une chronologie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Compétence </a:t>
                      </a:r>
                      <a:r>
                        <a:rPr lang="fr-FR" sz="1400" dirty="0" err="1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visuo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-constructive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4 images :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6 images :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4 images :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6 images :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4 images :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6 images :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-1926902" y="58788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1979637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47723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nombres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/>
          </p:nvPr>
        </p:nvGraphicFramePr>
        <p:xfrm>
          <a:off x="305346" y="1173239"/>
          <a:ext cx="10225137" cy="6286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565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810892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732187627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val="219951402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Connaissance file numérique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Connaissance des 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Utilisation des 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Principe de Position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dit la file numérique jusque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Compte de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… en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….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3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+++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lit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jusque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écrit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jusque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comparer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ranger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encadrer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10 en 10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 2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5 en 5 :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rebours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partir de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19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Centaines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10 en 10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 2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5 en 5 :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rebours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partir de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19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Centaines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10 en 10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 2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5 en 5 :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rebours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partir de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19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Centaines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10 en 10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 2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5 en 5 :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rebours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partir de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19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Centaines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10 en 10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2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en 2 : 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5 en 5 :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rebours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à partir de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19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Centaines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56734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calculs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655709"/>
              </p:ext>
            </p:extLst>
          </p:nvPr>
        </p:nvGraphicFramePr>
        <p:xfrm>
          <a:off x="305346" y="1173239"/>
          <a:ext cx="10225137" cy="6332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868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810892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898495">
                  <a:extLst>
                    <a:ext uri="{9D8B030D-6E8A-4147-A177-3AD203B41FA5}">
                      <a16:colId xmlns:a16="http://schemas.microsoft.com/office/drawing/2014/main" val="732187627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val="219951402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Calcul mental ou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De sommes en euros (+1, +2, +5, +10)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Calculs en 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Calculs posés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Doubles et moitiés &lt; 20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Maison additive du 10 et du 14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Coloriage du 15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&lt; 20 €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&gt; 20 €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Additions en ligne &gt;</a:t>
                      </a:r>
                      <a:r>
                        <a:rPr lang="fr-FR" sz="11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20</a:t>
                      </a:r>
                      <a:endParaRPr lang="fr-FR" sz="11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Soustractions en 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Calculs à « trous »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2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+  /  -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doubles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moitiés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mémorisés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10 : 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14 : 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retenues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doubles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moitiés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mémorisés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10 : 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14 : 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retenues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doubles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moitiés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mémorisés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10 : 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14 : 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retenues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doubles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moitiés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mémorisés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10 : 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14 : 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retenues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doubles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moitiés A –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mémorisés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sur les 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10 : 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14 : 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retenues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11" name="Ellipse 10"/>
          <p:cNvSpPr/>
          <p:nvPr/>
        </p:nvSpPr>
        <p:spPr>
          <a:xfrm>
            <a:off x="-3511078" y="161959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259943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problèmes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23748"/>
              </p:ext>
            </p:extLst>
          </p:nvPr>
        </p:nvGraphicFramePr>
        <p:xfrm>
          <a:off x="305346" y="1173239"/>
          <a:ext cx="10225138" cy="5189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642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961642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961642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969805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969805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768086">
                  <a:extLst>
                    <a:ext uri="{9D8B030D-6E8A-4147-A177-3AD203B41FA5}">
                      <a16:colId xmlns:a16="http://schemas.microsoft.com/office/drawing/2014/main" val="732187627"/>
                    </a:ext>
                  </a:extLst>
                </a:gridCol>
                <a:gridCol w="768086">
                  <a:extLst>
                    <a:ext uri="{9D8B030D-6E8A-4147-A177-3AD203B41FA5}">
                      <a16:colId xmlns:a16="http://schemas.microsoft.com/office/drawing/2014/main" val="2199514023"/>
                    </a:ext>
                  </a:extLst>
                </a:gridCol>
                <a:gridCol w="768086">
                  <a:extLst>
                    <a:ext uri="{9D8B030D-6E8A-4147-A177-3AD203B41FA5}">
                      <a16:colId xmlns:a16="http://schemas.microsoft.com/office/drawing/2014/main" val="201285245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Composition de 2 états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Transformation d’un état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Comparaison d’états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Composition de transformations (= cycle 3)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  <a:latin typeface="KG Makes You Stronger" panose="020000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 tout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un des états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état initial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final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transformation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un des états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comparaison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un des 3 états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1 des 2 transfo.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transfo.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totale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5 (-), 6 (+)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1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anose="02000000000000000000" pitchFamily="50" charset="0"/>
                          <a:ea typeface="+mn-ea"/>
                          <a:cs typeface="+mn-cs"/>
                        </a:rPr>
                        <a:t>(+), 3 (-)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4 (+), 12 (-)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7 (+), 8 (-), 10 (+), 11 (-)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Non évalué ( niveau cycle 3)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11" name="Ellipse 10"/>
          <p:cNvSpPr/>
          <p:nvPr/>
        </p:nvSpPr>
        <p:spPr>
          <a:xfrm>
            <a:off x="-3511078" y="161959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6114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257674" y="473314"/>
            <a:ext cx="7277163" cy="69992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</a:t>
            </a:r>
          </a:p>
          <a:p>
            <a:pPr algn="ctr"/>
            <a:r>
              <a:rPr lang="fr-FR" dirty="0">
                <a:latin typeface="Mrs chocolat" pitchFamily="2" charset="0"/>
              </a:rPr>
              <a:t>grandeurs et mesures / espace et géométrie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/>
          </p:nvPr>
        </p:nvGraphicFramePr>
        <p:xfrm>
          <a:off x="300991" y="1369757"/>
          <a:ext cx="10207527" cy="2689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810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908731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887657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1006903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006903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1006903">
                  <a:extLst>
                    <a:ext uri="{9D8B030D-6E8A-4147-A177-3AD203B41FA5}">
                      <a16:colId xmlns:a16="http://schemas.microsoft.com/office/drawing/2014/main" val="732187627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grandeurs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mesures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géométrie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Mesure segment règle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Reconnaitre figures </a:t>
                      </a:r>
                      <a:r>
                        <a:rPr lang="fr-FR" sz="11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plances</a:t>
                      </a:r>
                      <a:endParaRPr lang="fr-FR" sz="11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Reconnaitre volume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Tracé règle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1089204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5057874" y="473314"/>
            <a:ext cx="547696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autour des lettres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71876"/>
              </p:ext>
            </p:extLst>
          </p:nvPr>
        </p:nvGraphicFramePr>
        <p:xfrm>
          <a:off x="305346" y="1173239"/>
          <a:ext cx="10225135" cy="52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896">
                  <a:extLst>
                    <a:ext uri="{9D8B030D-6E8A-4147-A177-3AD203B41FA5}">
                      <a16:colId xmlns:a16="http://schemas.microsoft.com/office/drawing/2014/main" val="29434828"/>
                    </a:ext>
                  </a:extLst>
                </a:gridCol>
                <a:gridCol w="1631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896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2147931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Distinguer la lettre d’un autre signe ( ou chiffre)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Nommer </a:t>
                      </a:r>
                      <a:r>
                        <a:rPr lang="fr-FR" sz="16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ds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Différentes graphies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connaissance de l’alphabet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Script cole" panose="000004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Script cole" panose="00000400000000000000" pitchFamily="2" charset="0"/>
                          <a:ea typeface="Always In My Heart" panose="02000603000000000000" pitchFamily="2" charset="0"/>
                        </a:rPr>
                        <a:t>CAPITALES SCRIPT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Script cole" panose="00000400000000000000" pitchFamily="2" charset="0"/>
                          <a:ea typeface="Always In My Heart" panose="02000603000000000000" pitchFamily="2" charset="0"/>
                        </a:rPr>
                        <a:t>minuscule script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minuscule cursive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Connait jusqu’à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Connait jusqu’à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Connait jusqu’à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Connait jusqu’à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(noté ce qui est le plus pertinent)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Connait jusqu’à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49362" y="617982"/>
            <a:ext cx="2448272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Toute la classe</a:t>
            </a:r>
          </a:p>
        </p:txBody>
      </p:sp>
    </p:spTree>
    <p:extLst>
      <p:ext uri="{BB962C8B-B14F-4D97-AF65-F5344CB8AC3E}">
        <p14:creationId xmlns:p14="http://schemas.microsoft.com/office/powerpoint/2010/main" val="199585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5057874" y="473314"/>
            <a:ext cx="547696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autour des sons 1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04502"/>
              </p:ext>
            </p:extLst>
          </p:nvPr>
        </p:nvGraphicFramePr>
        <p:xfrm>
          <a:off x="305346" y="1173239"/>
          <a:ext cx="10225134" cy="3499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296">
                  <a:extLst>
                    <a:ext uri="{9D8B030D-6E8A-4147-A177-3AD203B41FA5}">
                      <a16:colId xmlns:a16="http://schemas.microsoft.com/office/drawing/2014/main" val="29434828"/>
                    </a:ext>
                  </a:extLst>
                </a:gridCol>
                <a:gridCol w="140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296">
                  <a:extLst>
                    <a:ext uri="{9D8B030D-6E8A-4147-A177-3AD203B41FA5}">
                      <a16:colId xmlns:a16="http://schemas.microsoft.com/office/drawing/2014/main" val="394100351"/>
                    </a:ext>
                  </a:extLst>
                </a:gridCol>
                <a:gridCol w="1407296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852310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Comparer 2 mots phonétiquement </a:t>
                      </a:r>
                      <a:r>
                        <a:rPr lang="fr-FR" sz="10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(pareils / différents)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Conscience phonologique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Fusionner des sons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Script cole" panose="00000400000000000000" pitchFamily="2" charset="0"/>
                          <a:ea typeface="Always In My Heart" panose="02000603000000000000" pitchFamily="2" charset="0"/>
                        </a:rPr>
                        <a:t>/ F / O / K/ </a:t>
                      </a:r>
                      <a:r>
                        <a:rPr lang="fr-FR" sz="2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=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Script cole" panose="000004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repérer un son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repérer initial / rime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Localiser 1 son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(in)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distinguer sons proches à l’oral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1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Réussites / 32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  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     s/z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Réussites / 32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  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     s/z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74524"/>
                  </a:ext>
                </a:extLst>
              </a:tr>
              <a:tr h="3802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Réussites / 32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  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     s/z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039524"/>
                  </a:ext>
                </a:extLst>
              </a:tr>
              <a:tr h="4391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Réussites / 32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  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     s/z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704488"/>
                  </a:ext>
                </a:extLst>
              </a:tr>
              <a:tr h="4048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Réussites / 32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  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     s/z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1095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6711" l="0" r="99342">
                        <a14:foregroundMark x1="38816" y1="56579" x2="38816" y2="56579"/>
                        <a14:foregroundMark x1="30921" y1="56579" x2="30921" y2="56579"/>
                        <a14:backgroundMark x1="33553" y1="84211" x2="33553" y2="84211"/>
                        <a14:backgroundMark x1="73026" y1="82237" x2="81579" y2="82237"/>
                        <a14:backgroundMark x1="88816" y1="73026" x2="88816" y2="730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270" y="1691604"/>
            <a:ext cx="809241" cy="809241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150594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12" name="Ellipse 11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71917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5057874" y="473314"/>
            <a:ext cx="547696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autour des sons 2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00927"/>
              </p:ext>
            </p:extLst>
          </p:nvPr>
        </p:nvGraphicFramePr>
        <p:xfrm>
          <a:off x="305346" y="1173239"/>
          <a:ext cx="10225139" cy="4687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553">
                  <a:extLst>
                    <a:ext uri="{9D8B030D-6E8A-4147-A177-3AD203B41FA5}">
                      <a16:colId xmlns:a16="http://schemas.microsoft.com/office/drawing/2014/main" val="2805327162"/>
                    </a:ext>
                  </a:extLst>
                </a:gridCol>
                <a:gridCol w="1581553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  <a:gridCol w="1096096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096096">
                  <a:extLst>
                    <a:ext uri="{9D8B030D-6E8A-4147-A177-3AD203B41FA5}">
                      <a16:colId xmlns:a16="http://schemas.microsoft.com/office/drawing/2014/main" val="3420007889"/>
                    </a:ext>
                  </a:extLst>
                </a:gridCol>
                <a:gridCol w="1096096">
                  <a:extLst>
                    <a:ext uri="{9D8B030D-6E8A-4147-A177-3AD203B41FA5}">
                      <a16:colId xmlns:a16="http://schemas.microsoft.com/office/drawing/2014/main" val="1205188110"/>
                    </a:ext>
                  </a:extLst>
                </a:gridCol>
                <a:gridCol w="1096096">
                  <a:extLst>
                    <a:ext uri="{9D8B030D-6E8A-4147-A177-3AD203B41FA5}">
                      <a16:colId xmlns:a16="http://schemas.microsoft.com/office/drawing/2014/main" val="3332423886"/>
                    </a:ext>
                  </a:extLst>
                </a:gridCol>
                <a:gridCol w="1096096">
                  <a:extLst>
                    <a:ext uri="{9D8B030D-6E8A-4147-A177-3AD203B41FA5}">
                      <a16:colId xmlns:a16="http://schemas.microsoft.com/office/drawing/2014/main" val="1217236628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dénombrer</a:t>
                      </a:r>
                      <a:r>
                        <a:rPr lang="fr-FR" sz="18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syllabe(s) d’un mot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localiser une syllabe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(la)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passage à l’écrit :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associer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un Alpha à un son</a:t>
                      </a: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les sons simples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des syllabes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montrer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l’alpha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donner le « chant » de l’alpha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 / V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 : C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 / V /C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 / C / 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lettres réussies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 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2150594" y="61798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2080547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5057874" y="473314"/>
            <a:ext cx="547696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décoder de l’écrit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79301"/>
              </p:ext>
            </p:extLst>
          </p:nvPr>
        </p:nvGraphicFramePr>
        <p:xfrm>
          <a:off x="305346" y="1173239"/>
          <a:ext cx="10225139" cy="451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77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334277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2000788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1298039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051881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3718619"/>
                    </a:ext>
                  </a:extLst>
                </a:gridCol>
                <a:gridCol w="805326">
                  <a:extLst>
                    <a:ext uri="{9D8B030D-6E8A-4147-A177-3AD203B41FA5}">
                      <a16:colId xmlns:a16="http://schemas.microsoft.com/office/drawing/2014/main" val="3332423886"/>
                    </a:ext>
                  </a:extLst>
                </a:gridCol>
                <a:gridCol w="994877">
                  <a:extLst>
                    <a:ext uri="{9D8B030D-6E8A-4147-A177-3AD203B41FA5}">
                      <a16:colId xmlns:a16="http://schemas.microsoft.com/office/drawing/2014/main" val="1217236628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Reconnaître</a:t>
                      </a: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mots courant par voie directe (jours, prénoms..)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des sons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des mots outils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mots sons complexes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une courte phrase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des mots </a:t>
                      </a: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irréguliers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Lire un texte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courts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+ longs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% de mots lus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Mettre le ton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Digrammes ok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Trigrammes ok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28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12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% de mots lus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Digrammes ok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Trigrammes ok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28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12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% de mots lus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Digrammes ok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Trigrammes ok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28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12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% de mots lus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Digrammes ok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Trigrammes ok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28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12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% de mots lus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Digrammes ok 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Trigrammes ok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28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  /  12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% de mots lus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lus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erreurs:</a:t>
                      </a:r>
                    </a:p>
                  </a:txBody>
                  <a:tcPr marL="132080" marR="1320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2150594" y="617982"/>
            <a:ext cx="1584176" cy="43204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3</a:t>
            </a:r>
          </a:p>
        </p:txBody>
      </p:sp>
      <p:sp>
        <p:nvSpPr>
          <p:cNvPr id="11" name="Ellipse 10"/>
          <p:cNvSpPr/>
          <p:nvPr/>
        </p:nvSpPr>
        <p:spPr>
          <a:xfrm>
            <a:off x="-1926902" y="1619597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Architects Daughter" pitchFamily="2" charset="0"/>
              </a:rPr>
              <a:t>Cycle 1</a:t>
            </a:r>
          </a:p>
        </p:txBody>
      </p:sp>
      <p:sp>
        <p:nvSpPr>
          <p:cNvPr id="12" name="Ellipse 11"/>
          <p:cNvSpPr/>
          <p:nvPr/>
        </p:nvSpPr>
        <p:spPr>
          <a:xfrm>
            <a:off x="435882" y="61493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339549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545706" y="473314"/>
            <a:ext cx="6989131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lire /écrire un mot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04986"/>
              </p:ext>
            </p:extLst>
          </p:nvPr>
        </p:nvGraphicFramePr>
        <p:xfrm>
          <a:off x="305346" y="1173239"/>
          <a:ext cx="10225134" cy="6195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984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814984">
                  <a:extLst>
                    <a:ext uri="{9D8B030D-6E8A-4147-A177-3AD203B41FA5}">
                      <a16:colId xmlns:a16="http://schemas.microsoft.com/office/drawing/2014/main" val="1450891157"/>
                    </a:ext>
                  </a:extLst>
                </a:gridCol>
                <a:gridCol w="1814984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814984">
                  <a:extLst>
                    <a:ext uri="{9D8B030D-6E8A-4147-A177-3AD203B41FA5}">
                      <a16:colId xmlns:a16="http://schemas.microsoft.com/office/drawing/2014/main" val="2805327162"/>
                    </a:ext>
                  </a:extLst>
                </a:gridCol>
                <a:gridCol w="1814984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Retrouver mot correctement orthographié parmi plusieurs propositions (sons simples)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Retrouver mot correctement orthographié parmi plusieurs propositions (sons complexes)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Discrimination visuelle : identifier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deux mots identiques</a:t>
                      </a: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Compléter un mot avec le son manquant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Distinguer les sons proches à l’écrit</a:t>
                      </a: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(choisir la bonne syllabe)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visuelle b/d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réussites / 11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Confusion à l’écrit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b/d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c/g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d/t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visuelle b/d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réussites / 11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Confusion à l’écrit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b/d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c/g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d/t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visuelle b/d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réussites / 11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Confusion à l’écrit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b/d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c/g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d/t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A – NA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sonore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Confusion visuelle b/d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Inversion son ?</a:t>
                      </a:r>
                    </a:p>
                    <a:p>
                      <a:r>
                        <a:rPr lang="fr-F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Ne</a:t>
                      </a:r>
                      <a:r>
                        <a:rPr lang="fr-FR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ooney Loons" panose="02000000000000000000" pitchFamily="50" charset="0"/>
                        </a:rPr>
                        <a:t> lit pas le mot jusqu’au bout ?</a:t>
                      </a:r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…… réussites / 11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Confusion à l’écrit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b/d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/j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f/v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c/g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d/t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35882" y="61493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186143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62831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Questionner le monde : se repérer dans le temps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/>
          </p:nvPr>
        </p:nvGraphicFramePr>
        <p:xfrm>
          <a:off x="300991" y="1169987"/>
          <a:ext cx="10225137" cy="5219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7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484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date anniversaire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notion matin / après-midi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date du jour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jours de la semaine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mois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saisons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- année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jeudi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juillet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– NA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nomme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ordonne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- année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jeudi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juillet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– NA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nomme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ordonne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- année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jeudi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juillet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– NA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nomme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ordonne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- année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Nb – jour – mois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jeudi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besoin d’être relancé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oubli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Inversion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partir juillet ?</a:t>
                      </a:r>
                    </a:p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À rebours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– NA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nomme</a:t>
                      </a:r>
                    </a:p>
                    <a:p>
                      <a:pPr algn="just"/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Les ordonne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449362" y="617982"/>
            <a:ext cx="2448272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Toute la classe</a:t>
            </a:r>
          </a:p>
        </p:txBody>
      </p:sp>
    </p:spTree>
    <p:extLst>
      <p:ext uri="{BB962C8B-B14F-4D97-AF65-F5344CB8AC3E}">
        <p14:creationId xmlns:p14="http://schemas.microsoft.com/office/powerpoint/2010/main" val="249616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545706" y="473314"/>
            <a:ext cx="6989131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donner du sens à de l’écrit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85706"/>
              </p:ext>
            </p:extLst>
          </p:nvPr>
        </p:nvGraphicFramePr>
        <p:xfrm>
          <a:off x="305346" y="1173239"/>
          <a:ext cx="10225134" cy="620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611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532716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  <a:gridCol w="1851003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317347">
                  <a:extLst>
                    <a:ext uri="{9D8B030D-6E8A-4147-A177-3AD203B41FA5}">
                      <a16:colId xmlns:a16="http://schemas.microsoft.com/office/drawing/2014/main" val="36011372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Associer mots / images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(sons simples)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Associer mots / images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(sons complexes)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Comprendre une consigne lue de façon autonome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Comprendre une courte phrase lue de façon autonome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Comprendre un texte lu par l’enseignant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Comprendre un texte lu de façon autonome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…../ 15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Repère personnage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Situation finale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Inférences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Succession narrative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Donne les éléments de réponse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…../ 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Repère personnage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Situation finale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Inférences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Succession narrative ?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Donne les éléments de réponse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…../ 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Repère personnage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Situation finale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Inférences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Succession narrative ?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Donne les éléments de réponse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…../ 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Repère personnage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Situation finale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Inférences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Succession narrative ?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Donne les éléments de réponse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…../ 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Repère personnage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Situation finale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Inférences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Succession narrative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Donne les éléments de réponse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35882" y="61493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600569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969642" y="473314"/>
            <a:ext cx="7565195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connaître et produire de l’écrit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23288"/>
              </p:ext>
            </p:extLst>
          </p:nvPr>
        </p:nvGraphicFramePr>
        <p:xfrm>
          <a:off x="305346" y="1173239"/>
          <a:ext cx="10225137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155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601155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601155">
                  <a:extLst>
                    <a:ext uri="{9D8B030D-6E8A-4147-A177-3AD203B41FA5}">
                      <a16:colId xmlns:a16="http://schemas.microsoft.com/office/drawing/2014/main" val="2805327162"/>
                    </a:ext>
                  </a:extLst>
                </a:gridCol>
                <a:gridCol w="1601155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  <a:gridCol w="2219362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Distinguer les constituants de l’écrit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Produire une phrase avec des étiquettes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Écrire une phrase à partir d’une image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Écrire un texte à partir d’images séquentielles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Répondre à une question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de compréhension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lettres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mots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phrases lignes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Maj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Point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de mots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Segmentation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Structure syntaxe correcte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Connecteurs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Phrase syntaxiquement correcte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Utilise les mots de la questions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6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lettres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mots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phrases lignes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Maj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Point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de mots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Segmentation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Structure syntaxe correcte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Connecteurs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Phrase syntaxiquement correcte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Utilise les mots de la questions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lettres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mots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phrases lignes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Maj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Point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Oubli de mots 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Segmentation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Structure syntaxe correcte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écrits ok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Connecteurs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Phrase syntaxiquement correcte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Utilise les mots de la questions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35882" y="61493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4188877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545706" y="473314"/>
            <a:ext cx="6989131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produire de l’écrit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82005"/>
              </p:ext>
            </p:extLst>
          </p:nvPr>
        </p:nvGraphicFramePr>
        <p:xfrm>
          <a:off x="305346" y="1173239"/>
          <a:ext cx="10225134" cy="4215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val="2805327162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val="603520152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val="319544961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Écrire des mots avec les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Alphas</a:t>
                      </a: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Écrire des syllabes de sons simples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Écrire des syllabes</a:t>
                      </a:r>
                      <a:r>
                        <a:rPr lang="fr-FR" sz="1600" baseline="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 de sons complexes</a:t>
                      </a:r>
                      <a:endParaRPr lang="fr-FR" sz="1600" dirty="0">
                        <a:solidFill>
                          <a:schemeClr val="bg1"/>
                        </a:solidFill>
                        <a:latin typeface="KG Makes You Stronger" panose="02000000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Écrire des mots réguliers dont les sons sont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connus</a:t>
                      </a: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Écrire les mots outils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3/4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5/6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3/4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5/6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3/4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5/6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3/4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5/6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3/4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5/6 sons :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 /VC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CVC / CCV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35882" y="614932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</p:spTree>
    <p:extLst>
      <p:ext uri="{BB962C8B-B14F-4D97-AF65-F5344CB8AC3E}">
        <p14:creationId xmlns:p14="http://schemas.microsoft.com/office/powerpoint/2010/main" val="105918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Questionner le monde : se repérer dans l’espace 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78033"/>
              </p:ext>
            </p:extLst>
          </p:nvPr>
        </p:nvGraphicFramePr>
        <p:xfrm>
          <a:off x="305346" y="1173239"/>
          <a:ext cx="10225136" cy="578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443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782831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782831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utilise </a:t>
                      </a:r>
                      <a:r>
                        <a:rPr lang="fr-FR" sz="16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voc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position et déplacement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connaît la ville de l’école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grande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ville proche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pays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capitale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D3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vocabulaire, montre du doigt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Aucun repère spatial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Mots utilisés :</a:t>
                      </a:r>
                      <a:r>
                        <a:rPr lang="fr-FR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 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618672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49362" y="617982"/>
            <a:ext cx="2448272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Toute la classe</a:t>
            </a:r>
          </a:p>
        </p:txBody>
      </p:sp>
    </p:spTree>
    <p:extLst>
      <p:ext uri="{BB962C8B-B14F-4D97-AF65-F5344CB8AC3E}">
        <p14:creationId xmlns:p14="http://schemas.microsoft.com/office/powerpoint/2010/main" val="134037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nombres 1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91752"/>
              </p:ext>
            </p:extLst>
          </p:nvPr>
        </p:nvGraphicFramePr>
        <p:xfrm>
          <a:off x="305346" y="1173239"/>
          <a:ext cx="10225137" cy="4015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432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1038432">
                  <a:extLst>
                    <a:ext uri="{9D8B030D-6E8A-4147-A177-3AD203B41FA5}">
                      <a16:colId xmlns:a16="http://schemas.microsoft.com/office/drawing/2014/main" val="1076059254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922368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9951402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Connaissance file numérique orale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Connaissance des 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propriétés des 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quantité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dit la file numérique jusque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Compte à partir de 4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À rebours de 5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Donne le nb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juste avant, juste après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lit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jusque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écrit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jusque :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disposition ne change rien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nature des éléments ne change rien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Différencie «  beaucoup » et « peu »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-1926902" y="957215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8" name="Ellipse 7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2051645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400688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nombres 2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5710"/>
              </p:ext>
            </p:extLst>
          </p:nvPr>
        </p:nvGraphicFramePr>
        <p:xfrm>
          <a:off x="305346" y="1173239"/>
          <a:ext cx="10225139" cy="588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7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7281559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1462399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19951402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représentation des</a:t>
                      </a:r>
                      <a:r>
                        <a:rPr lang="fr-FR" sz="16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nombres</a:t>
                      </a: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aspect ordinal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 comptage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comparer des nombres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5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sur-comptage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constellation dé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doigts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exprime une position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faire une comparaison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dénombrer une collection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&lt; 10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créer une collection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&lt;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10</a:t>
                      </a: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voc</a:t>
                      </a: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autant moins que plus que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réaliser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une collection par rapport à une autre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compléter une collection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un par un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Reconnait globalement le …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un par un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Reconnait globalement le …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Sauts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la file numérique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le pointage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Inadéquation mots nombres/ objets pointés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Voit le nombre manquant et prends le bon nb de gommettes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Compte du départ et ajoute un à un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un par un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Reconnait globalement le …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A - NA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Compte un par un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ooney Loons" pitchFamily="50" charset="0"/>
                        </a:rPr>
                        <a:t>Reconnait globalement le …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Sauts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la file numérique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Erreur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le pointage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Inadéquation mots nombres/ objets pointés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Voit le nombre manquant et prends le bon nb de gommettes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Compte du départ et ajoute un à un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-1926902" y="957215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8" name="Ellipse 7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2051645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18268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537594" y="473314"/>
            <a:ext cx="7997243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les problèmes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76174"/>
              </p:ext>
            </p:extLst>
          </p:nvPr>
        </p:nvGraphicFramePr>
        <p:xfrm>
          <a:off x="305346" y="1173239"/>
          <a:ext cx="10225132" cy="3695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654">
                  <a:extLst>
                    <a:ext uri="{9D8B030D-6E8A-4147-A177-3AD203B41FA5}">
                      <a16:colId xmlns:a16="http://schemas.microsoft.com/office/drawing/2014/main" val="2823820971"/>
                    </a:ext>
                  </a:extLst>
                </a:gridCol>
                <a:gridCol w="994654">
                  <a:extLst>
                    <a:ext uri="{9D8B030D-6E8A-4147-A177-3AD203B41FA5}">
                      <a16:colId xmlns:a16="http://schemas.microsoft.com/office/drawing/2014/main" val="3623423925"/>
                    </a:ext>
                  </a:extLst>
                </a:gridCol>
                <a:gridCol w="994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878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999878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999878">
                  <a:extLst>
                    <a:ext uri="{9D8B030D-6E8A-4147-A177-3AD203B41FA5}">
                      <a16:colId xmlns:a16="http://schemas.microsoft.com/office/drawing/2014/main" val="3201180113"/>
                    </a:ext>
                  </a:extLst>
                </a:gridCol>
                <a:gridCol w="1008366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1008366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Sait dire si la transfo va être positive ou négative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Repère qui est le plus grand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Composition de 2 états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Transformation d’un état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Comparaison d’états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1,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3…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2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 tout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un des états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état initial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final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transformation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un des états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la comparaison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1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anose="02000000000000000000" pitchFamily="50" charset="0"/>
                          <a:ea typeface="+mn-ea"/>
                          <a:cs typeface="+mn-cs"/>
                        </a:rPr>
                        <a:t>(+), 3 (-)</a:t>
                      </a:r>
                    </a:p>
                    <a:p>
                      <a:pPr algn="just"/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ooney Loons" panose="02000000000000000000" pitchFamily="50" charset="0"/>
                          <a:ea typeface="+mn-ea"/>
                          <a:cs typeface="+mn-cs"/>
                        </a:rPr>
                        <a:t>4 (+), 6 (-)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anose="02000000000000000000" pitchFamily="50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anose="020000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ooney Loons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ooney Loons" pitchFamily="50" charset="0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-2394954" y="616096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11" name="Ellipse 10"/>
          <p:cNvSpPr/>
          <p:nvPr/>
        </p:nvSpPr>
        <p:spPr>
          <a:xfrm>
            <a:off x="-3511078" y="161959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239646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257674" y="473314"/>
            <a:ext cx="7277163" cy="69992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mathématiques : </a:t>
            </a:r>
          </a:p>
          <a:p>
            <a:pPr algn="ctr"/>
            <a:r>
              <a:rPr lang="fr-FR" dirty="0">
                <a:latin typeface="Mrs chocolat" pitchFamily="2" charset="0"/>
              </a:rPr>
              <a:t>Formes, grandeurs et suites organisées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43143"/>
              </p:ext>
            </p:extLst>
          </p:nvPr>
        </p:nvGraphicFramePr>
        <p:xfrm>
          <a:off x="300991" y="1369757"/>
          <a:ext cx="10229486" cy="310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2468461930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1543180344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321632797"/>
                    </a:ext>
                  </a:extLst>
                </a:gridCol>
                <a:gridCol w="916128">
                  <a:extLst>
                    <a:ext uri="{9D8B030D-6E8A-4147-A177-3AD203B41FA5}">
                      <a16:colId xmlns:a16="http://schemas.microsoft.com/office/drawing/2014/main" val="1334755893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920940743"/>
                    </a:ext>
                  </a:extLst>
                </a:gridCol>
                <a:gridCol w="960105">
                  <a:extLst>
                    <a:ext uri="{9D8B030D-6E8A-4147-A177-3AD203B41FA5}">
                      <a16:colId xmlns:a16="http://schemas.microsoft.com/office/drawing/2014/main" val="3223884541"/>
                    </a:ext>
                  </a:extLst>
                </a:gridCol>
                <a:gridCol w="960105">
                  <a:extLst>
                    <a:ext uri="{9D8B030D-6E8A-4147-A177-3AD203B41FA5}">
                      <a16:colId xmlns:a16="http://schemas.microsoft.com/office/drawing/2014/main" val="3033300803"/>
                    </a:ext>
                  </a:extLst>
                </a:gridCol>
                <a:gridCol w="960105">
                  <a:extLst>
                    <a:ext uri="{9D8B030D-6E8A-4147-A177-3AD203B41FA5}">
                      <a16:colId xmlns:a16="http://schemas.microsoft.com/office/drawing/2014/main" val="732187627"/>
                    </a:ext>
                  </a:extLst>
                </a:gridCol>
              </a:tblGrid>
              <a:tr h="27813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formes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gradeurs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Suites organisées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trier selon la forme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puzzle sur</a:t>
                      </a:r>
                      <a:r>
                        <a:rPr lang="fr-FR" sz="12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 modèle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puzzle modèle différé et plus petit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1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reconnait figures planes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reconnait volumes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tracer formes planes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ranger du selon longueur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repérer et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reprod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. algorithme simple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repérer et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reprod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. algorithme complexe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Compléter / inventer algorithme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 -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37845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3545706" y="473314"/>
            <a:ext cx="6989131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entrer dans l’écrit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22759"/>
              </p:ext>
            </p:extLst>
          </p:nvPr>
        </p:nvGraphicFramePr>
        <p:xfrm>
          <a:off x="305346" y="1331565"/>
          <a:ext cx="10225136" cy="5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25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95449611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val="40774239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3805245944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367324787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575377494"/>
                    </a:ext>
                  </a:extLst>
                </a:gridCol>
              </a:tblGrid>
              <a:tr h="56007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fonction de 3 supports différents d’écrits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reconnaît son prénom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reconnait des mots courants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(jours, prénoms..)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graphisme / écriture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5600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écrit son prénom en capitale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/ cursive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reproduit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graphisme avec modèle </a:t>
                      </a:r>
                      <a:r>
                        <a:rPr lang="fr-FR" sz="1400" b="0" baseline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ds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espace libre (fleur ms)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repro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. graphisme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ds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interligne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trace lettres en capitale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et chiffre </a:t>
                      </a:r>
                      <a:r>
                        <a:rPr lang="fr-FR" sz="1400" b="0" baseline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ds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interligne large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84157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script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script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script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script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script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-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…. réussis /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Mots ok :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capitale 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En cursive 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24171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-1926902" y="58788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1979637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194599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à coins arrondis 3"/>
          <p:cNvSpPr/>
          <p:nvPr/>
        </p:nvSpPr>
        <p:spPr>
          <a:xfrm>
            <a:off x="305346" y="179437"/>
            <a:ext cx="10225136" cy="7200800"/>
          </a:xfrm>
          <a:prstGeom prst="roundRect">
            <a:avLst>
              <a:gd name="adj" fmla="val 6649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Larme 92"/>
          <p:cNvSpPr/>
          <p:nvPr/>
        </p:nvSpPr>
        <p:spPr>
          <a:xfrm>
            <a:off x="2969642" y="473314"/>
            <a:ext cx="7565195" cy="35419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Français : produire et comprendre de l’oral</a:t>
            </a:r>
          </a:p>
        </p:txBody>
      </p:sp>
      <p:sp>
        <p:nvSpPr>
          <p:cNvPr id="99" name="Arrondir un rectangle à un seul coin 4"/>
          <p:cNvSpPr/>
          <p:nvPr/>
        </p:nvSpPr>
        <p:spPr>
          <a:xfrm>
            <a:off x="769399" y="140642"/>
            <a:ext cx="9761084" cy="324036"/>
          </a:xfrm>
          <a:prstGeom prst="round1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rs chocolat" pitchFamily="2" charset="0"/>
              </a:rPr>
              <a:t>Projet pédagogique classe  -  les constats</a:t>
            </a:r>
          </a:p>
        </p:txBody>
      </p:sp>
      <p:sp>
        <p:nvSpPr>
          <p:cNvPr id="100" name="Organigramme : Terminateur 99"/>
          <p:cNvSpPr/>
          <p:nvPr/>
        </p:nvSpPr>
        <p:spPr>
          <a:xfrm rot="20808890">
            <a:off x="214224" y="172746"/>
            <a:ext cx="836270" cy="32403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simov" panose="020B0000000000000000" pitchFamily="34" charset="0"/>
              </a:rPr>
              <a:t>ULIS</a:t>
            </a:r>
          </a:p>
        </p:txBody>
      </p:sp>
      <p:graphicFrame>
        <p:nvGraphicFramePr>
          <p:cNvPr id="102" name="Tableau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09015"/>
              </p:ext>
            </p:extLst>
          </p:nvPr>
        </p:nvGraphicFramePr>
        <p:xfrm>
          <a:off x="305346" y="1331565"/>
          <a:ext cx="10225136" cy="5314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065">
                  <a:extLst>
                    <a:ext uri="{9D8B030D-6E8A-4147-A177-3AD203B41FA5}">
                      <a16:colId xmlns:a16="http://schemas.microsoft.com/office/drawing/2014/main" val="3718897623"/>
                    </a:ext>
                  </a:extLst>
                </a:gridCol>
                <a:gridCol w="1221065">
                  <a:extLst>
                    <a:ext uri="{9D8B030D-6E8A-4147-A177-3AD203B41FA5}">
                      <a16:colId xmlns:a16="http://schemas.microsoft.com/office/drawing/2014/main" val="76077534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77423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052459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7324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7537749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5269332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40081165"/>
                    </a:ext>
                  </a:extLst>
                </a:gridCol>
              </a:tblGrid>
              <a:tr h="56007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élèves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Comprendre une consigne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bg1"/>
                          </a:solidFill>
                          <a:latin typeface="KG Makes You Stronger" panose="02000000000000000000" pitchFamily="2" charset="0"/>
                        </a:rPr>
                        <a:t>Comprendre une phrase simple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vocabulaire courant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6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66339"/>
                  </a:ext>
                </a:extLst>
              </a:tr>
              <a:tr h="5600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animaux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objets du quotidien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autour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du repas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voc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.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 scolaire</a:t>
                      </a:r>
                      <a:endParaRPr lang="fr-FR" sz="1400" b="0" dirty="0">
                        <a:solidFill>
                          <a:schemeClr val="bg1"/>
                        </a:solidFill>
                        <a:effectLst/>
                        <a:latin typeface="KG Makes You Stronger" panose="02000000000000000000" pitchFamily="2" charset="0"/>
                        <a:ea typeface="Always In My Heart" panose="02000603000000000000" pitchFamily="2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couleurs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effectLst/>
                          <a:latin typeface="KG Makes You Stronger" panose="02000000000000000000" pitchFamily="2" charset="0"/>
                          <a:ea typeface="Always In My Heart" panose="02000603000000000000" pitchFamily="2" charset="0"/>
                        </a:rPr>
                        <a:t>les parties du corps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84157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artina" pitchFamily="2" charset="0"/>
                          <a:ea typeface="Clensey" panose="02000603000000000000" pitchFamily="2" charset="0"/>
                          <a:cs typeface="MasanaScript" pitchFamily="50" charset="0"/>
                        </a:rPr>
                        <a:t>kélyan</a:t>
                      </a:r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  <a:p>
                      <a:endParaRPr lang="fr-F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Maitrise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masc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/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fém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Défaut prononciation ( oubli, inversion de sons ? 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Parties du visage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Articulations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Sait pointer s’il ne sait pas dire le mot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Maitrise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masc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/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fém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Défaut prononciation ( oubli, inversion de sons ? 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Parties du visage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Articulations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Sait pointer s’il ne sait pas dire le mot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85669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artina" pitchFamily="2" charset="0"/>
                        <a:ea typeface="Clensey" panose="02000603000000000000" pitchFamily="2" charset="0"/>
                        <a:cs typeface="MasanaScript" pitchFamily="50" charset="0"/>
                      </a:endParaRPr>
                    </a:p>
                  </a:txBody>
                  <a:tcPr marL="132080" marR="1320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Maitrise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masc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 /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fém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Tooney Loons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Défaut prononciation ( oubli, inversion de sons ? )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 – 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Parties du visage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Articulations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Tooney Loons" pitchFamily="50" charset="0"/>
                          <a:ea typeface="+mn-ea"/>
                          <a:cs typeface="+mn-cs"/>
                        </a:rPr>
                        <a:t>Sait pointer s’il ne sait pas dire le mot ?</a:t>
                      </a:r>
                    </a:p>
                  </a:txBody>
                  <a:tcPr marL="132080" marR="1320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-1926902" y="587887"/>
            <a:ext cx="1584176" cy="43204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2</a:t>
            </a:r>
          </a:p>
        </p:txBody>
      </p:sp>
      <p:sp>
        <p:nvSpPr>
          <p:cNvPr id="9" name="Ellipse 8"/>
          <p:cNvSpPr/>
          <p:nvPr/>
        </p:nvSpPr>
        <p:spPr>
          <a:xfrm>
            <a:off x="449362" y="617982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  <p:sp>
        <p:nvSpPr>
          <p:cNvPr id="10" name="Ellipse 9"/>
          <p:cNvSpPr/>
          <p:nvPr/>
        </p:nvSpPr>
        <p:spPr>
          <a:xfrm>
            <a:off x="-2863006" y="1979637"/>
            <a:ext cx="1584176" cy="432048"/>
          </a:xfrm>
          <a:prstGeom prst="ellipse">
            <a:avLst/>
          </a:prstGeom>
          <a:solidFill>
            <a:srgbClr val="FC8CEC"/>
          </a:solidFill>
          <a:ln>
            <a:solidFill>
              <a:srgbClr val="FC8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latin typeface="Toledo" pitchFamily="2" charset="0"/>
              </a:rPr>
              <a:t>Cycle 1</a:t>
            </a:r>
          </a:p>
        </p:txBody>
      </p:sp>
    </p:spTree>
    <p:extLst>
      <p:ext uri="{BB962C8B-B14F-4D97-AF65-F5344CB8AC3E}">
        <p14:creationId xmlns:p14="http://schemas.microsoft.com/office/powerpoint/2010/main" val="2456299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10554</TotalTime>
  <Words>5107</Words>
  <Application>Microsoft Office PowerPoint</Application>
  <PresentationFormat>Personnalisé</PresentationFormat>
  <Paragraphs>1484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6" baseType="lpstr">
      <vt:lpstr>Always In My Heart</vt:lpstr>
      <vt:lpstr>Architects Daughter</vt:lpstr>
      <vt:lpstr>Arial</vt:lpstr>
      <vt:lpstr>Asimov</vt:lpstr>
      <vt:lpstr>Calibri</vt:lpstr>
      <vt:lpstr>Clensey</vt:lpstr>
      <vt:lpstr>KG Makes You Stronger</vt:lpstr>
      <vt:lpstr>Martina</vt:lpstr>
      <vt:lpstr>MasanaScript</vt:lpstr>
      <vt:lpstr>Mrs chocolat</vt:lpstr>
      <vt:lpstr>Script cole</vt:lpstr>
      <vt:lpstr>Toledo</vt:lpstr>
      <vt:lpstr>Tooney Loons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 J</cp:lastModifiedBy>
  <cp:revision>148</cp:revision>
  <cp:lastPrinted>2014-10-14T10:34:53Z</cp:lastPrinted>
  <dcterms:created xsi:type="dcterms:W3CDTF">2014-10-04T11:57:29Z</dcterms:created>
  <dcterms:modified xsi:type="dcterms:W3CDTF">2016-11-02T19:21:48Z</dcterms:modified>
</cp:coreProperties>
</file>