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2280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4804-CD22-433E-A61E-16EC145E9B93}" type="datetimeFigureOut">
              <a:rPr lang="fr-FR" smtClean="0"/>
              <a:t>10/08/2011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8AD9-E241-47CB-84EA-127B2E3070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4804-CD22-433E-A61E-16EC145E9B93}" type="datetimeFigureOut">
              <a:rPr lang="fr-FR" smtClean="0"/>
              <a:t>10/08/2011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8AD9-E241-47CB-84EA-127B2E3070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4804-CD22-433E-A61E-16EC145E9B93}" type="datetimeFigureOut">
              <a:rPr lang="fr-FR" smtClean="0"/>
              <a:t>10/08/2011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8AD9-E241-47CB-84EA-127B2E3070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4804-CD22-433E-A61E-16EC145E9B93}" type="datetimeFigureOut">
              <a:rPr lang="fr-FR" smtClean="0"/>
              <a:t>10/08/2011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8AD9-E241-47CB-84EA-127B2E3070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4804-CD22-433E-A61E-16EC145E9B93}" type="datetimeFigureOut">
              <a:rPr lang="fr-FR" smtClean="0"/>
              <a:t>10/08/2011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8AD9-E241-47CB-84EA-127B2E3070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4804-CD22-433E-A61E-16EC145E9B93}" type="datetimeFigureOut">
              <a:rPr lang="fr-FR" smtClean="0"/>
              <a:t>10/08/2011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8AD9-E241-47CB-84EA-127B2E3070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4804-CD22-433E-A61E-16EC145E9B93}" type="datetimeFigureOut">
              <a:rPr lang="fr-FR" smtClean="0"/>
              <a:t>10/08/2011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8AD9-E241-47CB-84EA-127B2E3070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4804-CD22-433E-A61E-16EC145E9B93}" type="datetimeFigureOut">
              <a:rPr lang="fr-FR" smtClean="0"/>
              <a:t>10/08/2011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8AD9-E241-47CB-84EA-127B2E3070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4804-CD22-433E-A61E-16EC145E9B93}" type="datetimeFigureOut">
              <a:rPr lang="fr-FR" smtClean="0"/>
              <a:t>10/08/2011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8AD9-E241-47CB-84EA-127B2E3070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4804-CD22-433E-A61E-16EC145E9B93}" type="datetimeFigureOut">
              <a:rPr lang="fr-FR" smtClean="0"/>
              <a:t>10/08/2011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8AD9-E241-47CB-84EA-127B2E3070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4804-CD22-433E-A61E-16EC145E9B93}" type="datetimeFigureOut">
              <a:rPr lang="fr-FR" smtClean="0"/>
              <a:t>10/08/2011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88AD9-E241-47CB-84EA-127B2E3070CC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74804-CD22-433E-A61E-16EC145E9B93}" type="datetimeFigureOut">
              <a:rPr lang="fr-FR" smtClean="0"/>
              <a:t>10/08/2011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88AD9-E241-47CB-84EA-127B2E3070C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ttp://www.tlfq.ulaval.ca/axl/francophonie/images/Revolution-Delacroix.gif"/>
          <p:cNvPicPr>
            <a:picLocks noChangeAspect="1" noChangeArrowheads="1"/>
          </p:cNvPicPr>
          <p:nvPr/>
        </p:nvPicPr>
        <p:blipFill>
          <a:blip r:embed="rId2" cstate="print">
            <a:grayscl/>
            <a:lum bright="40000"/>
          </a:blip>
          <a:srcRect/>
          <a:stretch>
            <a:fillRect/>
          </a:stretch>
        </p:blipFill>
        <p:spPr bwMode="auto">
          <a:xfrm>
            <a:off x="404664" y="5364088"/>
            <a:ext cx="4273550" cy="3341688"/>
          </a:xfrm>
          <a:prstGeom prst="rect">
            <a:avLst/>
          </a:prstGeom>
          <a:noFill/>
        </p:spPr>
      </p:pic>
      <p:sp>
        <p:nvSpPr>
          <p:cNvPr id="5" name="ZoneTexte 4"/>
          <p:cNvSpPr txBox="1"/>
          <p:nvPr/>
        </p:nvSpPr>
        <p:spPr>
          <a:xfrm>
            <a:off x="188640" y="5076056"/>
            <a:ext cx="6336704" cy="3660577"/>
          </a:xfrm>
          <a:prstGeom prst="round2Diag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ingo" pitchFamily="2" charset="0"/>
              </a:rPr>
              <a:t>Lexique :</a:t>
            </a:r>
          </a:p>
          <a:p>
            <a:r>
              <a:rPr lang="fr-FR" sz="1400" dirty="0" smtClean="0">
                <a:latin typeface="Pere Castor" pitchFamily="2" charset="0"/>
              </a:rPr>
              <a:t>* Je sais définir l’expression «cahiers de doléances».</a:t>
            </a:r>
          </a:p>
          <a:p>
            <a:r>
              <a:rPr lang="fr-FR" sz="1400" u="sng" dirty="0">
                <a:latin typeface="Pere Castor" pitchFamily="2" charset="0"/>
              </a:rPr>
              <a:t>	</a:t>
            </a:r>
            <a:r>
              <a:rPr lang="fr-FR" sz="1400" u="sng" dirty="0" smtClean="0">
                <a:latin typeface="Pere Castor" pitchFamily="2" charset="0"/>
              </a:rPr>
              <a:t>											</a:t>
            </a:r>
          </a:p>
          <a:p>
            <a:endParaRPr lang="fr-FR" sz="1400" u="sng" dirty="0" smtClean="0">
              <a:latin typeface="Pere Castor" pitchFamily="2" charset="0"/>
            </a:endParaRPr>
          </a:p>
          <a:p>
            <a:r>
              <a:rPr lang="fr-FR" sz="1400" dirty="0" smtClean="0">
                <a:latin typeface="Pere Castor" pitchFamily="2" charset="0"/>
              </a:rPr>
              <a:t>* Je sais définir l’expression «états généraux».</a:t>
            </a:r>
          </a:p>
          <a:p>
            <a:r>
              <a:rPr lang="fr-FR" sz="1400" u="sng" dirty="0" smtClean="0">
                <a:latin typeface="Pere Castor" pitchFamily="2" charset="0"/>
              </a:rPr>
              <a:t>												</a:t>
            </a:r>
          </a:p>
          <a:p>
            <a:r>
              <a:rPr lang="fr-FR" sz="1400" dirty="0" smtClean="0">
                <a:latin typeface="Pere Castor" pitchFamily="2" charset="0"/>
              </a:rPr>
              <a:t>* Je sais définir l’expression «assemblée nationale constituante».</a:t>
            </a:r>
          </a:p>
          <a:p>
            <a:r>
              <a:rPr lang="fr-FR" sz="1400" u="sng" dirty="0" smtClean="0">
                <a:latin typeface="Pere Castor" pitchFamily="2" charset="0"/>
              </a:rPr>
              <a:t>												</a:t>
            </a:r>
          </a:p>
          <a:p>
            <a:r>
              <a:rPr lang="fr-FR" sz="1400" dirty="0" smtClean="0">
                <a:latin typeface="Pere Castor" pitchFamily="2" charset="0"/>
              </a:rPr>
              <a:t>* Je sais définir l’expression «constitution ».</a:t>
            </a:r>
          </a:p>
          <a:p>
            <a:r>
              <a:rPr lang="fr-FR" sz="1400" u="sng" dirty="0" smtClean="0">
                <a:latin typeface="Pere Castor" pitchFamily="2" charset="0"/>
              </a:rPr>
              <a:t>												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88640" y="3131840"/>
            <a:ext cx="6408712" cy="2319784"/>
          </a:xfrm>
          <a:prstGeom prst="round2DiagRect">
            <a:avLst>
              <a:gd name="adj1" fmla="val 17495"/>
              <a:gd name="adj2" fmla="val 0"/>
            </a:avLst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ingo" pitchFamily="2" charset="0"/>
              </a:rPr>
              <a:t>Personnages, dates, événements :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latin typeface="Pere Castor" pitchFamily="2" charset="0"/>
              </a:rPr>
              <a:t>* Je sais que Louis XVI a fait rédiger les cahiers de doléances.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latin typeface="Pere Castor" pitchFamily="2" charset="0"/>
              </a:rPr>
              <a:t>* Je sais que la prise le Bastille a eu lieu le 14 juillet 1789.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latin typeface="Pere Castor" pitchFamily="2" charset="0"/>
              </a:rPr>
              <a:t>* Je sais que l’abolition des privilèges a été prononcée dans la nuit du 4 août 1789.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latin typeface="Pere Castor" pitchFamily="2" charset="0"/>
              </a:rPr>
              <a:t>* Je sais que la Déclaration des droits de l’homme et du citoyen a été signée le 26 août 1789.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latin typeface="Pere Castor" pitchFamily="2" charset="0"/>
              </a:rPr>
              <a:t>* Je sais que </a:t>
            </a:r>
            <a:r>
              <a:rPr lang="fr-FR" sz="1400" dirty="0">
                <a:latin typeface="Pere Castor" pitchFamily="2" charset="0"/>
              </a:rPr>
              <a:t>République est proclamée le 22 septembre </a:t>
            </a:r>
            <a:r>
              <a:rPr lang="fr-FR" sz="1400" dirty="0" smtClean="0">
                <a:latin typeface="Pere Castor" pitchFamily="2" charset="0"/>
              </a:rPr>
              <a:t>1792.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0" y="0"/>
            <a:ext cx="6858000" cy="8463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Boingo" pitchFamily="2" charset="0"/>
              </a:rPr>
              <a:t>Je sais ma leçon</a:t>
            </a:r>
          </a:p>
          <a:p>
            <a:pPr algn="ctr"/>
            <a:r>
              <a:rPr lang="fr-FR" sz="2000" dirty="0" smtClean="0">
                <a:latin typeface="Boingo" pitchFamily="2" charset="0"/>
              </a:rPr>
              <a:t>  </a:t>
            </a:r>
            <a:r>
              <a:rPr lang="fr-FR" dirty="0" smtClean="0">
                <a:solidFill>
                  <a:srgbClr val="0070C0"/>
                </a:solidFill>
                <a:latin typeface="Boingo" pitchFamily="2" charset="0"/>
              </a:rPr>
              <a:t>Révolution et monarchie constitutionnelle</a:t>
            </a:r>
          </a:p>
          <a:p>
            <a:pPr algn="ctr"/>
            <a:r>
              <a:rPr lang="fr-FR" sz="100" dirty="0" smtClean="0">
                <a:latin typeface="Boingo" pitchFamily="2" charset="0"/>
              </a:rPr>
              <a:t> </a:t>
            </a:r>
            <a:endParaRPr lang="fr-FR" sz="500" dirty="0" smtClean="0">
              <a:latin typeface="Boingo" pitchFamily="2" charset="0"/>
            </a:endParaRPr>
          </a:p>
          <a:p>
            <a:pPr algn="ctr"/>
            <a:endParaRPr lang="fr-FR" sz="800" dirty="0"/>
          </a:p>
        </p:txBody>
      </p:sp>
      <p:sp>
        <p:nvSpPr>
          <p:cNvPr id="8" name="ZoneTexte 7"/>
          <p:cNvSpPr txBox="1"/>
          <p:nvPr/>
        </p:nvSpPr>
        <p:spPr>
          <a:xfrm>
            <a:off x="188640" y="1187624"/>
            <a:ext cx="6336704" cy="2268706"/>
          </a:xfrm>
          <a:prstGeom prst="round2Diag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6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oingo" pitchFamily="2" charset="0"/>
              </a:rPr>
              <a:t>Idée historique :</a:t>
            </a:r>
            <a:endParaRPr lang="fr-FR" sz="1600" dirty="0" smtClean="0">
              <a:solidFill>
                <a:schemeClr val="tx2">
                  <a:lumMod val="60000"/>
                  <a:lumOff val="40000"/>
                </a:schemeClr>
              </a:solidFill>
              <a:latin typeface="Boingo" pitchFamily="2" charset="0"/>
            </a:endParaRPr>
          </a:p>
          <a:p>
            <a:pPr>
              <a:lnSpc>
                <a:spcPct val="150000"/>
              </a:lnSpc>
            </a:pPr>
            <a:r>
              <a:rPr lang="fr-FR" sz="1400" dirty="0" smtClean="0">
                <a:latin typeface="Pere Castor" pitchFamily="2" charset="0"/>
              </a:rPr>
              <a:t>*Je sais que  la France est en crise, le roi dépense trop d’argent.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latin typeface="Pere Castor" pitchFamily="2" charset="0"/>
              </a:rPr>
              <a:t>* Je sais que le 14 juillet 1789 marque la fin de l’Ancien Régime.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latin typeface="Pere Castor" pitchFamily="2" charset="0"/>
              </a:rPr>
              <a:t>* Je sais que l’Assemblée nationale met fin à  l’absolutisme en 1789.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latin typeface="Pere Castor" pitchFamily="2" charset="0"/>
              </a:rPr>
              <a:t>* Je sais que le peuple met fin à l’Ancien Régime .</a:t>
            </a:r>
          </a:p>
          <a:p>
            <a:pPr>
              <a:lnSpc>
                <a:spcPct val="150000"/>
              </a:lnSpc>
            </a:pPr>
            <a:r>
              <a:rPr lang="fr-FR" sz="1400" dirty="0" smtClean="0">
                <a:latin typeface="Pere Castor" pitchFamily="2" charset="0"/>
              </a:rPr>
              <a:t>* Je sais qu’il y a une aspiration à la liberté et à l’égalité (Déclaration des droits de l’homme et du citoyen. </a:t>
            </a:r>
            <a:endParaRPr lang="fr-FR" sz="1400" dirty="0"/>
          </a:p>
        </p:txBody>
      </p:sp>
      <p:pic>
        <p:nvPicPr>
          <p:cNvPr id="9" name="Picture 4" descr="http://blogue.cose.qc.ca/wp-content/uploads/couronne_roi1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188640" y="8622265"/>
            <a:ext cx="753143" cy="5217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4" descr="http://blogue.cose.qc.ca/wp-content/uploads/couronne_roi1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1124744" y="8622265"/>
            <a:ext cx="753143" cy="5217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4" descr="http://blogue.cose.qc.ca/wp-content/uploads/couronne_roi1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1988840" y="8622265"/>
            <a:ext cx="753143" cy="5217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Picture 4" descr="http://blogue.cose.qc.ca/wp-content/uploads/couronne_roi1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2996952" y="8622265"/>
            <a:ext cx="753143" cy="5217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Picture 4" descr="http://blogue.cose.qc.ca/wp-content/uploads/couronne_roi1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3933056" y="8622265"/>
            <a:ext cx="753143" cy="5217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4" descr="http://blogue.cose.qc.ca/wp-content/uploads/couronne_roi1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4869160" y="8622265"/>
            <a:ext cx="753143" cy="5217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Picture 4" descr="http://blogue.cose.qc.ca/wp-content/uploads/couronne_roi1.jpg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5805264" y="8622265"/>
            <a:ext cx="753143" cy="5217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" name="Espace réservé du pied de page 28"/>
          <p:cNvSpPr>
            <a:spLocks noGrp="1"/>
          </p:cNvSpPr>
          <p:nvPr>
            <p:ph type="ftr" sz="quarter" idx="11"/>
          </p:nvPr>
        </p:nvSpPr>
        <p:spPr>
          <a:xfrm rot="16200000">
            <a:off x="4898484" y="7052795"/>
            <a:ext cx="3432199" cy="486833"/>
          </a:xfrm>
        </p:spPr>
        <p:txBody>
          <a:bodyPr/>
          <a:lstStyle/>
          <a:p>
            <a:r>
              <a:rPr lang="fr-FR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Pere Castor" pitchFamily="2" charset="0"/>
              </a:rPr>
              <a:t>http://laclassedestef.eklablog.com/</a:t>
            </a:r>
            <a:endParaRPr lang="fr-FR" sz="1800" dirty="0">
              <a:solidFill>
                <a:schemeClr val="tx2">
                  <a:lumMod val="60000"/>
                  <a:lumOff val="40000"/>
                </a:schemeClr>
              </a:solidFill>
              <a:latin typeface="Pere Castor" pitchFamily="2" charset="0"/>
            </a:endParaRPr>
          </a:p>
        </p:txBody>
      </p:sp>
      <p:cxnSp>
        <p:nvCxnSpPr>
          <p:cNvPr id="17" name="Connecteur droit 16"/>
          <p:cNvCxnSpPr/>
          <p:nvPr/>
        </p:nvCxnSpPr>
        <p:spPr>
          <a:xfrm>
            <a:off x="0" y="827584"/>
            <a:ext cx="6858000" cy="0"/>
          </a:xfrm>
          <a:prstGeom prst="line">
            <a:avLst/>
          </a:prstGeom>
          <a:ln/>
          <a:effectLst>
            <a:glow rad="63500">
              <a:schemeClr val="accent1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pic>
        <p:nvPicPr>
          <p:cNvPr id="18" name="Image 17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468465">
            <a:off x="263960" y="84495"/>
            <a:ext cx="929480" cy="10659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9" name="Ellipse 18"/>
          <p:cNvSpPr/>
          <p:nvPr/>
        </p:nvSpPr>
        <p:spPr>
          <a:xfrm>
            <a:off x="5949280" y="107504"/>
            <a:ext cx="576064" cy="576064"/>
          </a:xfrm>
          <a:prstGeom prst="ellipse">
            <a:avLst/>
          </a:prstGeom>
          <a:solidFill>
            <a:schemeClr val="bg1"/>
          </a:solidFill>
          <a:ln w="3175">
            <a:solidFill>
              <a:srgbClr val="385D8A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cript cole" pitchFamily="2" charset="0"/>
              </a:rPr>
              <a:t>CM</a:t>
            </a:r>
            <a:endParaRPr lang="fr-FR" sz="900" dirty="0">
              <a:solidFill>
                <a:schemeClr val="tx1"/>
              </a:solidFill>
              <a:effectLst/>
              <a:latin typeface="Script cole" pitchFamily="2" charset="0"/>
            </a:endParaRPr>
          </a:p>
        </p:txBody>
      </p:sp>
      <p:pic>
        <p:nvPicPr>
          <p:cNvPr id="20" name="Picture 2" descr="http://www.fete-enfants.com/14-juillet-enfants/14-juillet-images/14-juillet-bastill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666967">
            <a:off x="4983066" y="1201907"/>
            <a:ext cx="1767404" cy="12874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1" name="Picture 4" descr="http://upload.wikimedia.org/wikipedia/commons/thumb/a/aa/Le_Barbier_Dichiarazione_dei_diritti_dell'uomo.jpg/220px-Le_Barbier_Dichiarazione_dei_diritti_dell'uomo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858025">
            <a:off x="4945163" y="5169019"/>
            <a:ext cx="1584176" cy="19802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Affichage à l'écran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Stéphanie</dc:creator>
  <cp:lastModifiedBy>Stéphanie</cp:lastModifiedBy>
  <cp:revision>1</cp:revision>
  <dcterms:created xsi:type="dcterms:W3CDTF">2011-08-10T15:37:26Z</dcterms:created>
  <dcterms:modified xsi:type="dcterms:W3CDTF">2011-08-10T15:37:52Z</dcterms:modified>
</cp:coreProperties>
</file>