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02" y="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C2D0-26C8-471C-8D99-FE5C061C05FD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A8A8-4F43-4B67-8EDA-5BBBA25A031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4"/>
          <p:cNvGrpSpPr/>
          <p:nvPr/>
        </p:nvGrpSpPr>
        <p:grpSpPr>
          <a:xfrm>
            <a:off x="332656" y="72008"/>
            <a:ext cx="3879304" cy="980728"/>
            <a:chOff x="332656" y="72008"/>
            <a:chExt cx="5472608" cy="827584"/>
          </a:xfrm>
        </p:grpSpPr>
        <p:grpSp>
          <p:nvGrpSpPr>
            <p:cNvPr id="3" name="Groupe 5"/>
            <p:cNvGrpSpPr/>
            <p:nvPr/>
          </p:nvGrpSpPr>
          <p:grpSpPr>
            <a:xfrm>
              <a:off x="332656" y="72008"/>
              <a:ext cx="5472608" cy="827584"/>
              <a:chOff x="332656" y="72008"/>
              <a:chExt cx="5472608" cy="827584"/>
            </a:xfrm>
          </p:grpSpPr>
          <p:sp>
            <p:nvSpPr>
              <p:cNvPr id="8" name="Rectangle à coins arrondis 7"/>
              <p:cNvSpPr/>
              <p:nvPr/>
            </p:nvSpPr>
            <p:spPr>
              <a:xfrm>
                <a:off x="1052736" y="72008"/>
                <a:ext cx="4650945" cy="683568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32656" y="467544"/>
                <a:ext cx="5472608" cy="4320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7" name="ZoneTexte 6"/>
            <p:cNvSpPr txBox="1"/>
            <p:nvPr/>
          </p:nvSpPr>
          <p:spPr>
            <a:xfrm>
              <a:off x="1268758" y="107504"/>
              <a:ext cx="4333338" cy="233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>
                  <a:latin typeface="DK Petit Oiseau" pitchFamily="66" charset="0"/>
                </a:rPr>
                <a:t>L’alternance jour/nuit</a:t>
              </a:r>
              <a:endParaRPr lang="fr-FR" sz="1200" b="1" dirty="0">
                <a:latin typeface="DK Petit Oiseau" pitchFamily="66" charset="0"/>
              </a:endParaRPr>
            </a:p>
          </p:txBody>
        </p:sp>
      </p:grpSp>
      <p:sp>
        <p:nvSpPr>
          <p:cNvPr id="4" name="Carré corné 3"/>
          <p:cNvSpPr/>
          <p:nvPr/>
        </p:nvSpPr>
        <p:spPr>
          <a:xfrm rot="20948573">
            <a:off x="211550" y="275044"/>
            <a:ext cx="958411" cy="431262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  <a:latin typeface="DK Petit Oiseau" pitchFamily="66" charset="0"/>
              </a:rPr>
              <a:t>Carte mentale</a:t>
            </a:r>
            <a:endParaRPr lang="fr-FR" sz="1200" b="1" dirty="0">
              <a:solidFill>
                <a:schemeClr val="tx1"/>
              </a:solidFill>
              <a:latin typeface="DK Petit Oiseau" pitchFamily="66" charset="0"/>
            </a:endParaRPr>
          </a:p>
        </p:txBody>
      </p:sp>
      <p:grpSp>
        <p:nvGrpSpPr>
          <p:cNvPr id="5" name="Groupe 61"/>
          <p:cNvGrpSpPr/>
          <p:nvPr/>
        </p:nvGrpSpPr>
        <p:grpSpPr>
          <a:xfrm>
            <a:off x="4860032" y="108690"/>
            <a:ext cx="4078797" cy="944046"/>
            <a:chOff x="5020579" y="116632"/>
            <a:chExt cx="4078797" cy="944046"/>
          </a:xfrm>
        </p:grpSpPr>
        <p:sp>
          <p:nvSpPr>
            <p:cNvPr id="58" name="Rectangle à coins arrondis 57"/>
            <p:cNvSpPr/>
            <p:nvPr/>
          </p:nvSpPr>
          <p:spPr>
            <a:xfrm>
              <a:off x="5652120" y="116632"/>
              <a:ext cx="3296861" cy="810062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5805249" y="158697"/>
              <a:ext cx="30717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>
                  <a:latin typeface="DK Petit Oiseau" pitchFamily="66" charset="0"/>
                </a:rPr>
                <a:t>L’alternance jour/nuit</a:t>
              </a:r>
              <a:endParaRPr lang="fr-FR" sz="1200" b="1" dirty="0">
                <a:latin typeface="DK Petit Oiseau" pitchFamily="66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220072" y="548680"/>
              <a:ext cx="3879304" cy="511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Carré corné 59"/>
            <p:cNvSpPr/>
            <p:nvPr/>
          </p:nvSpPr>
          <p:spPr>
            <a:xfrm rot="20948573">
              <a:off x="5020579" y="391676"/>
              <a:ext cx="958411" cy="431262"/>
            </a:xfrm>
            <a:prstGeom prst="foldedCorner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DK Petit Oiseau" pitchFamily="66" charset="0"/>
                </a:rPr>
                <a:t>Je sais ma leçon si…</a:t>
              </a:r>
              <a:endParaRPr lang="fr-FR" sz="1200" b="1" dirty="0">
                <a:solidFill>
                  <a:schemeClr val="tx1"/>
                </a:solidFill>
                <a:latin typeface="DK Petit Oiseau" pitchFamily="66" charset="0"/>
              </a:endParaRPr>
            </a:p>
          </p:txBody>
        </p:sp>
      </p:grpSp>
      <p:sp>
        <p:nvSpPr>
          <p:cNvPr id="74" name="ZoneTexte 73"/>
          <p:cNvSpPr txBox="1"/>
          <p:nvPr/>
        </p:nvSpPr>
        <p:spPr>
          <a:xfrm>
            <a:off x="5364088" y="1052736"/>
            <a:ext cx="352839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u="sng" dirty="0" smtClean="0">
                <a:latin typeface="Sketch Nice" pitchFamily="66" charset="0"/>
              </a:rPr>
              <a:t>Idées  principales</a:t>
            </a:r>
          </a:p>
          <a:p>
            <a:endParaRPr lang="fr-FR" sz="1100" u="sng" dirty="0" smtClean="0"/>
          </a:p>
          <a:p>
            <a:r>
              <a:rPr lang="fr-FR" sz="1100" dirty="0" smtClean="0"/>
              <a:t>* Je sais </a:t>
            </a:r>
            <a:r>
              <a:rPr lang="fr-FR" sz="1100" dirty="0" smtClean="0"/>
              <a:t>que le Soleil est une étoile qui produit de la lumière.</a:t>
            </a:r>
            <a:endParaRPr lang="fr-FR" sz="1100" dirty="0" smtClean="0">
              <a:latin typeface="+mj-lt"/>
            </a:endParaRPr>
          </a:p>
          <a:p>
            <a:endParaRPr lang="fr-FR" sz="1100" dirty="0" smtClean="0"/>
          </a:p>
          <a:p>
            <a:r>
              <a:rPr lang="fr-FR" sz="1100" dirty="0" smtClean="0"/>
              <a:t>* </a:t>
            </a:r>
            <a:r>
              <a:rPr lang="fr-FR" sz="1100" dirty="0" smtClean="0"/>
              <a:t>Je sais que le soleil est immobile.</a:t>
            </a:r>
            <a:endParaRPr lang="fr-FR" sz="1100" dirty="0" smtClean="0"/>
          </a:p>
          <a:p>
            <a:endParaRPr lang="fr-FR" sz="1100" dirty="0" smtClean="0"/>
          </a:p>
          <a:p>
            <a:r>
              <a:rPr lang="fr-FR" sz="1100" dirty="0" smtClean="0"/>
              <a:t>* Je sais </a:t>
            </a:r>
            <a:r>
              <a:rPr lang="fr-FR" sz="1100" dirty="0" smtClean="0"/>
              <a:t>que la Terre est une planète.</a:t>
            </a:r>
            <a:endParaRPr lang="fr-FR" sz="1100" dirty="0" smtClean="0"/>
          </a:p>
          <a:p>
            <a:endParaRPr lang="fr-FR" sz="1100" dirty="0" smtClean="0"/>
          </a:p>
          <a:p>
            <a:r>
              <a:rPr lang="fr-FR" sz="1100" dirty="0" smtClean="0"/>
              <a:t>* </a:t>
            </a:r>
            <a:r>
              <a:rPr lang="fr-FR" sz="1100" dirty="0" smtClean="0">
                <a:latin typeface="+mj-lt"/>
              </a:rPr>
              <a:t>Je sais que </a:t>
            </a:r>
            <a:r>
              <a:rPr lang="fr-FR" sz="1100" dirty="0" smtClean="0">
                <a:latin typeface="+mj-lt"/>
              </a:rPr>
              <a:t>la Terre tourne sur elle-même.</a:t>
            </a:r>
          </a:p>
          <a:p>
            <a:endParaRPr lang="fr-FR" sz="1100" dirty="0">
              <a:latin typeface="+mj-lt"/>
            </a:endParaRPr>
          </a:p>
          <a:p>
            <a:r>
              <a:rPr lang="fr-FR" sz="1100" dirty="0" smtClean="0">
                <a:latin typeface="+mj-lt"/>
              </a:rPr>
              <a:t>* Je sais que c’est la rotation de la Terre sur elle-même qui explique l’alternance jour/nuit.</a:t>
            </a:r>
          </a:p>
          <a:p>
            <a:pPr>
              <a:buFontTx/>
              <a:buChar char="-"/>
            </a:pPr>
            <a:endParaRPr lang="fr-FR" sz="1100" dirty="0"/>
          </a:p>
          <a:p>
            <a:r>
              <a:rPr lang="fr-FR" sz="1100" u="sng" dirty="0" smtClean="0">
                <a:latin typeface="Sketch Nice" pitchFamily="66" charset="0"/>
                <a:ea typeface="Simplicity" pitchFamily="2" charset="0"/>
              </a:rPr>
              <a:t>Modélisation: </a:t>
            </a:r>
            <a:endParaRPr lang="fr-FR" sz="1100" u="sng" dirty="0" smtClean="0">
              <a:latin typeface="Sketch Nice" pitchFamily="66" charset="0"/>
              <a:ea typeface="Simplicity" pitchFamily="2" charset="0"/>
            </a:endParaRPr>
          </a:p>
          <a:p>
            <a:endParaRPr lang="fr-FR" sz="1100" u="sng" dirty="0">
              <a:latin typeface="Sketch Nice" pitchFamily="66" charset="0"/>
              <a:ea typeface="Simplicity" pitchFamily="2" charset="0"/>
            </a:endParaRPr>
          </a:p>
          <a:p>
            <a:r>
              <a:rPr lang="fr-FR" sz="1100" dirty="0" smtClean="0">
                <a:latin typeface="+mj-lt"/>
                <a:ea typeface="Simplicity" pitchFamily="2" charset="0"/>
              </a:rPr>
              <a:t>* </a:t>
            </a:r>
            <a:r>
              <a:rPr lang="fr-FR" sz="1100" dirty="0" smtClean="0">
                <a:latin typeface="+mj-lt"/>
                <a:ea typeface="Simplicity" pitchFamily="2" charset="0"/>
              </a:rPr>
              <a:t>Je sais légender </a:t>
            </a:r>
            <a:r>
              <a:rPr lang="fr-FR" sz="1100" dirty="0" smtClean="0">
                <a:latin typeface="+mj-lt"/>
                <a:ea typeface="Simplicity" pitchFamily="2" charset="0"/>
              </a:rPr>
              <a:t>le schéma qui explique l’alternance du jour et de la nuit.</a:t>
            </a:r>
            <a:endParaRPr lang="fr-FR" sz="1100" dirty="0" smtClean="0">
              <a:latin typeface="+mj-lt"/>
              <a:ea typeface="Simplicity" pitchFamily="2" charset="0"/>
            </a:endParaRPr>
          </a:p>
          <a:p>
            <a:endParaRPr lang="fr-FR" sz="1100" dirty="0" smtClean="0">
              <a:latin typeface="+mj-lt"/>
              <a:ea typeface="Simplicity" pitchFamily="2" charset="0"/>
            </a:endParaRPr>
          </a:p>
          <a:p>
            <a:endParaRPr lang="fr-FR" sz="1100" dirty="0">
              <a:latin typeface="+mj-lt"/>
              <a:ea typeface="Simplicity" pitchFamily="2" charset="0"/>
            </a:endParaRPr>
          </a:p>
          <a:p>
            <a:endParaRPr lang="fr-FR" sz="1100" dirty="0" smtClean="0">
              <a:latin typeface="+mj-lt"/>
              <a:ea typeface="Simplicity" pitchFamily="2" charset="0"/>
            </a:endParaRPr>
          </a:p>
          <a:p>
            <a:endParaRPr lang="fr-FR" sz="1100" dirty="0">
              <a:latin typeface="+mj-lt"/>
              <a:ea typeface="Simplicity" pitchFamily="2" charset="0"/>
            </a:endParaRPr>
          </a:p>
          <a:p>
            <a:endParaRPr lang="fr-FR" sz="1100" dirty="0" smtClean="0">
              <a:latin typeface="+mj-lt"/>
              <a:ea typeface="Simplicity" pitchFamily="2" charset="0"/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107504" y="836712"/>
            <a:ext cx="3888432" cy="4175303"/>
            <a:chOff x="35496" y="2132856"/>
            <a:chExt cx="3888432" cy="4175303"/>
          </a:xfrm>
        </p:grpSpPr>
        <p:grpSp>
          <p:nvGrpSpPr>
            <p:cNvPr id="38" name="Groupe 37"/>
            <p:cNvGrpSpPr/>
            <p:nvPr/>
          </p:nvGrpSpPr>
          <p:grpSpPr>
            <a:xfrm>
              <a:off x="35496" y="2132856"/>
              <a:ext cx="3744416" cy="4175303"/>
              <a:chOff x="35496" y="2276872"/>
              <a:chExt cx="3744416" cy="417530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971600" y="4077072"/>
                <a:ext cx="2520280" cy="1008112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b="1" dirty="0" smtClean="0">
                    <a:solidFill>
                      <a:schemeClr val="tx1"/>
                    </a:solidFill>
                    <a:latin typeface="DK Petit Oiseau" pitchFamily="66" charset="0"/>
                  </a:rPr>
                  <a:t>L’alternance jour/nuit</a:t>
                </a:r>
                <a:endParaRPr lang="fr-FR" sz="1600" b="1" dirty="0">
                  <a:solidFill>
                    <a:schemeClr val="tx1"/>
                  </a:solidFill>
                  <a:latin typeface="DK Petit Oiseau" pitchFamily="66" charset="0"/>
                </a:endParaRPr>
              </a:p>
            </p:txBody>
          </p:sp>
          <p:grpSp>
            <p:nvGrpSpPr>
              <p:cNvPr id="6" name="Groupe 63"/>
              <p:cNvGrpSpPr/>
              <p:nvPr/>
            </p:nvGrpSpPr>
            <p:grpSpPr>
              <a:xfrm>
                <a:off x="395536" y="2276872"/>
                <a:ext cx="3384376" cy="1800200"/>
                <a:chOff x="179512" y="1772816"/>
                <a:chExt cx="3384376" cy="1800200"/>
              </a:xfrm>
            </p:grpSpPr>
            <p:cxnSp>
              <p:nvCxnSpPr>
                <p:cNvPr id="12" name="Connecteur droit avec flèche 11"/>
                <p:cNvCxnSpPr/>
                <p:nvPr/>
              </p:nvCxnSpPr>
              <p:spPr>
                <a:xfrm flipH="1" flipV="1">
                  <a:off x="1259632" y="3140968"/>
                  <a:ext cx="144016" cy="432048"/>
                </a:xfrm>
                <a:prstGeom prst="straightConnector1">
                  <a:avLst/>
                </a:prstGeom>
                <a:ln>
                  <a:solidFill>
                    <a:schemeClr val="accent3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ZoneTexte 12"/>
                <p:cNvSpPr txBox="1"/>
                <p:nvPr/>
              </p:nvSpPr>
              <p:spPr>
                <a:xfrm>
                  <a:off x="539552" y="2636912"/>
                  <a:ext cx="1368152" cy="430887"/>
                </a:xfrm>
                <a:prstGeom prst="rect">
                  <a:avLst/>
                </a:prstGeom>
                <a:noFill/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1100" dirty="0" smtClean="0"/>
                    <a:t>Une étoile est un astre</a:t>
                  </a:r>
                  <a:endParaRPr lang="fr-FR" sz="1100" dirty="0"/>
                </a:p>
              </p:txBody>
            </p:sp>
            <p:cxnSp>
              <p:nvCxnSpPr>
                <p:cNvPr id="19" name="Connecteur droit avec flèche 18"/>
                <p:cNvCxnSpPr/>
                <p:nvPr/>
              </p:nvCxnSpPr>
              <p:spPr>
                <a:xfrm flipH="1" flipV="1">
                  <a:off x="899592" y="2276872"/>
                  <a:ext cx="72008" cy="288032"/>
                </a:xfrm>
                <a:prstGeom prst="straightConnector1">
                  <a:avLst/>
                </a:prstGeom>
                <a:ln>
                  <a:solidFill>
                    <a:schemeClr val="accent3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ZoneTexte 22"/>
                <p:cNvSpPr txBox="1"/>
                <p:nvPr/>
              </p:nvSpPr>
              <p:spPr>
                <a:xfrm>
                  <a:off x="179512" y="1772816"/>
                  <a:ext cx="1296144" cy="430887"/>
                </a:xfrm>
                <a:prstGeom prst="rect">
                  <a:avLst/>
                </a:prstGeom>
                <a:noFill/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1100" dirty="0" smtClean="0"/>
                    <a:t>Elle produit de la lumière</a:t>
                  </a:r>
                  <a:endParaRPr lang="fr-FR" sz="1100" dirty="0"/>
                </a:p>
              </p:txBody>
            </p:sp>
            <p:cxnSp>
              <p:nvCxnSpPr>
                <p:cNvPr id="40" name="Connecteur droit avec flèche 39"/>
                <p:cNvCxnSpPr/>
                <p:nvPr/>
              </p:nvCxnSpPr>
              <p:spPr>
                <a:xfrm>
                  <a:off x="2051720" y="2852936"/>
                  <a:ext cx="504056" cy="0"/>
                </a:xfrm>
                <a:prstGeom prst="straightConnector1">
                  <a:avLst/>
                </a:prstGeom>
                <a:ln>
                  <a:solidFill>
                    <a:schemeClr val="accent3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ZoneTexte 43"/>
                <p:cNvSpPr txBox="1"/>
                <p:nvPr/>
              </p:nvSpPr>
              <p:spPr>
                <a:xfrm>
                  <a:off x="2699792" y="2735342"/>
                  <a:ext cx="864096" cy="430887"/>
                </a:xfrm>
                <a:prstGeom prst="rect">
                  <a:avLst/>
                </a:prstGeom>
                <a:noFill/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1100" dirty="0" smtClean="0"/>
                    <a:t>Exemple : le Soleil</a:t>
                  </a:r>
                  <a:endParaRPr lang="fr-FR" sz="1100" dirty="0"/>
                </a:p>
              </p:txBody>
            </p:sp>
          </p:grpSp>
          <p:grpSp>
            <p:nvGrpSpPr>
              <p:cNvPr id="11" name="Groupe 62"/>
              <p:cNvGrpSpPr/>
              <p:nvPr/>
            </p:nvGrpSpPr>
            <p:grpSpPr>
              <a:xfrm>
                <a:off x="35496" y="5157192"/>
                <a:ext cx="1800200" cy="1294983"/>
                <a:chOff x="35496" y="4509120"/>
                <a:chExt cx="1800200" cy="1294983"/>
              </a:xfrm>
            </p:grpSpPr>
            <p:sp>
              <p:nvSpPr>
                <p:cNvPr id="30" name="ZoneTexte 29"/>
                <p:cNvSpPr txBox="1"/>
                <p:nvPr/>
              </p:nvSpPr>
              <p:spPr>
                <a:xfrm>
                  <a:off x="35496" y="5373216"/>
                  <a:ext cx="1800200" cy="430887"/>
                </a:xfrm>
                <a:prstGeom prst="rect">
                  <a:avLst/>
                </a:prstGeom>
                <a:noFill/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100" dirty="0" smtClean="0"/>
                    <a:t>Elle tourne sur elle-même : c’est la rotation de la Terre</a:t>
                  </a:r>
                  <a:endParaRPr lang="fr-FR" sz="1100" dirty="0"/>
                </a:p>
              </p:txBody>
            </p:sp>
            <p:grpSp>
              <p:nvGrpSpPr>
                <p:cNvPr id="14" name="Groupe 61"/>
                <p:cNvGrpSpPr/>
                <p:nvPr/>
              </p:nvGrpSpPr>
              <p:grpSpPr>
                <a:xfrm>
                  <a:off x="107504" y="4509120"/>
                  <a:ext cx="1656184" cy="792088"/>
                  <a:chOff x="107504" y="4509120"/>
                  <a:chExt cx="1656184" cy="792088"/>
                </a:xfrm>
              </p:grpSpPr>
              <p:grpSp>
                <p:nvGrpSpPr>
                  <p:cNvPr id="15" name="Groupe 56"/>
                  <p:cNvGrpSpPr/>
                  <p:nvPr/>
                </p:nvGrpSpPr>
                <p:grpSpPr>
                  <a:xfrm>
                    <a:off x="107504" y="4509120"/>
                    <a:ext cx="1656184" cy="405626"/>
                    <a:chOff x="107504" y="4509120"/>
                    <a:chExt cx="1656184" cy="405626"/>
                  </a:xfrm>
                </p:grpSpPr>
                <p:cxnSp>
                  <p:nvCxnSpPr>
                    <p:cNvPr id="43" name="Connecteur droit avec flèche 42"/>
                    <p:cNvCxnSpPr/>
                    <p:nvPr/>
                  </p:nvCxnSpPr>
                  <p:spPr>
                    <a:xfrm flipH="1">
                      <a:off x="1259632" y="4509120"/>
                      <a:ext cx="144016" cy="144016"/>
                    </a:xfrm>
                    <a:prstGeom prst="straightConnector1">
                      <a:avLst/>
                    </a:prstGeom>
                    <a:ln>
                      <a:solidFill>
                        <a:schemeClr val="accent3">
                          <a:lumMod val="7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5" name="ZoneTexte 44"/>
                    <p:cNvSpPr txBox="1"/>
                    <p:nvPr/>
                  </p:nvSpPr>
                  <p:spPr>
                    <a:xfrm>
                      <a:off x="107504" y="4653136"/>
                      <a:ext cx="1656184" cy="26161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accent3">
                          <a:lumMod val="75000"/>
                        </a:schemeClr>
                      </a:solidFill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1100" dirty="0" smtClean="0"/>
                        <a:t>La </a:t>
                      </a:r>
                      <a:r>
                        <a:rPr lang="fr-FR" sz="1100" dirty="0"/>
                        <a:t>T</a:t>
                      </a:r>
                      <a:r>
                        <a:rPr lang="fr-FR" sz="1100" dirty="0" smtClean="0"/>
                        <a:t>erre est une planète</a:t>
                      </a:r>
                      <a:endParaRPr lang="fr-FR" sz="1100" dirty="0"/>
                    </a:p>
                  </p:txBody>
                </p:sp>
              </p:grpSp>
              <p:cxnSp>
                <p:nvCxnSpPr>
                  <p:cNvPr id="55" name="Connecteur droit avec flèche 54"/>
                  <p:cNvCxnSpPr/>
                  <p:nvPr/>
                </p:nvCxnSpPr>
                <p:spPr>
                  <a:xfrm>
                    <a:off x="899592" y="5013176"/>
                    <a:ext cx="0" cy="288032"/>
                  </a:xfrm>
                  <a:prstGeom prst="straightConnector1">
                    <a:avLst/>
                  </a:prstGeom>
                  <a:ln>
                    <a:solidFill>
                      <a:schemeClr val="accent3">
                        <a:lumMod val="7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34" name="Connecteur droit avec flèche 33"/>
            <p:cNvCxnSpPr/>
            <p:nvPr/>
          </p:nvCxnSpPr>
          <p:spPr>
            <a:xfrm flipV="1">
              <a:off x="3203848" y="2636912"/>
              <a:ext cx="0" cy="360040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35"/>
            <p:cNvSpPr txBox="1"/>
            <p:nvPr/>
          </p:nvSpPr>
          <p:spPr>
            <a:xfrm>
              <a:off x="2771800" y="2132856"/>
              <a:ext cx="1152128" cy="430887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/>
                <a:t>Immobile, il éclaire la Terre</a:t>
              </a:r>
              <a:endParaRPr lang="fr-FR" sz="1100" dirty="0"/>
            </a:p>
          </p:txBody>
        </p:sp>
      </p:grpSp>
      <p:cxnSp>
        <p:nvCxnSpPr>
          <p:cNvPr id="42" name="Connecteur droit avec flèche 41"/>
          <p:cNvCxnSpPr/>
          <p:nvPr/>
        </p:nvCxnSpPr>
        <p:spPr>
          <a:xfrm>
            <a:off x="2987824" y="3645024"/>
            <a:ext cx="72008" cy="216024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2627784" y="3933056"/>
            <a:ext cx="1656184" cy="76944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C’est la rotation de la Terre sur elle-même qui explique l’alternance jour/nuit</a:t>
            </a:r>
            <a:endParaRPr lang="fr-FR" sz="1100" b="1" dirty="0"/>
          </a:p>
        </p:txBody>
      </p:sp>
      <p:grpSp>
        <p:nvGrpSpPr>
          <p:cNvPr id="53" name="Groupe 52"/>
          <p:cNvGrpSpPr/>
          <p:nvPr/>
        </p:nvGrpSpPr>
        <p:grpSpPr>
          <a:xfrm>
            <a:off x="5148064" y="4405660"/>
            <a:ext cx="3600400" cy="1903660"/>
            <a:chOff x="1475656" y="4725144"/>
            <a:chExt cx="3600400" cy="190366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624" t="30424" r="27227" b="22327"/>
            <a:stretch>
              <a:fillRect/>
            </a:stretch>
          </p:blipFill>
          <p:spPr bwMode="auto">
            <a:xfrm>
              <a:off x="1475656" y="4725144"/>
              <a:ext cx="3600400" cy="1903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Rectangle 51"/>
            <p:cNvSpPr/>
            <p:nvPr/>
          </p:nvSpPr>
          <p:spPr>
            <a:xfrm>
              <a:off x="3059832" y="6453336"/>
              <a:ext cx="792088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013176"/>
            <a:ext cx="2104455" cy="164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9"/>
          <p:cNvGrpSpPr/>
          <p:nvPr/>
        </p:nvGrpSpPr>
        <p:grpSpPr>
          <a:xfrm>
            <a:off x="179512" y="257394"/>
            <a:ext cx="4248472" cy="2235502"/>
            <a:chOff x="179512" y="72008"/>
            <a:chExt cx="4248472" cy="2235502"/>
          </a:xfrm>
        </p:grpSpPr>
        <p:grpSp>
          <p:nvGrpSpPr>
            <p:cNvPr id="3" name="Groupe 4"/>
            <p:cNvGrpSpPr/>
            <p:nvPr/>
          </p:nvGrpSpPr>
          <p:grpSpPr>
            <a:xfrm>
              <a:off x="332656" y="72008"/>
              <a:ext cx="3879304" cy="980728"/>
              <a:chOff x="332656" y="72008"/>
              <a:chExt cx="5472608" cy="827584"/>
            </a:xfrm>
          </p:grpSpPr>
          <p:grpSp>
            <p:nvGrpSpPr>
              <p:cNvPr id="4" name="Groupe 5"/>
              <p:cNvGrpSpPr/>
              <p:nvPr/>
            </p:nvGrpSpPr>
            <p:grpSpPr>
              <a:xfrm>
                <a:off x="332656" y="72008"/>
                <a:ext cx="5472608" cy="827584"/>
                <a:chOff x="332656" y="72008"/>
                <a:chExt cx="5472608" cy="827584"/>
              </a:xfrm>
            </p:grpSpPr>
            <p:sp>
              <p:nvSpPr>
                <p:cNvPr id="8" name="Rectangle à coins arrondis 7"/>
                <p:cNvSpPr/>
                <p:nvPr/>
              </p:nvSpPr>
              <p:spPr>
                <a:xfrm>
                  <a:off x="1052736" y="72008"/>
                  <a:ext cx="4650945" cy="683568"/>
                </a:xfrm>
                <a:prstGeom prst="round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332656" y="467544"/>
                  <a:ext cx="5472608" cy="43204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7" name="ZoneTexte 6"/>
              <p:cNvSpPr txBox="1"/>
              <p:nvPr/>
            </p:nvSpPr>
            <p:spPr>
              <a:xfrm>
                <a:off x="1268758" y="107504"/>
                <a:ext cx="4333338" cy="233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 smtClean="0">
                    <a:latin typeface="DK Petit Oiseau" pitchFamily="66" charset="0"/>
                  </a:rPr>
                  <a:t>Lumières et ombres</a:t>
                </a:r>
                <a:endParaRPr lang="fr-FR" sz="1200" b="1" dirty="0">
                  <a:latin typeface="DK Petit Oiseau" pitchFamily="66" charset="0"/>
                </a:endParaRPr>
              </a:p>
            </p:txBody>
          </p:sp>
        </p:grpSp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79512" y="945599"/>
              <a:ext cx="4248472" cy="1361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100" b="1" dirty="0"/>
                <a:t>Une étoile </a:t>
              </a:r>
              <a:r>
                <a:rPr lang="fr-FR" sz="1100" dirty="0"/>
                <a:t>est </a:t>
              </a:r>
              <a:r>
                <a:rPr lang="fr-FR" sz="1100" b="1" dirty="0"/>
                <a:t>un astre </a:t>
              </a:r>
              <a:r>
                <a:rPr lang="fr-FR" sz="1100" dirty="0"/>
                <a:t>qui produit </a:t>
              </a:r>
              <a:r>
                <a:rPr lang="fr-FR" sz="1100" b="1" dirty="0"/>
                <a:t>sa propre lumière</a:t>
              </a:r>
              <a:r>
                <a:rPr lang="fr-FR" sz="1100" dirty="0"/>
                <a:t>. Le </a:t>
              </a:r>
              <a:r>
                <a:rPr lang="fr-FR" sz="1100" b="1" dirty="0"/>
                <a:t>Soleil </a:t>
              </a:r>
              <a:r>
                <a:rPr lang="fr-FR" sz="1100" dirty="0"/>
                <a:t>est une étoile, il est </a:t>
              </a:r>
              <a:r>
                <a:rPr lang="fr-FR" sz="1100" b="1" dirty="0"/>
                <a:t>immobil</a:t>
              </a:r>
              <a:r>
                <a:rPr lang="fr-FR" sz="1100" dirty="0"/>
                <a:t>e et </a:t>
              </a:r>
              <a:r>
                <a:rPr lang="fr-FR" sz="1100" b="1" dirty="0"/>
                <a:t>éclaire la Terre </a:t>
              </a:r>
              <a:r>
                <a:rPr lang="fr-FR" sz="1100" dirty="0"/>
                <a:t>en continu. Notre planète, </a:t>
              </a:r>
              <a:r>
                <a:rPr lang="fr-FR" sz="1100" b="1" dirty="0"/>
                <a:t>la Terre, tourne sur elle-même</a:t>
              </a:r>
              <a:r>
                <a:rPr lang="fr-FR" sz="1100" dirty="0"/>
                <a:t>. Cela s’appelle </a:t>
              </a:r>
              <a:r>
                <a:rPr lang="fr-FR" sz="1100" b="1" dirty="0"/>
                <a:t>la rotation de la Terre</a:t>
              </a:r>
              <a:r>
                <a:rPr lang="fr-FR" sz="1100" dirty="0"/>
                <a:t>. </a:t>
              </a:r>
              <a:r>
                <a:rPr lang="fr-FR" sz="1100" b="1" dirty="0"/>
                <a:t>La succession du jour et de la nuit s’explique par la rotation de la Terre sur elle-même.</a:t>
              </a:r>
            </a:p>
          </p:txBody>
        </p:sp>
      </p:grpSp>
      <p:grpSp>
        <p:nvGrpSpPr>
          <p:cNvPr id="5" name="Groupe 10"/>
          <p:cNvGrpSpPr/>
          <p:nvPr/>
        </p:nvGrpSpPr>
        <p:grpSpPr>
          <a:xfrm>
            <a:off x="4644008" y="230010"/>
            <a:ext cx="4320480" cy="3344316"/>
            <a:chOff x="179512" y="72008"/>
            <a:chExt cx="4320480" cy="3344316"/>
          </a:xfrm>
        </p:grpSpPr>
        <p:grpSp>
          <p:nvGrpSpPr>
            <p:cNvPr id="6" name="Groupe 13"/>
            <p:cNvGrpSpPr/>
            <p:nvPr/>
          </p:nvGrpSpPr>
          <p:grpSpPr>
            <a:xfrm>
              <a:off x="332656" y="72008"/>
              <a:ext cx="3879304" cy="980728"/>
              <a:chOff x="332656" y="72008"/>
              <a:chExt cx="5472608" cy="827584"/>
            </a:xfrm>
          </p:grpSpPr>
          <p:grpSp>
            <p:nvGrpSpPr>
              <p:cNvPr id="10" name="Groupe 5"/>
              <p:cNvGrpSpPr/>
              <p:nvPr/>
            </p:nvGrpSpPr>
            <p:grpSpPr>
              <a:xfrm>
                <a:off x="332656" y="72008"/>
                <a:ext cx="5472608" cy="827584"/>
                <a:chOff x="332656" y="72008"/>
                <a:chExt cx="5472608" cy="827584"/>
              </a:xfrm>
            </p:grpSpPr>
            <p:sp>
              <p:nvSpPr>
                <p:cNvPr id="18" name="Rectangle à coins arrondis 17"/>
                <p:cNvSpPr/>
                <p:nvPr/>
              </p:nvSpPr>
              <p:spPr>
                <a:xfrm>
                  <a:off x="1052736" y="72008"/>
                  <a:ext cx="4650945" cy="683568"/>
                </a:xfrm>
                <a:prstGeom prst="round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32656" y="467544"/>
                  <a:ext cx="5472608" cy="43204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7" name="ZoneTexte 6"/>
              <p:cNvSpPr txBox="1"/>
              <p:nvPr/>
            </p:nvSpPr>
            <p:spPr>
              <a:xfrm>
                <a:off x="1268758" y="107504"/>
                <a:ext cx="4333338" cy="233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b="1" dirty="0" smtClean="0">
                    <a:latin typeface="DK Petit Oiseau" pitchFamily="66" charset="0"/>
                  </a:rPr>
                  <a:t>Lumières et ombres</a:t>
                </a:r>
                <a:endParaRPr lang="fr-FR" sz="1200" b="1" dirty="0">
                  <a:latin typeface="DK Petit Oiseau" pitchFamily="66" charset="0"/>
                </a:endParaRPr>
              </a:p>
            </p:txBody>
          </p:sp>
        </p:grpSp>
        <p:sp>
          <p:nvSpPr>
            <p:cNvPr id="15" name="Rectangle 2"/>
            <p:cNvSpPr>
              <a:spLocks noChangeArrowheads="1"/>
            </p:cNvSpPr>
            <p:nvPr/>
          </p:nvSpPr>
          <p:spPr bwMode="auto">
            <a:xfrm>
              <a:off x="179512" y="1038750"/>
              <a:ext cx="4320480" cy="2377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100" dirty="0" smtClean="0"/>
                <a:t>Une</a:t>
              </a:r>
              <a:r>
                <a:rPr lang="fr-FR" sz="1100" u="sng" dirty="0" smtClean="0"/>
                <a:t>		</a:t>
              </a:r>
              <a:r>
                <a:rPr lang="fr-FR" sz="1100" dirty="0" smtClean="0"/>
                <a:t>est </a:t>
              </a:r>
              <a:r>
                <a:rPr lang="fr-FR" sz="1100" u="sng" dirty="0" smtClean="0"/>
                <a:t>		</a:t>
              </a:r>
              <a:r>
                <a:rPr lang="fr-FR" sz="1100" dirty="0" smtClean="0"/>
                <a:t>qui produit </a:t>
              </a:r>
              <a:r>
                <a:rPr lang="fr-FR" sz="1100" u="sng" dirty="0" smtClean="0"/>
                <a:t>			</a:t>
              </a:r>
              <a:r>
                <a:rPr lang="fr-FR" sz="1100" dirty="0" smtClean="0"/>
                <a:t>. Le </a:t>
              </a:r>
              <a:r>
                <a:rPr lang="fr-FR" sz="1100" u="sng" dirty="0" smtClean="0"/>
                <a:t>	          </a:t>
              </a:r>
              <a:r>
                <a:rPr lang="fr-FR" sz="1100" b="1" dirty="0" smtClean="0"/>
                <a:t> </a:t>
              </a:r>
              <a:r>
                <a:rPr lang="fr-FR" sz="1100" dirty="0" smtClean="0"/>
                <a:t>est une étoile, il est </a:t>
              </a:r>
              <a:r>
                <a:rPr lang="fr-FR" sz="1100" u="sng" dirty="0" smtClean="0"/>
                <a:t>		</a:t>
              </a:r>
              <a:r>
                <a:rPr lang="fr-FR" sz="1100" dirty="0" smtClean="0"/>
                <a:t> et </a:t>
              </a:r>
              <a:r>
                <a:rPr lang="fr-FR" sz="1100" u="sng" dirty="0" smtClean="0"/>
                <a:t>			</a:t>
              </a:r>
              <a:r>
                <a:rPr lang="fr-FR" sz="1100" dirty="0" smtClean="0"/>
                <a:t>en continu. Notre planète, </a:t>
              </a:r>
              <a:r>
                <a:rPr lang="fr-FR" sz="1100" u="sng" dirty="0" smtClean="0"/>
                <a:t>			</a:t>
              </a:r>
              <a:r>
                <a:rPr lang="fr-FR" sz="1100" b="1" dirty="0" smtClean="0"/>
                <a:t>, </a:t>
              </a:r>
              <a:r>
                <a:rPr lang="fr-FR" sz="1100" dirty="0" smtClean="0"/>
                <a:t>tourne sur elle-même. Cela s’appelle </a:t>
              </a:r>
              <a:r>
                <a:rPr lang="fr-FR" sz="1100" u="sng" dirty="0" smtClean="0"/>
                <a:t>			</a:t>
              </a:r>
              <a:r>
                <a:rPr lang="fr-FR" sz="1100" dirty="0" smtClean="0"/>
                <a:t>. La succession du jour et de la nuit s’explique par </a:t>
              </a:r>
              <a:r>
                <a:rPr lang="fr-FR" sz="1100" u="sng" dirty="0" smtClean="0"/>
                <a:t>						</a:t>
              </a:r>
              <a:r>
                <a:rPr lang="fr-FR" sz="1100" b="1" dirty="0" smtClean="0"/>
                <a:t>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323528" y="2564904"/>
            <a:ext cx="3600400" cy="1903660"/>
            <a:chOff x="1475656" y="4725144"/>
            <a:chExt cx="3600400" cy="1903660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624" t="30424" r="27227" b="22327"/>
            <a:stretch>
              <a:fillRect/>
            </a:stretch>
          </p:blipFill>
          <p:spPr bwMode="auto">
            <a:xfrm>
              <a:off x="1475656" y="4725144"/>
              <a:ext cx="3600400" cy="1903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Rectangle 22"/>
            <p:cNvSpPr/>
            <p:nvPr/>
          </p:nvSpPr>
          <p:spPr>
            <a:xfrm>
              <a:off x="3059832" y="6453336"/>
              <a:ext cx="792088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4932040" y="3789040"/>
            <a:ext cx="3600400" cy="1903660"/>
            <a:chOff x="1475656" y="4725144"/>
            <a:chExt cx="3600400" cy="1903660"/>
          </a:xfrm>
        </p:grpSpPr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624" t="30424" r="27227" b="22327"/>
            <a:stretch>
              <a:fillRect/>
            </a:stretch>
          </p:blipFill>
          <p:spPr bwMode="auto">
            <a:xfrm>
              <a:off x="1475656" y="4725144"/>
              <a:ext cx="3600400" cy="1903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5"/>
            <p:cNvSpPr/>
            <p:nvPr/>
          </p:nvSpPr>
          <p:spPr>
            <a:xfrm>
              <a:off x="3059832" y="6453336"/>
              <a:ext cx="792088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213</Words>
  <Application>Microsoft Office PowerPoint</Application>
  <PresentationFormat>Affichage à l'écran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19</cp:revision>
  <dcterms:created xsi:type="dcterms:W3CDTF">2015-08-12T15:57:17Z</dcterms:created>
  <dcterms:modified xsi:type="dcterms:W3CDTF">2015-08-12T16:15:32Z</dcterms:modified>
</cp:coreProperties>
</file>