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301" y="-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9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35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32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80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9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54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19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46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04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30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51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D82C1-4A8F-4B57-BBD7-81DBDE4A02DA}" type="datetimeFigureOut">
              <a:rPr lang="fr-FR" smtClean="0"/>
              <a:t>25/10/2013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50E3-435B-46C0-BC48-3B7FE3FC7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43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16497" y="129620"/>
            <a:ext cx="4142967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Les mots en</a:t>
            </a:r>
          </a:p>
          <a:p>
            <a:pPr algn="ctr">
              <a:defRPr/>
            </a:pPr>
            <a:r>
              <a:rPr lang="fr-FR" sz="1600" b="1" dirty="0" err="1" smtClean="0">
                <a:solidFill>
                  <a:schemeClr val="tx1"/>
                </a:solidFill>
                <a:latin typeface="Century Gothic" pitchFamily="34" charset="0"/>
              </a:rPr>
              <a:t>ap</a:t>
            </a:r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-  </a:t>
            </a:r>
            <a:r>
              <a:rPr lang="fr-FR" sz="1600" b="1" dirty="0" err="1" smtClean="0">
                <a:solidFill>
                  <a:schemeClr val="tx1"/>
                </a:solidFill>
                <a:latin typeface="Century Gothic" pitchFamily="34" charset="0"/>
              </a:rPr>
              <a:t>ac</a:t>
            </a:r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-  </a:t>
            </a:r>
            <a:r>
              <a:rPr lang="fr-FR" sz="1600" b="1" dirty="0" err="1" smtClean="0">
                <a:solidFill>
                  <a:schemeClr val="tx1"/>
                </a:solidFill>
                <a:latin typeface="Century Gothic" pitchFamily="34" charset="0"/>
              </a:rPr>
              <a:t>af</a:t>
            </a:r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-  </a:t>
            </a:r>
            <a:r>
              <a:rPr lang="fr-FR" sz="1600" b="1" dirty="0" err="1" smtClean="0">
                <a:solidFill>
                  <a:schemeClr val="tx1"/>
                </a:solidFill>
                <a:latin typeface="Century Gothic" pitchFamily="34" charset="0"/>
              </a:rPr>
              <a:t>ef</a:t>
            </a:r>
            <a:r>
              <a:rPr lang="fr-FR" sz="1600" b="1" dirty="0" smtClean="0">
                <a:solidFill>
                  <a:schemeClr val="tx1"/>
                </a:solidFill>
                <a:latin typeface="Century Gothic" pitchFamily="34" charset="0"/>
              </a:rPr>
              <a:t>-  of-</a:t>
            </a:r>
            <a:endParaRPr lang="fr-FR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3815616" y="562578"/>
            <a:ext cx="913792" cy="514916"/>
            <a:chOff x="3800872" y="572820"/>
            <a:chExt cx="913792" cy="514916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3800872" y="572820"/>
              <a:ext cx="913792" cy="5149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</a:rPr>
                <a:t>Fiche      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4376936" y="616710"/>
              <a:ext cx="288032" cy="4066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 à coins arrondis 15"/>
          <p:cNvSpPr/>
          <p:nvPr/>
        </p:nvSpPr>
        <p:spPr>
          <a:xfrm rot="16200000">
            <a:off x="128040" y="309969"/>
            <a:ext cx="576912" cy="3339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Cm2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457056" y="129620"/>
            <a:ext cx="4142967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Les mots en</a:t>
            </a:r>
          </a:p>
          <a:p>
            <a:pPr algn="ctr">
              <a:defRPr/>
            </a:pPr>
            <a:r>
              <a:rPr lang="fr-FR" sz="1600" b="1" dirty="0" err="1">
                <a:solidFill>
                  <a:schemeClr val="tx1"/>
                </a:solidFill>
                <a:latin typeface="Century Gothic" pitchFamily="34" charset="0"/>
              </a:rPr>
              <a:t>ap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-  </a:t>
            </a:r>
            <a:r>
              <a:rPr lang="fr-FR" sz="1600" b="1" dirty="0" err="1">
                <a:solidFill>
                  <a:schemeClr val="tx1"/>
                </a:solidFill>
                <a:latin typeface="Century Gothic" pitchFamily="34" charset="0"/>
              </a:rPr>
              <a:t>ac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-  </a:t>
            </a:r>
            <a:r>
              <a:rPr lang="fr-FR" sz="1600" b="1" dirty="0" err="1">
                <a:solidFill>
                  <a:schemeClr val="tx1"/>
                </a:solidFill>
                <a:latin typeface="Century Gothic" pitchFamily="34" charset="0"/>
              </a:rPr>
              <a:t>af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-  </a:t>
            </a:r>
            <a:r>
              <a:rPr lang="fr-FR" sz="1600" b="1" dirty="0" err="1">
                <a:solidFill>
                  <a:schemeClr val="tx1"/>
                </a:solidFill>
                <a:latin typeface="Century Gothic" pitchFamily="34" charset="0"/>
              </a:rPr>
              <a:t>ef</a:t>
            </a:r>
            <a:r>
              <a:rPr lang="fr-FR" sz="1600" b="1" dirty="0">
                <a:solidFill>
                  <a:schemeClr val="tx1"/>
                </a:solidFill>
                <a:latin typeface="Century Gothic" pitchFamily="34" charset="0"/>
              </a:rPr>
              <a:t>-  of-</a:t>
            </a:r>
            <a:endParaRPr lang="fr-FR" sz="16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8856175" y="562578"/>
            <a:ext cx="913792" cy="514916"/>
            <a:chOff x="3800872" y="572820"/>
            <a:chExt cx="913792" cy="514916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3800872" y="572820"/>
              <a:ext cx="913792" cy="51491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</a:rPr>
                <a:t>Fiche      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4376936" y="616710"/>
              <a:ext cx="288032" cy="4066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Rectangle à coins arrondis 24"/>
          <p:cNvSpPr/>
          <p:nvPr/>
        </p:nvSpPr>
        <p:spPr>
          <a:xfrm rot="16200000">
            <a:off x="5168599" y="309969"/>
            <a:ext cx="576912" cy="3339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Cm2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45427" y="1268760"/>
            <a:ext cx="45483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u="sng" dirty="0">
                <a:latin typeface="Century Gothic" panose="020B0502020202020204" pitchFamily="34" charset="0"/>
              </a:rPr>
              <a:t>Complète avec </a:t>
            </a:r>
            <a:r>
              <a:rPr lang="fr-FR" sz="1200" b="1" u="sng" dirty="0" err="1">
                <a:latin typeface="Century Gothic" panose="020B0502020202020204" pitchFamily="34" charset="0"/>
              </a:rPr>
              <a:t>acc</a:t>
            </a:r>
            <a:r>
              <a:rPr lang="fr-FR" sz="1200" b="1" u="sng" dirty="0">
                <a:latin typeface="Century Gothic" panose="020B0502020202020204" pitchFamily="34" charset="0"/>
              </a:rPr>
              <a:t>-/</a:t>
            </a:r>
            <a:r>
              <a:rPr lang="fr-FR" sz="1200" b="1" u="sng" dirty="0" err="1">
                <a:latin typeface="Century Gothic" panose="020B0502020202020204" pitchFamily="34" charset="0"/>
              </a:rPr>
              <a:t>ac</a:t>
            </a:r>
            <a:r>
              <a:rPr lang="fr-FR" sz="1200" b="1" u="sng" dirty="0">
                <a:latin typeface="Century Gothic" panose="020B0502020202020204" pitchFamily="34" charset="0"/>
              </a:rPr>
              <a:t>- ou </a:t>
            </a:r>
            <a:r>
              <a:rPr lang="fr-FR" sz="1200" b="1" u="sng" dirty="0" err="1">
                <a:latin typeface="Century Gothic" panose="020B0502020202020204" pitchFamily="34" charset="0"/>
              </a:rPr>
              <a:t>app</a:t>
            </a:r>
            <a:r>
              <a:rPr lang="fr-FR" sz="1200" b="1" u="sng" dirty="0">
                <a:latin typeface="Century Gothic" panose="020B0502020202020204" pitchFamily="34" charset="0"/>
              </a:rPr>
              <a:t>-/</a:t>
            </a:r>
            <a:r>
              <a:rPr lang="fr-FR" sz="1200" b="1" u="sng" dirty="0" err="1">
                <a:latin typeface="Century Gothic" panose="020B0502020202020204" pitchFamily="34" charset="0"/>
              </a:rPr>
              <a:t>ap</a:t>
            </a:r>
            <a:r>
              <a:rPr lang="fr-FR" sz="1200" b="1" u="sng" dirty="0">
                <a:latin typeface="Century Gothic" panose="020B0502020202020204" pitchFamily="34" charset="0"/>
              </a:rPr>
              <a:t>- ou </a:t>
            </a:r>
            <a:r>
              <a:rPr lang="fr-FR" sz="1200" b="1" u="sng" dirty="0" err="1">
                <a:latin typeface="Century Gothic" panose="020B0502020202020204" pitchFamily="34" charset="0"/>
              </a:rPr>
              <a:t>af</a:t>
            </a:r>
            <a:r>
              <a:rPr lang="fr-FR" sz="1200" b="1" u="sng" dirty="0">
                <a:latin typeface="Century Gothic" panose="020B0502020202020204" pitchFamily="34" charset="0"/>
              </a:rPr>
              <a:t>-/</a:t>
            </a:r>
            <a:r>
              <a:rPr lang="fr-FR" sz="1200" b="1" u="sng" dirty="0" err="1">
                <a:latin typeface="Century Gothic" panose="020B0502020202020204" pitchFamily="34" charset="0"/>
              </a:rPr>
              <a:t>aff</a:t>
            </a:r>
            <a:r>
              <a:rPr lang="fr-FR" sz="1200" b="1" u="sng" dirty="0">
                <a:latin typeface="Century Gothic" panose="020B0502020202020204" pitchFamily="34" charset="0"/>
              </a:rPr>
              <a:t>-.</a:t>
            </a: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Mamie est d’ ……ord pour que tu viennes.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Au début du repas, papy nous souhaite un bon ……</a:t>
            </a:r>
            <a:r>
              <a:rPr lang="fr-FR" sz="1200" dirty="0" err="1">
                <a:latin typeface="Century Gothic" panose="020B0502020202020204" pitchFamily="34" charset="0"/>
              </a:rPr>
              <a:t>étit</a:t>
            </a:r>
            <a:r>
              <a:rPr lang="fr-FR" sz="1200" dirty="0">
                <a:latin typeface="Century Gothic" panose="020B0502020202020204" pitchFamily="34" charset="0"/>
              </a:rPr>
              <a:t>.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Veux-tu que je t’ ……</a:t>
            </a:r>
            <a:r>
              <a:rPr lang="fr-FR" sz="1200" dirty="0" err="1">
                <a:latin typeface="Century Gothic" panose="020B0502020202020204" pitchFamily="34" charset="0"/>
              </a:rPr>
              <a:t>ompagne</a:t>
            </a:r>
            <a:r>
              <a:rPr lang="fr-FR" sz="1200" dirty="0">
                <a:latin typeface="Century Gothic" panose="020B0502020202020204" pitchFamily="34" charset="0"/>
              </a:rPr>
              <a:t> ?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Il m’a  ……</a:t>
            </a:r>
            <a:r>
              <a:rPr lang="fr-FR" sz="1200" dirty="0" err="1">
                <a:latin typeface="Century Gothic" panose="020B0502020202020204" pitchFamily="34" charset="0"/>
              </a:rPr>
              <a:t>elé</a:t>
            </a:r>
            <a:r>
              <a:rPr lang="fr-FR" sz="1200" dirty="0">
                <a:latin typeface="Century Gothic" panose="020B0502020202020204" pitchFamily="34" charset="0"/>
              </a:rPr>
              <a:t> avec son portable.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Ce qui est arrivé est vraiment …….</a:t>
            </a:r>
            <a:r>
              <a:rPr lang="fr-FR" sz="1200" dirty="0" err="1">
                <a:latin typeface="Century Gothic" panose="020B0502020202020204" pitchFamily="34" charset="0"/>
              </a:rPr>
              <a:t>reux</a:t>
            </a:r>
            <a:r>
              <a:rPr lang="fr-FR" sz="1200" dirty="0">
                <a:latin typeface="Century Gothic" panose="020B0502020202020204" pitchFamily="34" charset="0"/>
              </a:rPr>
              <a:t> !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J’aime beaucoup écouter l’ ……</a:t>
            </a:r>
            <a:r>
              <a:rPr lang="fr-FR" sz="1200" dirty="0" err="1">
                <a:latin typeface="Century Gothic" panose="020B0502020202020204" pitchFamily="34" charset="0"/>
              </a:rPr>
              <a:t>ordéon</a:t>
            </a:r>
            <a:r>
              <a:rPr lang="fr-FR" sz="1200" dirty="0">
                <a:latin typeface="Century Gothic" panose="020B0502020202020204" pitchFamily="34" charset="0"/>
              </a:rPr>
              <a:t> !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Je suis impressionné par ces ……</a:t>
            </a:r>
            <a:r>
              <a:rPr lang="fr-FR" sz="1200" dirty="0" err="1">
                <a:latin typeface="Century Gothic" panose="020B0502020202020204" pitchFamily="34" charset="0"/>
              </a:rPr>
              <a:t>robates</a:t>
            </a:r>
            <a:r>
              <a:rPr lang="fr-FR" sz="1200" dirty="0">
                <a:latin typeface="Century Gothic" panose="020B0502020202020204" pitchFamily="34" charset="0"/>
              </a:rPr>
              <a:t> !</a:t>
            </a:r>
          </a:p>
          <a:p>
            <a:pPr marL="180975" indent="-180975">
              <a:lnSpc>
                <a:spcPct val="150000"/>
              </a:lnSpc>
            </a:pPr>
            <a:r>
              <a:rPr lang="fr-FR" sz="1200" dirty="0">
                <a:latin typeface="Century Gothic" panose="020B0502020202020204" pitchFamily="34" charset="0"/>
              </a:rPr>
              <a:t>•	J’…….</a:t>
            </a:r>
            <a:r>
              <a:rPr lang="fr-FR" sz="1200" dirty="0" err="1">
                <a:latin typeface="Century Gothic" panose="020B0502020202020204" pitchFamily="34" charset="0"/>
              </a:rPr>
              <a:t>irme</a:t>
            </a:r>
            <a:r>
              <a:rPr lang="fr-FR" sz="1200" dirty="0">
                <a:latin typeface="Century Gothic" panose="020B0502020202020204" pitchFamily="34" charset="0"/>
              </a:rPr>
              <a:t> qu’il a raison !</a:t>
            </a:r>
          </a:p>
        </p:txBody>
      </p:sp>
      <p:sp>
        <p:nvSpPr>
          <p:cNvPr id="8" name="Rectangle 7"/>
          <p:cNvSpPr/>
          <p:nvPr/>
        </p:nvSpPr>
        <p:spPr>
          <a:xfrm>
            <a:off x="226087" y="1137718"/>
            <a:ext cx="450332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u="sng" dirty="0">
                <a:latin typeface="Century Gothic" pitchFamily="34" charset="0"/>
              </a:rPr>
              <a:t>Complète</a:t>
            </a:r>
          </a:p>
          <a:p>
            <a:r>
              <a:rPr lang="fr-FR" sz="1200" dirty="0">
                <a:latin typeface="Century Gothic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Wingdings"/>
              <a:buChar char="à"/>
            </a:pPr>
            <a:r>
              <a:rPr lang="fr-FR" sz="1200" i="1" dirty="0">
                <a:latin typeface="Century Gothic" pitchFamily="34" charset="0"/>
              </a:rPr>
              <a:t>  </a:t>
            </a:r>
            <a:r>
              <a:rPr lang="fr-FR" sz="1200" b="1" i="1" u="sng" dirty="0" err="1">
                <a:latin typeface="Century Gothic" pitchFamily="34" charset="0"/>
              </a:rPr>
              <a:t>ac</a:t>
            </a:r>
            <a:r>
              <a:rPr lang="fr-FR" sz="1200" b="1" i="1" u="sng" dirty="0">
                <a:latin typeface="Century Gothic" pitchFamily="34" charset="0"/>
              </a:rPr>
              <a:t>- </a:t>
            </a:r>
            <a:r>
              <a:rPr lang="fr-FR" sz="1200" b="1" u="sng" dirty="0">
                <a:latin typeface="Century Gothic" pitchFamily="34" charset="0"/>
              </a:rPr>
              <a:t>ou </a:t>
            </a:r>
            <a:r>
              <a:rPr lang="fr-FR" sz="1200" b="1" i="1" u="sng" dirty="0" err="1">
                <a:latin typeface="Century Gothic" pitchFamily="34" charset="0"/>
              </a:rPr>
              <a:t>acc</a:t>
            </a:r>
            <a:r>
              <a:rPr lang="fr-FR" sz="1200" b="1" i="1" u="sng" dirty="0">
                <a:latin typeface="Century Gothic" pitchFamily="34" charset="0"/>
              </a:rPr>
              <a:t>- </a:t>
            </a:r>
          </a:p>
          <a:p>
            <a:pPr indent="269875"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>L’a___</a:t>
            </a:r>
            <a:r>
              <a:rPr lang="fr-FR" sz="1200" dirty="0" err="1" smtClean="0">
                <a:latin typeface="Century Gothic" pitchFamily="34" charset="0"/>
              </a:rPr>
              <a:t>adémie</a:t>
            </a:r>
            <a:r>
              <a:rPr lang="fr-FR" sz="1200" dirty="0" smtClean="0">
                <a:latin typeface="Century Gothic" pitchFamily="34" charset="0"/>
              </a:rPr>
              <a:t>      </a:t>
            </a:r>
            <a:r>
              <a:rPr lang="fr-FR" sz="1200" dirty="0">
                <a:latin typeface="Century Gothic" pitchFamily="34" charset="0"/>
              </a:rPr>
              <a:t>-   ___</a:t>
            </a:r>
            <a:r>
              <a:rPr lang="fr-FR" sz="1200" dirty="0" err="1" smtClean="0">
                <a:latin typeface="Century Gothic" pitchFamily="34" charset="0"/>
              </a:rPr>
              <a:t>élérer</a:t>
            </a:r>
            <a:r>
              <a:rPr lang="fr-FR" sz="1200" dirty="0" smtClean="0">
                <a:latin typeface="Century Gothic" pitchFamily="34" charset="0"/>
              </a:rPr>
              <a:t>                      -   </a:t>
            </a:r>
            <a:r>
              <a:rPr lang="fr-FR" sz="1200" dirty="0">
                <a:latin typeface="Century Gothic" pitchFamily="34" charset="0"/>
              </a:rPr>
              <a:t>l’ ___</a:t>
            </a:r>
            <a:r>
              <a:rPr lang="fr-FR" sz="1200" dirty="0" err="1">
                <a:latin typeface="Century Gothic" pitchFamily="34" charset="0"/>
              </a:rPr>
              <a:t>ajou</a:t>
            </a:r>
            <a:r>
              <a:rPr lang="fr-FR" sz="1200" dirty="0" smtClean="0">
                <a:latin typeface="Century Gothic" pitchFamily="34" charset="0"/>
              </a:rPr>
              <a:t/>
            </a:r>
            <a:br>
              <a:rPr lang="fr-FR" sz="1200" dirty="0" smtClean="0">
                <a:latin typeface="Century Gothic" pitchFamily="34" charset="0"/>
              </a:rPr>
            </a:br>
            <a:r>
              <a:rPr lang="fr-FR" sz="1200" dirty="0" smtClean="0">
                <a:latin typeface="Century Gothic" pitchFamily="34" charset="0"/>
              </a:rPr>
              <a:t>      </a:t>
            </a:r>
            <a:r>
              <a:rPr lang="fr-FR" sz="1200" dirty="0">
                <a:latin typeface="Century Gothic" pitchFamily="34" charset="0"/>
              </a:rPr>
              <a:t>un  ___</a:t>
            </a:r>
            <a:r>
              <a:rPr lang="fr-FR" sz="1200" dirty="0" err="1">
                <a:latin typeface="Century Gothic" pitchFamily="34" charset="0"/>
              </a:rPr>
              <a:t>ident</a:t>
            </a:r>
            <a:r>
              <a:rPr lang="fr-FR" sz="1200" dirty="0">
                <a:latin typeface="Century Gothic" pitchFamily="34" charset="0"/>
              </a:rPr>
              <a:t>  </a:t>
            </a:r>
            <a:r>
              <a:rPr lang="fr-FR" sz="1200" dirty="0" smtClean="0">
                <a:latin typeface="Century Gothic" pitchFamily="34" charset="0"/>
              </a:rPr>
              <a:t>        </a:t>
            </a:r>
            <a:r>
              <a:rPr lang="fr-FR" sz="1200" dirty="0">
                <a:latin typeface="Century Gothic" pitchFamily="34" charset="0"/>
              </a:rPr>
              <a:t>-  </a:t>
            </a:r>
            <a:r>
              <a:rPr lang="fr-FR" sz="1200" dirty="0" smtClean="0">
                <a:latin typeface="Century Gothic" pitchFamily="34" charset="0"/>
              </a:rPr>
              <a:t>  L</a:t>
            </a:r>
            <a:r>
              <a:rPr lang="fr-FR" sz="1200" dirty="0">
                <a:latin typeface="Century Gothic" pitchFamily="34" charset="0"/>
              </a:rPr>
              <a:t>’ ___</a:t>
            </a:r>
            <a:r>
              <a:rPr lang="fr-FR" sz="1200" dirty="0" err="1" smtClean="0">
                <a:latin typeface="Century Gothic" pitchFamily="34" charset="0"/>
              </a:rPr>
              <a:t>acia</a:t>
            </a:r>
            <a:r>
              <a:rPr lang="fr-FR" sz="1200" dirty="0" smtClean="0">
                <a:latin typeface="Century Gothic" pitchFamily="34" charset="0"/>
              </a:rPr>
              <a:t>                   -  </a:t>
            </a:r>
            <a:r>
              <a:rPr lang="fr-FR" sz="1200" dirty="0">
                <a:latin typeface="Century Gothic" pitchFamily="34" charset="0"/>
              </a:rPr>
              <a:t>s’ ___</a:t>
            </a:r>
            <a:r>
              <a:rPr lang="fr-FR" sz="1200" dirty="0" err="1">
                <a:latin typeface="Century Gothic" pitchFamily="34" charset="0"/>
              </a:rPr>
              <a:t>roupir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/>
            </a:r>
            <a:br>
              <a:rPr lang="fr-FR" sz="1200" dirty="0" smtClean="0">
                <a:latin typeface="Century Gothic" pitchFamily="34" charset="0"/>
              </a:rPr>
            </a:br>
            <a:r>
              <a:rPr lang="fr-FR" sz="1200" dirty="0" smtClean="0">
                <a:latin typeface="Century Gothic" pitchFamily="34" charset="0"/>
              </a:rPr>
              <a:t>      être    </a:t>
            </a:r>
            <a:r>
              <a:rPr lang="fr-FR" sz="1200" dirty="0">
                <a:latin typeface="Century Gothic" pitchFamily="34" charset="0"/>
              </a:rPr>
              <a:t>___</a:t>
            </a:r>
            <a:r>
              <a:rPr lang="fr-FR" sz="1200" dirty="0" err="1">
                <a:latin typeface="Century Gothic" pitchFamily="34" charset="0"/>
              </a:rPr>
              <a:t>ablé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-   </a:t>
            </a:r>
            <a:r>
              <a:rPr lang="fr-FR" sz="1200" dirty="0">
                <a:latin typeface="Century Gothic" pitchFamily="34" charset="0"/>
              </a:rPr>
              <a:t>une  ___</a:t>
            </a:r>
            <a:r>
              <a:rPr lang="fr-FR" sz="1200" dirty="0" err="1">
                <a:latin typeface="Century Gothic" pitchFamily="34" charset="0"/>
              </a:rPr>
              <a:t>umulation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</a:t>
            </a:r>
            <a:r>
              <a:rPr lang="fr-FR" sz="1200">
                <a:latin typeface="Century Gothic" pitchFamily="34" charset="0"/>
              </a:rPr>
              <a:t>- </a:t>
            </a:r>
            <a:r>
              <a:rPr lang="fr-FR" sz="1200" smtClean="0">
                <a:latin typeface="Century Gothic" pitchFamily="34" charset="0"/>
              </a:rPr>
              <a:t> un </a:t>
            </a:r>
            <a:r>
              <a:rPr lang="fr-FR" sz="1200" dirty="0">
                <a:latin typeface="Century Gothic" pitchFamily="34" charset="0"/>
              </a:rPr>
              <a:t>___roc</a:t>
            </a:r>
          </a:p>
          <a:p>
            <a:pPr indent="269875"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/>
            </a:r>
            <a:br>
              <a:rPr lang="fr-FR" sz="1200" dirty="0">
                <a:latin typeface="Century Gothic" pitchFamily="34" charset="0"/>
              </a:rPr>
            </a:b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fr-FR" sz="1200" b="1" i="1" u="sng" dirty="0" err="1">
                <a:latin typeface="Century Gothic" pitchFamily="34" charset="0"/>
              </a:rPr>
              <a:t>ap</a:t>
            </a:r>
            <a:r>
              <a:rPr lang="fr-FR" sz="1200" b="1" i="1" u="sng" dirty="0">
                <a:latin typeface="Century Gothic" pitchFamily="34" charset="0"/>
              </a:rPr>
              <a:t>- </a:t>
            </a:r>
            <a:r>
              <a:rPr lang="fr-FR" sz="1200" b="1" u="sng" dirty="0">
                <a:latin typeface="Century Gothic" pitchFamily="34" charset="0"/>
              </a:rPr>
              <a:t>ou </a:t>
            </a:r>
            <a:r>
              <a:rPr lang="fr-FR" sz="1200" b="1" i="1" u="sng" dirty="0" err="1">
                <a:latin typeface="Century Gothic" pitchFamily="34" charset="0"/>
              </a:rPr>
              <a:t>app</a:t>
            </a:r>
            <a:r>
              <a:rPr lang="fr-FR" sz="1200" b="1" i="1" u="sng" dirty="0">
                <a:latin typeface="Century Gothic" pitchFamily="34" charset="0"/>
              </a:rPr>
              <a:t>-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>       l’ ___</a:t>
            </a:r>
            <a:r>
              <a:rPr lang="fr-FR" sz="1200" dirty="0" err="1">
                <a:latin typeface="Century Gothic" pitchFamily="34" charset="0"/>
              </a:rPr>
              <a:t>étit</a:t>
            </a:r>
            <a:r>
              <a:rPr lang="fr-FR" sz="1200" dirty="0">
                <a:latin typeface="Century Gothic" pitchFamily="34" charset="0"/>
              </a:rPr>
              <a:t>  </a:t>
            </a:r>
            <a:r>
              <a:rPr lang="fr-FR" sz="1200" dirty="0" smtClean="0">
                <a:latin typeface="Century Gothic" pitchFamily="34" charset="0"/>
              </a:rPr>
              <a:t>                  </a:t>
            </a:r>
            <a:r>
              <a:rPr lang="fr-FR" sz="1200" dirty="0">
                <a:latin typeface="Century Gothic" pitchFamily="34" charset="0"/>
              </a:rPr>
              <a:t>-   l’ ___</a:t>
            </a:r>
            <a:r>
              <a:rPr lang="fr-FR" sz="1200" dirty="0" err="1">
                <a:latin typeface="Century Gothic" pitchFamily="34" charset="0"/>
              </a:rPr>
              <a:t>éritif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   -   </a:t>
            </a:r>
            <a:r>
              <a:rPr lang="fr-FR" sz="1200" dirty="0">
                <a:latin typeface="Century Gothic" pitchFamily="34" charset="0"/>
              </a:rPr>
              <a:t>___</a:t>
            </a:r>
            <a:r>
              <a:rPr lang="fr-FR" sz="1200" dirty="0" err="1">
                <a:latin typeface="Century Gothic" pitchFamily="34" charset="0"/>
              </a:rPr>
              <a:t>ercevoir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/>
            </a:r>
            <a:br>
              <a:rPr lang="fr-FR" sz="1200" dirty="0" smtClean="0">
                <a:latin typeface="Century Gothic" pitchFamily="34" charset="0"/>
              </a:rPr>
            </a:br>
            <a:r>
              <a:rPr lang="fr-FR" sz="1200" dirty="0" smtClean="0">
                <a:latin typeface="Century Gothic" pitchFamily="34" charset="0"/>
              </a:rPr>
              <a:t>       une </a:t>
            </a:r>
            <a:r>
              <a:rPr lang="fr-FR" sz="1200" dirty="0">
                <a:latin typeface="Century Gothic" pitchFamily="34" charset="0"/>
              </a:rPr>
              <a:t>___</a:t>
            </a:r>
            <a:r>
              <a:rPr lang="fr-FR" sz="1200" dirty="0" err="1">
                <a:latin typeface="Century Gothic" pitchFamily="34" charset="0"/>
              </a:rPr>
              <a:t>ostrophe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</a:t>
            </a:r>
            <a:r>
              <a:rPr lang="fr-FR" sz="1200" dirty="0">
                <a:latin typeface="Century Gothic" pitchFamily="34" charset="0"/>
              </a:rPr>
              <a:t>-  </a:t>
            </a:r>
            <a:r>
              <a:rPr lang="fr-FR" sz="1200" dirty="0" smtClean="0">
                <a:latin typeface="Century Gothic" pitchFamily="34" charset="0"/>
              </a:rPr>
              <a:t>  Un </a:t>
            </a:r>
            <a:r>
              <a:rPr lang="fr-FR" sz="1200" dirty="0">
                <a:latin typeface="Century Gothic" pitchFamily="34" charset="0"/>
              </a:rPr>
              <a:t>___</a:t>
            </a:r>
            <a:r>
              <a:rPr lang="fr-FR" sz="1200" dirty="0" err="1">
                <a:latin typeface="Century Gothic" pitchFamily="34" charset="0"/>
              </a:rPr>
              <a:t>areil</a:t>
            </a:r>
            <a:r>
              <a:rPr lang="fr-FR" sz="1200" dirty="0">
                <a:latin typeface="Century Gothic" pitchFamily="34" charset="0"/>
              </a:rPr>
              <a:t>   </a:t>
            </a:r>
            <a:r>
              <a:rPr lang="fr-FR" sz="1200" dirty="0" smtClean="0">
                <a:latin typeface="Century Gothic" pitchFamily="34" charset="0"/>
              </a:rPr>
              <a:t>     -   </a:t>
            </a:r>
            <a:r>
              <a:rPr lang="fr-FR" sz="1200" dirty="0">
                <a:latin typeface="Century Gothic" pitchFamily="34" charset="0"/>
              </a:rPr>
              <a:t>___</a:t>
            </a:r>
            <a:r>
              <a:rPr lang="fr-FR" sz="1200" dirty="0" err="1">
                <a:latin typeface="Century Gothic" pitchFamily="34" charset="0"/>
              </a:rPr>
              <a:t>récier</a:t>
            </a:r>
            <a:r>
              <a:rPr lang="fr-FR" sz="1200" dirty="0">
                <a:latin typeface="Century Gothic" pitchFamily="34" charset="0"/>
              </a:rPr>
              <a:t> </a:t>
            </a:r>
            <a:endParaRPr lang="fr-FR" sz="1200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</a:t>
            </a:r>
            <a:r>
              <a:rPr lang="fr-FR" sz="1200" dirty="0">
                <a:latin typeface="Century Gothic" pitchFamily="34" charset="0"/>
              </a:rPr>
              <a:t> ___</a:t>
            </a:r>
            <a:r>
              <a:rPr lang="fr-FR" sz="1200" dirty="0" err="1">
                <a:latin typeface="Century Gothic" pitchFamily="34" charset="0"/>
              </a:rPr>
              <a:t>laudir</a:t>
            </a:r>
            <a:endParaRPr lang="fr-FR" sz="1200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endParaRPr lang="fr-FR" sz="1200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  </a:t>
            </a:r>
            <a:r>
              <a:rPr lang="fr-FR" sz="1200" b="1" i="1" u="sng" dirty="0">
                <a:latin typeface="Century Gothic" pitchFamily="34" charset="0"/>
              </a:rPr>
              <a:t>f- </a:t>
            </a:r>
            <a:r>
              <a:rPr lang="fr-FR" sz="1200" b="1" u="sng" dirty="0">
                <a:latin typeface="Century Gothic" pitchFamily="34" charset="0"/>
              </a:rPr>
              <a:t>ou </a:t>
            </a:r>
            <a:r>
              <a:rPr lang="fr-FR" sz="1200" b="1" i="1" u="sng" dirty="0" err="1">
                <a:latin typeface="Century Gothic" pitchFamily="34" charset="0"/>
              </a:rPr>
              <a:t>ff</a:t>
            </a:r>
            <a:r>
              <a:rPr lang="fr-FR" sz="1200" b="1" i="1" u="sng" dirty="0">
                <a:latin typeface="Century Gothic" pitchFamily="34" charset="0"/>
              </a:rPr>
              <a:t>- </a:t>
            </a:r>
            <a:endParaRPr lang="fr-FR" sz="1200" b="1" u="sng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>       A___</a:t>
            </a:r>
            <a:r>
              <a:rPr lang="fr-FR" sz="1200" dirty="0" err="1">
                <a:latin typeface="Century Gothic" pitchFamily="34" charset="0"/>
              </a:rPr>
              <a:t>rique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      -   </a:t>
            </a:r>
            <a:r>
              <a:rPr lang="fr-FR" sz="1200" dirty="0">
                <a:latin typeface="Century Gothic" pitchFamily="34" charset="0"/>
              </a:rPr>
              <a:t>e___</a:t>
            </a:r>
            <a:r>
              <a:rPr lang="fr-FR" sz="1200" dirty="0" err="1">
                <a:latin typeface="Century Gothic" pitchFamily="34" charset="0"/>
              </a:rPr>
              <a:t>rayants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   -   </a:t>
            </a:r>
            <a:r>
              <a:rPr lang="fr-FR" sz="1200" dirty="0">
                <a:latin typeface="Century Gothic" pitchFamily="34" charset="0"/>
              </a:rPr>
              <a:t>une a___</a:t>
            </a:r>
            <a:r>
              <a:rPr lang="fr-FR" sz="1200" dirty="0" err="1">
                <a:latin typeface="Century Gothic" pitchFamily="34" charset="0"/>
              </a:rPr>
              <a:t>iche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</a:t>
            </a:r>
            <a:br>
              <a:rPr lang="fr-FR" sz="1200" dirty="0" smtClean="0">
                <a:latin typeface="Century Gothic" pitchFamily="34" charset="0"/>
              </a:rPr>
            </a:br>
            <a:r>
              <a:rPr lang="fr-FR" sz="1200" dirty="0" smtClean="0">
                <a:latin typeface="Century Gothic" pitchFamily="34" charset="0"/>
              </a:rPr>
              <a:t>       o___</a:t>
            </a:r>
            <a:r>
              <a:rPr lang="fr-FR" sz="1200" dirty="0" err="1">
                <a:latin typeface="Century Gothic" pitchFamily="34" charset="0"/>
              </a:rPr>
              <a:t>rir</a:t>
            </a:r>
            <a:r>
              <a:rPr lang="fr-FR" sz="1200" dirty="0">
                <a:latin typeface="Century Gothic" pitchFamily="34" charset="0"/>
              </a:rPr>
              <a:t>   </a:t>
            </a:r>
            <a:r>
              <a:rPr lang="fr-FR" sz="1200" dirty="0" smtClean="0">
                <a:latin typeface="Century Gothic" pitchFamily="34" charset="0"/>
              </a:rPr>
              <a:t>                 -   un </a:t>
            </a:r>
            <a:r>
              <a:rPr lang="fr-FR" sz="1200" dirty="0">
                <a:latin typeface="Century Gothic" pitchFamily="34" charset="0"/>
              </a:rPr>
              <a:t>e___</a:t>
            </a:r>
            <a:r>
              <a:rPr lang="fr-FR" sz="1200" dirty="0" err="1">
                <a:latin typeface="Century Gothic" pitchFamily="34" charset="0"/>
              </a:rPr>
              <a:t>aceur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-   </a:t>
            </a:r>
            <a:r>
              <a:rPr lang="fr-FR" sz="1200" dirty="0">
                <a:latin typeface="Century Gothic" pitchFamily="34" charset="0"/>
              </a:rPr>
              <a:t>a___</a:t>
            </a:r>
            <a:r>
              <a:rPr lang="fr-FR" sz="1200" dirty="0" err="1">
                <a:latin typeface="Century Gothic" pitchFamily="34" charset="0"/>
              </a:rPr>
              <a:t>reux</a:t>
            </a:r>
            <a:r>
              <a:rPr lang="fr-FR" sz="1200" dirty="0">
                <a:latin typeface="Century Gothic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</a:t>
            </a:r>
            <a:r>
              <a:rPr lang="fr-FR" sz="1200" dirty="0" err="1">
                <a:latin typeface="Century Gothic" pitchFamily="34" charset="0"/>
              </a:rPr>
              <a:t>a___in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            -   une </a:t>
            </a:r>
            <a:r>
              <a:rPr lang="fr-FR" sz="1200" dirty="0">
                <a:latin typeface="Century Gothic" pitchFamily="34" charset="0"/>
              </a:rPr>
              <a:t>a___</a:t>
            </a:r>
            <a:r>
              <a:rPr lang="fr-FR" sz="1200" dirty="0" err="1">
                <a:latin typeface="Century Gothic" pitchFamily="34" charset="0"/>
              </a:rPr>
              <a:t>luence</a:t>
            </a: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-  e</a:t>
            </a:r>
            <a:r>
              <a:rPr lang="fr-FR" sz="1200" dirty="0">
                <a:latin typeface="Century Gothic" pitchFamily="34" charset="0"/>
              </a:rPr>
              <a:t>___</a:t>
            </a:r>
            <a:r>
              <a:rPr lang="fr-FR" sz="1200" dirty="0" err="1">
                <a:latin typeface="Century Gothic" pitchFamily="34" charset="0"/>
              </a:rPr>
              <a:t>royable</a:t>
            </a:r>
            <a:r>
              <a:rPr lang="fr-FR" sz="1200" dirty="0">
                <a:latin typeface="Century Gothic" pitchFamily="34" charset="0"/>
              </a:rPr>
              <a:t> </a:t>
            </a:r>
            <a:br>
              <a:rPr lang="fr-FR" sz="1200" dirty="0">
                <a:latin typeface="Century Gothic" pitchFamily="34" charset="0"/>
              </a:rPr>
            </a:b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</a:t>
            </a:r>
            <a:r>
              <a:rPr lang="fr-FR" sz="1200" dirty="0">
                <a:latin typeface="Century Gothic" pitchFamily="34" charset="0"/>
              </a:rPr>
              <a:t>e___</a:t>
            </a:r>
            <a:r>
              <a:rPr lang="fr-FR" sz="1200" dirty="0" err="1" smtClean="0">
                <a:latin typeface="Century Gothic" pitchFamily="34" charset="0"/>
              </a:rPr>
              <a:t>arants</a:t>
            </a:r>
            <a:endParaRPr lang="fr-FR" sz="1200" dirty="0">
              <a:latin typeface="Century Gothic" pitchFamily="34" charset="0"/>
            </a:endParaRPr>
          </a:p>
          <a:p>
            <a:r>
              <a:rPr lang="fr-FR" sz="1200" dirty="0" smtClean="0">
                <a:latin typeface="Century Gothic" pitchFamily="34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45230" y="4323204"/>
            <a:ext cx="454830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u="sng" dirty="0">
                <a:latin typeface="Century Gothic" pitchFamily="34" charset="0"/>
              </a:rPr>
              <a:t>Ecris un nom de la même famille que ces verbes </a:t>
            </a:r>
          </a:p>
          <a:p>
            <a:endParaRPr lang="fr-FR" sz="1200" b="1" u="sng" dirty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>
                <a:latin typeface="Century Gothic" pitchFamily="34" charset="0"/>
              </a:rPr>
              <a:t>accentuer    -    accrocher </a:t>
            </a:r>
            <a:r>
              <a:rPr lang="fr-FR" sz="1200" dirty="0" smtClean="0">
                <a:latin typeface="Century Gothic" pitchFamily="34" charset="0"/>
              </a:rPr>
              <a:t>  </a:t>
            </a:r>
            <a:r>
              <a:rPr lang="fr-FR" sz="1200" dirty="0">
                <a:latin typeface="Century Gothic" pitchFamily="34" charset="0"/>
              </a:rPr>
              <a:t>-      affirmer   </a:t>
            </a:r>
            <a:r>
              <a:rPr lang="fr-FR" sz="1200" dirty="0" smtClean="0">
                <a:latin typeface="Century Gothic" pitchFamily="34" charset="0"/>
              </a:rPr>
              <a:t>    -      </a:t>
            </a:r>
            <a:r>
              <a:rPr lang="fr-FR" sz="1200" dirty="0">
                <a:latin typeface="Century Gothic" pitchFamily="34" charset="0"/>
              </a:rPr>
              <a:t>affoler   </a:t>
            </a:r>
            <a:endParaRPr lang="fr-FR" sz="1200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Century Gothic" pitchFamily="34" charset="0"/>
              </a:rPr>
              <a:t>applaudir     </a:t>
            </a:r>
            <a:r>
              <a:rPr lang="fr-FR" sz="1200" dirty="0">
                <a:latin typeface="Century Gothic" pitchFamily="34" charset="0"/>
              </a:rPr>
              <a:t>-     effacer </a:t>
            </a:r>
            <a:r>
              <a:rPr lang="fr-FR" sz="1200" dirty="0" smtClean="0">
                <a:latin typeface="Century Gothic" pitchFamily="34" charset="0"/>
              </a:rPr>
              <a:t>       -      appauvrir    </a:t>
            </a:r>
            <a:r>
              <a:rPr lang="fr-FR" sz="1200" dirty="0">
                <a:latin typeface="Century Gothic" pitchFamily="34" charset="0"/>
              </a:rPr>
              <a:t>-     s’efforcer    </a:t>
            </a:r>
            <a:r>
              <a:rPr lang="fr-FR" sz="1200" dirty="0" smtClean="0">
                <a:latin typeface="Century Gothic" pitchFamily="34" charset="0"/>
              </a:rPr>
              <a:t>   </a:t>
            </a:r>
            <a:r>
              <a:rPr lang="fr-FR" sz="1200" dirty="0">
                <a:latin typeface="Century Gothic" pitchFamily="34" charset="0"/>
              </a:rPr>
              <a:t>accueillir    </a:t>
            </a:r>
            <a:r>
              <a:rPr lang="fr-FR" sz="1200" dirty="0" smtClean="0">
                <a:latin typeface="Century Gothic" pitchFamily="34" charset="0"/>
              </a:rPr>
              <a:t>   </a:t>
            </a:r>
            <a:r>
              <a:rPr lang="fr-FR" sz="1200" dirty="0">
                <a:latin typeface="Century Gothic" pitchFamily="34" charset="0"/>
              </a:rPr>
              <a:t>-   accoucher   -   apprendre </a:t>
            </a:r>
            <a:r>
              <a:rPr lang="fr-FR" sz="1200" dirty="0" smtClean="0">
                <a:latin typeface="Century Gothic" pitchFamily="34" charset="0"/>
              </a:rPr>
              <a:t>   </a:t>
            </a:r>
            <a:r>
              <a:rPr lang="fr-FR" sz="1200" dirty="0">
                <a:latin typeface="Century Gothic" pitchFamily="34" charset="0"/>
              </a:rPr>
              <a:t>-    appuyer</a:t>
            </a:r>
          </a:p>
        </p:txBody>
      </p:sp>
    </p:spTree>
    <p:extLst>
      <p:ext uri="{BB962C8B-B14F-4D97-AF65-F5344CB8AC3E}">
        <p14:creationId xmlns:p14="http://schemas.microsoft.com/office/powerpoint/2010/main" val="23299577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85</Words>
  <Application>Microsoft Office PowerPoint</Application>
  <PresentationFormat>Format A4 (210 x 297 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9</cp:revision>
  <cp:lastPrinted>2013-10-25T14:37:06Z</cp:lastPrinted>
  <dcterms:created xsi:type="dcterms:W3CDTF">2013-10-22T18:03:48Z</dcterms:created>
  <dcterms:modified xsi:type="dcterms:W3CDTF">2013-10-25T14:37:11Z</dcterms:modified>
</cp:coreProperties>
</file>