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60" r:id="rId2"/>
    <p:sldId id="256" r:id="rId3"/>
    <p:sldId id="262" r:id="rId4"/>
    <p:sldId id="263" r:id="rId5"/>
    <p:sldId id="264" r:id="rId6"/>
    <p:sldId id="265" r:id="rId7"/>
    <p:sldId id="257" r:id="rId8"/>
    <p:sldId id="259" r:id="rId9"/>
    <p:sldId id="261" r:id="rId10"/>
    <p:sldId id="266" r:id="rId11"/>
    <p:sldId id="258" r:id="rId12"/>
    <p:sldId id="267" r:id="rId13"/>
    <p:sldId id="269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5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C1F2B-A168-4719-8132-70662CE559D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6E8DB-686C-4AF6-B6D0-4A3C1036C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50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6" y="1447802"/>
            <a:ext cx="7172715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6" y="4777380"/>
            <a:ext cx="717271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4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4800587"/>
            <a:ext cx="7172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6" y="685800"/>
            <a:ext cx="7172715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7" y="5367325"/>
            <a:ext cx="71727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23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6" y="1447800"/>
            <a:ext cx="717271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3657600"/>
            <a:ext cx="717271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19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61" y="1447800"/>
            <a:ext cx="650113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68859" y="3771174"/>
            <a:ext cx="5916256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4350657"/>
            <a:ext cx="7172715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730055" y="971253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2998" y="2613787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49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3124201"/>
            <a:ext cx="7172716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20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404" y="1981200"/>
            <a:ext cx="239495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0265" y="2667000"/>
            <a:ext cx="237909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56296" y="1981200"/>
            <a:ext cx="23863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47719" y="2667000"/>
            <a:ext cx="23948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1981200"/>
            <a:ext cx="2382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790327" y="2667000"/>
            <a:ext cx="238296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68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65" y="4250949"/>
            <a:ext cx="23894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0265" y="2209800"/>
            <a:ext cx="23894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0265" y="4827213"/>
            <a:ext cx="238941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60941" y="4250949"/>
            <a:ext cx="2381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60940" y="2209800"/>
            <a:ext cx="238167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59841" y="4827212"/>
            <a:ext cx="238482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4250949"/>
            <a:ext cx="2382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790326" y="2209800"/>
            <a:ext cx="238296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790226" y="4827210"/>
            <a:ext cx="2386119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641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411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931" y="430215"/>
            <a:ext cx="1424359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264" y="773205"/>
            <a:ext cx="6032880" cy="54831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03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28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2861735"/>
            <a:ext cx="7172714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50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675" y="2060577"/>
            <a:ext cx="3572956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473" y="2056093"/>
            <a:ext cx="3572958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55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675" y="1905000"/>
            <a:ext cx="357295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675" y="2514600"/>
            <a:ext cx="3572956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5474" y="1905000"/>
            <a:ext cx="357295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5474" y="2514600"/>
            <a:ext cx="3572956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67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13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85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447800"/>
            <a:ext cx="276408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514" y="1447800"/>
            <a:ext cx="422284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129282"/>
            <a:ext cx="2764084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18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794" y="1854192"/>
            <a:ext cx="413906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7977" y="1143000"/>
            <a:ext cx="260100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657600"/>
            <a:ext cx="4132622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45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824385" y="1676400"/>
            <a:ext cx="30543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163985" y="-457200"/>
            <a:ext cx="173355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824385" y="6096000"/>
            <a:ext cx="107315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6820" y="2667000"/>
            <a:ext cx="454025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09770" y="2895600"/>
            <a:ext cx="255905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675" y="2052925"/>
            <a:ext cx="727095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160847" y="1819244"/>
            <a:ext cx="990599" cy="2477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082A6F-4C1C-4D4B-879E-064391299352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13634" y="295737"/>
            <a:ext cx="681214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0745-E6E7-4700-ADC5-A7070BA02E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609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hyperlink" Target="https://learningapps.org/view3645851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plickers.com/packs/5e58df44b35e3700119dc05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3.%20Le&#231;ons%20Th&#232;me%201%20(8%20semaines).pptx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chzAAPQxfk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lbUCFI8n8k?feature=oembed" TargetMode="External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3A5E7-4EB3-6786-7B5C-EAC40F37F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" y="32474"/>
            <a:ext cx="8354291" cy="983528"/>
          </a:xfrm>
        </p:spPr>
        <p:txBody>
          <a:bodyPr anchor="ctr">
            <a:normAutofit/>
          </a:bodyPr>
          <a:lstStyle/>
          <a:p>
            <a:pPr algn="ctr"/>
            <a:r>
              <a:rPr lang="fr-FR" sz="3600" u="sng" dirty="0">
                <a:latin typeface="123Marker" panose="02000603000000000000" pitchFamily="2" charset="0"/>
                <a:ea typeface="123Marker" panose="02000603000000000000" pitchFamily="2" charset="0"/>
              </a:rPr>
              <a:t>Séance 1 </a:t>
            </a:r>
            <a:r>
              <a:rPr lang="fr-FR" sz="3600" dirty="0">
                <a:latin typeface="123Marker" panose="02000603000000000000" pitchFamily="2" charset="0"/>
                <a:ea typeface="123Marker" panose="02000603000000000000" pitchFamily="2" charset="0"/>
              </a:rPr>
              <a:t>:  La république s’installe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FD20F3-B1EF-742D-300E-CABC15C7A348}"/>
              </a:ext>
            </a:extLst>
          </p:cNvPr>
          <p:cNvSpPr txBox="1"/>
          <p:nvPr/>
        </p:nvSpPr>
        <p:spPr>
          <a:xfrm>
            <a:off x="3269673" y="1041422"/>
            <a:ext cx="3722253" cy="369332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veria" panose="02000603000000000004" pitchFamily="2" charset="0"/>
              </a:rPr>
              <a:t>Objectifs principaux de la séance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8A63DE-1BDC-7AA7-A168-483F00BA60EA}"/>
              </a:ext>
            </a:extLst>
          </p:cNvPr>
          <p:cNvSpPr txBox="1"/>
          <p:nvPr/>
        </p:nvSpPr>
        <p:spPr>
          <a:xfrm>
            <a:off x="2382983" y="1637716"/>
            <a:ext cx="5496791" cy="36933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Lire et compléter une frise chronologique.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4D8152B-F606-5CBD-17C4-BE9B1C74230A}"/>
              </a:ext>
            </a:extLst>
          </p:cNvPr>
          <p:cNvSpPr txBox="1"/>
          <p:nvPr/>
        </p:nvSpPr>
        <p:spPr>
          <a:xfrm>
            <a:off x="2403765" y="3690868"/>
            <a:ext cx="5488710" cy="36933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Expliquer ce qu’est la république.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D5E2EA-DBD4-0472-0BFA-4EDE4D2183AB}"/>
              </a:ext>
            </a:extLst>
          </p:cNvPr>
          <p:cNvSpPr txBox="1"/>
          <p:nvPr/>
        </p:nvSpPr>
        <p:spPr>
          <a:xfrm>
            <a:off x="2382983" y="2170792"/>
            <a:ext cx="5504872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Observer et raconter ce que l’on voit sur une peinture ou une affiche.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1BBBE3-F45E-51B0-A3E0-5F170E9DAC22}"/>
              </a:ext>
            </a:extLst>
          </p:cNvPr>
          <p:cNvSpPr txBox="1"/>
          <p:nvPr/>
        </p:nvSpPr>
        <p:spPr>
          <a:xfrm>
            <a:off x="2391064" y="4212691"/>
            <a:ext cx="5488710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Expliquer ce qu’est une monarchie constitutionnelle.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5FB556-3927-07AA-EB34-51A6760CBCB1}"/>
              </a:ext>
            </a:extLst>
          </p:cNvPr>
          <p:cNvSpPr txBox="1"/>
          <p:nvPr/>
        </p:nvSpPr>
        <p:spPr>
          <a:xfrm>
            <a:off x="2391064" y="2930830"/>
            <a:ext cx="5504872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Expliquer les intentions de l’auteur à propos de son œuvre.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490F45-2005-85B9-739F-F43B5792C2CC}"/>
              </a:ext>
            </a:extLst>
          </p:cNvPr>
          <p:cNvSpPr txBox="1"/>
          <p:nvPr/>
        </p:nvSpPr>
        <p:spPr>
          <a:xfrm>
            <a:off x="197428" y="6267782"/>
            <a:ext cx="2444172" cy="36933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Lire un texte court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BC1B570-B321-0047-4CF8-C7A8F4C6B926}"/>
              </a:ext>
            </a:extLst>
          </p:cNvPr>
          <p:cNvSpPr txBox="1"/>
          <p:nvPr/>
        </p:nvSpPr>
        <p:spPr>
          <a:xfrm>
            <a:off x="7264400" y="5806117"/>
            <a:ext cx="2444172" cy="92333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Répondre à questions en faisant des phrases.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4F661F8-8634-A5E0-0294-B9ABE4EFF305}"/>
              </a:ext>
            </a:extLst>
          </p:cNvPr>
          <p:cNvSpPr txBox="1"/>
          <p:nvPr/>
        </p:nvSpPr>
        <p:spPr>
          <a:xfrm>
            <a:off x="197429" y="5798261"/>
            <a:ext cx="2444172" cy="369332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veria" panose="02000603000000000004" pitchFamily="2" charset="0"/>
              </a:rPr>
              <a:t>Objectif en lecture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2C309E2-C2B8-9B0F-4B87-DC5163A8D9FA}"/>
              </a:ext>
            </a:extLst>
          </p:cNvPr>
          <p:cNvSpPr txBox="1"/>
          <p:nvPr/>
        </p:nvSpPr>
        <p:spPr>
          <a:xfrm>
            <a:off x="7252276" y="5323078"/>
            <a:ext cx="2444172" cy="369332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veria" panose="02000603000000000004" pitchFamily="2" charset="0"/>
              </a:rPr>
              <a:t>Objectif en écriture</a:t>
            </a:r>
          </a:p>
        </p:txBody>
      </p:sp>
      <p:pic>
        <p:nvPicPr>
          <p:cNvPr id="14" name="Picture 2" descr="Mégaphone - Icônes les communications gratuites">
            <a:extLst>
              <a:ext uri="{FF2B5EF4-FFF2-40B4-BE49-F238E27FC236}">
                <a16:creationId xmlns:a16="http://schemas.microsoft.com/office/drawing/2014/main" id="{4D2FDBC2-215A-634C-2C7D-46BF5D586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362" y="83296"/>
            <a:ext cx="558656" cy="5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35583729-D4B0-BAF0-B818-B4FC76C4C415}"/>
              </a:ext>
            </a:extLst>
          </p:cNvPr>
          <p:cNvSpPr/>
          <p:nvPr/>
        </p:nvSpPr>
        <p:spPr>
          <a:xfrm>
            <a:off x="2747930" y="5481810"/>
            <a:ext cx="1389964" cy="9233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J’écoute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A00AAD1-C544-7EE7-1AC1-67059A45DEAE}"/>
              </a:ext>
            </a:extLst>
          </p:cNvPr>
          <p:cNvSpPr/>
          <p:nvPr/>
        </p:nvSpPr>
        <p:spPr>
          <a:xfrm>
            <a:off x="4244220" y="5481810"/>
            <a:ext cx="1389964" cy="9233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J’écris</a:t>
            </a:r>
            <a:r>
              <a:rPr lang="fr-FR" dirty="0"/>
              <a:t> 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E768CC9-CAF1-0320-63BF-5BF75FE244DB}"/>
              </a:ext>
            </a:extLst>
          </p:cNvPr>
          <p:cNvSpPr/>
          <p:nvPr/>
        </p:nvSpPr>
        <p:spPr>
          <a:xfrm>
            <a:off x="5762048" y="5475021"/>
            <a:ext cx="1389964" cy="9233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Je participe à l’oral</a:t>
            </a:r>
          </a:p>
        </p:txBody>
      </p:sp>
      <p:pic>
        <p:nvPicPr>
          <p:cNvPr id="15" name="Picture 8" descr="Écoute - Icônes la musique gratuites">
            <a:extLst>
              <a:ext uri="{FF2B5EF4-FFF2-40B4-BE49-F238E27FC236}">
                <a16:creationId xmlns:a16="http://schemas.microsoft.com/office/drawing/2014/main" id="{D24E411B-CE02-9D24-D2DB-BF7B5FF1D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49" y="4933581"/>
            <a:ext cx="701204" cy="70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égaphone - Icônes les communications gratuites">
            <a:extLst>
              <a:ext uri="{FF2B5EF4-FFF2-40B4-BE49-F238E27FC236}">
                <a16:creationId xmlns:a16="http://schemas.microsoft.com/office/drawing/2014/main" id="{5DC49643-87F8-5C94-D533-6DAFB3833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1" y="5092171"/>
            <a:ext cx="446122" cy="44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aper Kawaii Lineal color icon">
            <a:extLst>
              <a:ext uri="{FF2B5EF4-FFF2-40B4-BE49-F238E27FC236}">
                <a16:creationId xmlns:a16="http://schemas.microsoft.com/office/drawing/2014/main" id="{3E8593F4-5777-4FED-8AB9-00755F049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41" y="5004890"/>
            <a:ext cx="562464" cy="56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 : avec coins rognés en diagonale 20">
            <a:hlinkClick r:id="rId5" action="ppaction://hlinksldjump"/>
            <a:extLst>
              <a:ext uri="{FF2B5EF4-FFF2-40B4-BE49-F238E27FC236}">
                <a16:creationId xmlns:a16="http://schemas.microsoft.com/office/drawing/2014/main" id="{84E91712-19E8-9F3F-F433-DE2ABF70AD11}"/>
              </a:ext>
            </a:extLst>
          </p:cNvPr>
          <p:cNvSpPr/>
          <p:nvPr/>
        </p:nvSpPr>
        <p:spPr>
          <a:xfrm>
            <a:off x="3590693" y="6480095"/>
            <a:ext cx="2697018" cy="332509"/>
          </a:xfrm>
          <a:prstGeom prst="snip2DiagRect">
            <a:avLst>
              <a:gd name="adj1" fmla="val 44445"/>
              <a:gd name="adj2" fmla="val 1666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cme" panose="02000706050000020004" pitchFamily="2" charset="0"/>
              </a:rPr>
              <a:t>A partir de quand découvre t-on la république en France ? </a:t>
            </a:r>
            <a:endParaRPr lang="fr-FR" sz="1600" dirty="0">
              <a:solidFill>
                <a:schemeClr val="bg1"/>
              </a:solidFill>
              <a:latin typeface="Acme" panose="020007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3" grpId="0" animBg="1"/>
      <p:bldP spid="4" grpId="0" animBg="1"/>
      <p:bldP spid="6" grpId="0" animBg="1"/>
      <p:bldP spid="7" grpId="0" animBg="1"/>
      <p:bldP spid="10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avec coins rognés en diagonale 3">
            <a:hlinkClick r:id="rId2" action="ppaction://hlinksldjump"/>
            <a:extLst>
              <a:ext uri="{FF2B5EF4-FFF2-40B4-BE49-F238E27FC236}">
                <a16:creationId xmlns:a16="http://schemas.microsoft.com/office/drawing/2014/main" id="{1D8F8409-F8D1-A876-C75D-EB944E84EE78}"/>
              </a:ext>
            </a:extLst>
          </p:cNvPr>
          <p:cNvSpPr/>
          <p:nvPr/>
        </p:nvSpPr>
        <p:spPr>
          <a:xfrm>
            <a:off x="5320145" y="6003636"/>
            <a:ext cx="1487407" cy="790721"/>
          </a:xfrm>
          <a:prstGeom prst="snip2DiagRect">
            <a:avLst>
              <a:gd name="adj1" fmla="val 44445"/>
              <a:gd name="adj2" fmla="val 1666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cme" panose="02000706050000020004" pitchFamily="2" charset="0"/>
              </a:rPr>
              <a:t>Comment faire pour installer durablement la république ?</a:t>
            </a:r>
            <a:endParaRPr lang="fr-FR" sz="1600" dirty="0">
              <a:solidFill>
                <a:schemeClr val="bg1"/>
              </a:solidFill>
              <a:latin typeface="Acme" panose="02000706050000020004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D6D980-4DE3-EE06-1BC5-23FDDE524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4" y="1115600"/>
            <a:ext cx="6459363" cy="3585710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532F3B97-70FE-B679-75DF-C86D0243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4" y="86503"/>
            <a:ext cx="8212986" cy="938303"/>
          </a:xfrm>
        </p:spPr>
        <p:txBody>
          <a:bodyPr/>
          <a:lstStyle/>
          <a:p>
            <a:r>
              <a:rPr lang="fr-FR" sz="2800" b="1" u="sng" dirty="0">
                <a:latin typeface="Averia" panose="02000603000000000004" pitchFamily="2" charset="0"/>
              </a:rPr>
              <a:t>Consigne</a:t>
            </a:r>
            <a:r>
              <a:rPr lang="fr-FR" sz="2800" dirty="0">
                <a:latin typeface="Averia" panose="02000603000000000004" pitchFamily="2" charset="0"/>
              </a:rPr>
              <a:t> : Colorie en bleu les républiques et en vert ce qui n’est pas une république.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A255F5-A655-44B1-98D0-CF422F474FD6}"/>
              </a:ext>
            </a:extLst>
          </p:cNvPr>
          <p:cNvSpPr txBox="1"/>
          <p:nvPr/>
        </p:nvSpPr>
        <p:spPr>
          <a:xfrm>
            <a:off x="191065" y="6425025"/>
            <a:ext cx="4953590" cy="36933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Lire et compléter une frise chronologique.</a:t>
            </a:r>
          </a:p>
        </p:txBody>
      </p:sp>
      <p:pic>
        <p:nvPicPr>
          <p:cNvPr id="10" name="Picture 2" descr="Mégaphone - Icônes les communications gratuites">
            <a:extLst>
              <a:ext uri="{FF2B5EF4-FFF2-40B4-BE49-F238E27FC236}">
                <a16:creationId xmlns:a16="http://schemas.microsoft.com/office/drawing/2014/main" id="{36F95E36-F00A-3C30-25F3-96B788CC0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90" y="41709"/>
            <a:ext cx="438583" cy="4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Paper Kawaii Lineal color icon">
            <a:extLst>
              <a:ext uri="{FF2B5EF4-FFF2-40B4-BE49-F238E27FC236}">
                <a16:creationId xmlns:a16="http://schemas.microsoft.com/office/drawing/2014/main" id="{B91C4C78-CF01-6215-E8DD-E0A78539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98" y="586223"/>
            <a:ext cx="438583" cy="4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7">
            <a:extLst>
              <a:ext uri="{FF2B5EF4-FFF2-40B4-BE49-F238E27FC236}">
                <a16:creationId xmlns:a16="http://schemas.microsoft.com/office/drawing/2014/main" id="{EC5036BE-BDB4-9A2B-A8A0-CCB75311F105}"/>
              </a:ext>
            </a:extLst>
          </p:cNvPr>
          <p:cNvSpPr txBox="1">
            <a:spLocks/>
          </p:cNvSpPr>
          <p:nvPr/>
        </p:nvSpPr>
        <p:spPr>
          <a:xfrm>
            <a:off x="91654" y="4792104"/>
            <a:ext cx="6459363" cy="938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u="sng" dirty="0">
                <a:latin typeface="Averia" panose="02000603000000000004" pitchFamily="2" charset="0"/>
              </a:rPr>
              <a:t>Consigne</a:t>
            </a:r>
            <a:r>
              <a:rPr lang="fr-FR" sz="2800" dirty="0">
                <a:latin typeface="Averia" panose="02000603000000000004" pitchFamily="2" charset="0"/>
              </a:rPr>
              <a:t> : Entoure en rouge les révolutions et en jaune le centenaire de la république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A1FC25C-B251-DBDD-4B4B-440B67995E3B}"/>
              </a:ext>
            </a:extLst>
          </p:cNvPr>
          <p:cNvSpPr txBox="1"/>
          <p:nvPr/>
        </p:nvSpPr>
        <p:spPr>
          <a:xfrm>
            <a:off x="6677891" y="1332488"/>
            <a:ext cx="313645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veria" panose="02000603000000000004" pitchFamily="2" charset="0"/>
              </a:rPr>
              <a:t>Combien y a-t-il eu de révolution en 100 ans en France ?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64704D7-FE10-7B59-ADC8-BECB34DEED2A}"/>
              </a:ext>
            </a:extLst>
          </p:cNvPr>
          <p:cNvSpPr/>
          <p:nvPr/>
        </p:nvSpPr>
        <p:spPr>
          <a:xfrm>
            <a:off x="6807552" y="2457618"/>
            <a:ext cx="3006794" cy="10796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Il y a eu 3 révolutions.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2474A8B-8778-E4E6-18FE-3CC20D302755}"/>
              </a:ext>
            </a:extLst>
          </p:cNvPr>
          <p:cNvSpPr txBox="1"/>
          <p:nvPr/>
        </p:nvSpPr>
        <p:spPr>
          <a:xfrm>
            <a:off x="6677891" y="3725019"/>
            <a:ext cx="313645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veria" panose="02000603000000000004" pitchFamily="2" charset="0"/>
              </a:rPr>
              <a:t>Peux-tu dire que la république s’est installée dès 1789 ? Explique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27DAB7A-E7F5-68B3-0214-463ECE1B5B68}"/>
              </a:ext>
            </a:extLst>
          </p:cNvPr>
          <p:cNvSpPr/>
          <p:nvPr/>
        </p:nvSpPr>
        <p:spPr>
          <a:xfrm>
            <a:off x="6954982" y="5261255"/>
            <a:ext cx="2887072" cy="15102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Non car il y a eu beaucoup de révolutions et de changement de régimes politiques</a:t>
            </a:r>
          </a:p>
        </p:txBody>
      </p:sp>
    </p:spTree>
    <p:extLst>
      <p:ext uri="{BB962C8B-B14F-4D97-AF65-F5344CB8AC3E}">
        <p14:creationId xmlns:p14="http://schemas.microsoft.com/office/powerpoint/2010/main" val="276404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24655C-AA51-8309-F74B-5ECD6672E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92810"/>
            <a:ext cx="895927" cy="8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5C0C909-1981-3C5D-8561-A3100D013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82" y="92810"/>
            <a:ext cx="4889500" cy="6523990"/>
          </a:xfrm>
          <a:prstGeom prst="rect">
            <a:avLst/>
          </a:prstGeom>
        </p:spPr>
      </p:pic>
      <p:pic>
        <p:nvPicPr>
          <p:cNvPr id="14" name="Image 13">
            <a:hlinkClick r:id="rId4"/>
            <a:extLst>
              <a:ext uri="{FF2B5EF4-FFF2-40B4-BE49-F238E27FC236}">
                <a16:creationId xmlns:a16="http://schemas.microsoft.com/office/drawing/2014/main" id="{4D13E94E-2BEE-0C93-07FB-10BA8B13A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152" y="5809672"/>
            <a:ext cx="684520" cy="91334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3EB6D8C-30C1-0391-8C4E-B2BE1CCB532E}"/>
              </a:ext>
            </a:extLst>
          </p:cNvPr>
          <p:cNvSpPr txBox="1"/>
          <p:nvPr/>
        </p:nvSpPr>
        <p:spPr>
          <a:xfrm>
            <a:off x="6332683" y="1161330"/>
            <a:ext cx="337935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veria" panose="02000603000000000004" pitchFamily="2" charset="0"/>
              </a:rPr>
              <a:t>De quand date l’affiche 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79C1671-FDA4-01E8-62A9-87643021F6D5}"/>
              </a:ext>
            </a:extLst>
          </p:cNvPr>
          <p:cNvSpPr txBox="1"/>
          <p:nvPr/>
        </p:nvSpPr>
        <p:spPr>
          <a:xfrm>
            <a:off x="6332683" y="2199198"/>
            <a:ext cx="337935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veria" panose="02000603000000000004" pitchFamily="2" charset="0"/>
              </a:rPr>
              <a:t>Que célèbre t-elle ?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76BC19E-A889-F004-CC72-A51D7E6E8EEB}"/>
              </a:ext>
            </a:extLst>
          </p:cNvPr>
          <p:cNvSpPr txBox="1"/>
          <p:nvPr/>
        </p:nvSpPr>
        <p:spPr>
          <a:xfrm>
            <a:off x="6332683" y="2839898"/>
            <a:ext cx="3379355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veria" panose="02000603000000000004" pitchFamily="2" charset="0"/>
              </a:rPr>
              <a:t>Quels symboles de la république vois-tu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EE283E1-7400-F9F5-0C55-F293134AF1C0}"/>
              </a:ext>
            </a:extLst>
          </p:cNvPr>
          <p:cNvSpPr txBox="1"/>
          <p:nvPr/>
        </p:nvSpPr>
        <p:spPr>
          <a:xfrm>
            <a:off x="6332683" y="4342373"/>
            <a:ext cx="3379355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veria" panose="02000603000000000004" pitchFamily="2" charset="0"/>
              </a:rPr>
              <a:t>Quels symboles montrent les progrès économiques ?</a:t>
            </a:r>
          </a:p>
        </p:txBody>
      </p:sp>
      <p:sp>
        <p:nvSpPr>
          <p:cNvPr id="19" name="Rectangle : avec coins rognés en diagonale 18">
            <a:hlinkClick r:id="rId5" action="ppaction://hlinksldjump"/>
            <a:extLst>
              <a:ext uri="{FF2B5EF4-FFF2-40B4-BE49-F238E27FC236}">
                <a16:creationId xmlns:a16="http://schemas.microsoft.com/office/drawing/2014/main" id="{1F5CD8A6-7EAD-26A3-A62D-A5D1F55F2F37}"/>
              </a:ext>
            </a:extLst>
          </p:cNvPr>
          <p:cNvSpPr/>
          <p:nvPr/>
        </p:nvSpPr>
        <p:spPr>
          <a:xfrm>
            <a:off x="6332683" y="6321844"/>
            <a:ext cx="2506517" cy="443346"/>
          </a:xfrm>
          <a:prstGeom prst="snip2DiagRect">
            <a:avLst>
              <a:gd name="adj1" fmla="val 44445"/>
              <a:gd name="adj2" fmla="val 1666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cme" panose="02000706050000020004" pitchFamily="2" charset="0"/>
              </a:rPr>
              <a:t>Comment la presse essaye d’installer la république ?</a:t>
            </a:r>
            <a:endParaRPr lang="fr-FR" sz="1600" dirty="0">
              <a:solidFill>
                <a:schemeClr val="bg1"/>
              </a:solidFill>
              <a:latin typeface="Acme" panose="02000706050000020004" pitchFamily="2" charset="0"/>
            </a:endParaRPr>
          </a:p>
        </p:txBody>
      </p:sp>
      <p:pic>
        <p:nvPicPr>
          <p:cNvPr id="20" name="Picture 2" descr="Mégaphone - Icônes les communications gratuites">
            <a:extLst>
              <a:ext uri="{FF2B5EF4-FFF2-40B4-BE49-F238E27FC236}">
                <a16:creationId xmlns:a16="http://schemas.microsoft.com/office/drawing/2014/main" id="{146B77AD-A008-A783-BB98-5547D2AB5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90" y="41709"/>
            <a:ext cx="438583" cy="4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Paper Kawaii Lineal color icon">
            <a:extLst>
              <a:ext uri="{FF2B5EF4-FFF2-40B4-BE49-F238E27FC236}">
                <a16:creationId xmlns:a16="http://schemas.microsoft.com/office/drawing/2014/main" id="{509A6DD9-C8BE-9CDF-3C16-0B96198D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98" y="586223"/>
            <a:ext cx="438583" cy="4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68F260-12BD-EBA2-083E-1BEE15546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762"/>
            <a:ext cx="8257309" cy="921184"/>
          </a:xfrm>
        </p:spPr>
        <p:txBody>
          <a:bodyPr>
            <a:normAutofit/>
          </a:bodyPr>
          <a:lstStyle/>
          <a:p>
            <a:r>
              <a:rPr lang="fr-FR" sz="2400" dirty="0"/>
              <a:t>Article relatant la fête du centenaire de la république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6DF59C-DB41-FDB0-8547-54928745B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07" y="1052946"/>
            <a:ext cx="8972550" cy="2943225"/>
          </a:xfrm>
          <a:prstGeom prst="rect">
            <a:avLst/>
          </a:prstGeom>
        </p:spPr>
      </p:pic>
      <p:pic>
        <p:nvPicPr>
          <p:cNvPr id="8" name="Picture 2" descr="Mégaphone - Icônes les communications gratuites">
            <a:extLst>
              <a:ext uri="{FF2B5EF4-FFF2-40B4-BE49-F238E27FC236}">
                <a16:creationId xmlns:a16="http://schemas.microsoft.com/office/drawing/2014/main" id="{8AA6A06A-CFAF-4B5F-4FD5-1929BF921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90" y="41709"/>
            <a:ext cx="438583" cy="4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avec coin arrondi 8">
            <a:extLst>
              <a:ext uri="{FF2B5EF4-FFF2-40B4-BE49-F238E27FC236}">
                <a16:creationId xmlns:a16="http://schemas.microsoft.com/office/drawing/2014/main" id="{E7F7777C-7E59-0326-EB76-94A6AA565CEF}"/>
              </a:ext>
            </a:extLst>
          </p:cNvPr>
          <p:cNvSpPr/>
          <p:nvPr/>
        </p:nvSpPr>
        <p:spPr>
          <a:xfrm>
            <a:off x="3777673" y="812800"/>
            <a:ext cx="1616363" cy="323273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recouvertes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EE6C185F-C3D2-B41C-1D24-27905671AB2C}"/>
              </a:ext>
            </a:extLst>
          </p:cNvPr>
          <p:cNvSpPr/>
          <p:nvPr/>
        </p:nvSpPr>
        <p:spPr>
          <a:xfrm>
            <a:off x="3987801" y="2215140"/>
            <a:ext cx="1692564" cy="323273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Marche dans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3CEE35B-7D28-BC85-3B9D-D6BC67FABADD}"/>
              </a:ext>
            </a:extLst>
          </p:cNvPr>
          <p:cNvCxnSpPr>
            <a:stCxn id="9" idx="2"/>
          </p:cNvCxnSpPr>
          <p:nvPr/>
        </p:nvCxnSpPr>
        <p:spPr>
          <a:xfrm flipH="1">
            <a:off x="4544291" y="1136073"/>
            <a:ext cx="41564" cy="16625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74615EA-C9BA-FCF0-C0F5-A7B48ED926AE}"/>
              </a:ext>
            </a:extLst>
          </p:cNvPr>
          <p:cNvCxnSpPr>
            <a:cxnSpLocks/>
          </p:cNvCxnSpPr>
          <p:nvPr/>
        </p:nvCxnSpPr>
        <p:spPr>
          <a:xfrm flipH="1" flipV="1">
            <a:off x="4717473" y="1804122"/>
            <a:ext cx="78509" cy="41101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Le Triomphe de la République, char à la fête nationale commémorant le  centenaire">
            <a:extLst>
              <a:ext uri="{FF2B5EF4-FFF2-40B4-BE49-F238E27FC236}">
                <a16:creationId xmlns:a16="http://schemas.microsoft.com/office/drawing/2014/main" id="{0BF10294-796C-A967-7CE4-790BA6CAB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5" y="3849915"/>
            <a:ext cx="3337983" cy="25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773B816-9DAE-3468-8ADD-51B8CCC4F510}"/>
              </a:ext>
            </a:extLst>
          </p:cNvPr>
          <p:cNvCxnSpPr>
            <a:cxnSpLocks/>
          </p:cNvCxnSpPr>
          <p:nvPr/>
        </p:nvCxnSpPr>
        <p:spPr>
          <a:xfrm flipV="1">
            <a:off x="1179945" y="3429000"/>
            <a:ext cx="454891" cy="64524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61818807-205B-1E5A-2086-7EA1B27E7D48}"/>
              </a:ext>
            </a:extLst>
          </p:cNvPr>
          <p:cNvSpPr txBox="1"/>
          <p:nvPr/>
        </p:nvSpPr>
        <p:spPr>
          <a:xfrm>
            <a:off x="3777673" y="4084218"/>
            <a:ext cx="313645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veria" panose="02000603000000000004" pitchFamily="2" charset="0"/>
              </a:rPr>
              <a:t>De quelle ville parle cet article ?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5D359C2-8CEB-B6C9-1611-D70F4BFF7834}"/>
              </a:ext>
            </a:extLst>
          </p:cNvPr>
          <p:cNvSpPr/>
          <p:nvPr/>
        </p:nvSpPr>
        <p:spPr>
          <a:xfrm>
            <a:off x="6813773" y="3849915"/>
            <a:ext cx="2887072" cy="99115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De Lyon car c’est écrit dans le nom du journal.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4CEDBC8-7593-6C61-996E-14B5F7E1843F}"/>
              </a:ext>
            </a:extLst>
          </p:cNvPr>
          <p:cNvSpPr txBox="1"/>
          <p:nvPr/>
        </p:nvSpPr>
        <p:spPr>
          <a:xfrm>
            <a:off x="3777383" y="5075238"/>
            <a:ext cx="313645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veria" panose="02000603000000000004" pitchFamily="2" charset="0"/>
              </a:rPr>
              <a:t>Quelle phrase montre l’enthousiasme des français pour la république ?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B0F343DC-A719-ED8D-68D2-EFC06B2CCFB6}"/>
              </a:ext>
            </a:extLst>
          </p:cNvPr>
          <p:cNvCxnSpPr/>
          <p:nvPr/>
        </p:nvCxnSpPr>
        <p:spPr>
          <a:xfrm flipH="1">
            <a:off x="840509" y="2835564"/>
            <a:ext cx="80264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3D34396-C900-9B7C-C02B-DFAB2ADF28D2}"/>
              </a:ext>
            </a:extLst>
          </p:cNvPr>
          <p:cNvCxnSpPr>
            <a:cxnSpLocks/>
          </p:cNvCxnSpPr>
          <p:nvPr/>
        </p:nvCxnSpPr>
        <p:spPr>
          <a:xfrm flipH="1">
            <a:off x="531091" y="3172691"/>
            <a:ext cx="582352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 : avec coin arrondi 25">
            <a:extLst>
              <a:ext uri="{FF2B5EF4-FFF2-40B4-BE49-F238E27FC236}">
                <a16:creationId xmlns:a16="http://schemas.microsoft.com/office/drawing/2014/main" id="{32C46BD4-9C29-8E7E-2329-91B81859AAA0}"/>
              </a:ext>
            </a:extLst>
          </p:cNvPr>
          <p:cNvSpPr/>
          <p:nvPr/>
        </p:nvSpPr>
        <p:spPr>
          <a:xfrm>
            <a:off x="5290749" y="3240315"/>
            <a:ext cx="2024452" cy="323273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Vote, avis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0C17406-8CD0-5537-0675-54D3D4FC0B1F}"/>
              </a:ext>
            </a:extLst>
          </p:cNvPr>
          <p:cNvCxnSpPr>
            <a:cxnSpLocks/>
          </p:cNvCxnSpPr>
          <p:nvPr/>
        </p:nvCxnSpPr>
        <p:spPr>
          <a:xfrm flipV="1">
            <a:off x="5680365" y="3084803"/>
            <a:ext cx="0" cy="25437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 : avec coins rognés en diagonale 28">
            <a:hlinkClick r:id="rId5" action="ppaction://hlinksldjump"/>
            <a:extLst>
              <a:ext uri="{FF2B5EF4-FFF2-40B4-BE49-F238E27FC236}">
                <a16:creationId xmlns:a16="http://schemas.microsoft.com/office/drawing/2014/main" id="{03B6842A-D8B0-32FF-598F-F4E7AD1A75D5}"/>
              </a:ext>
            </a:extLst>
          </p:cNvPr>
          <p:cNvSpPr/>
          <p:nvPr/>
        </p:nvSpPr>
        <p:spPr>
          <a:xfrm>
            <a:off x="7148083" y="6237281"/>
            <a:ext cx="2506517" cy="443346"/>
          </a:xfrm>
          <a:prstGeom prst="snip2DiagRect">
            <a:avLst>
              <a:gd name="adj1" fmla="val 44445"/>
              <a:gd name="adj2" fmla="val 1666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cme" panose="02000706050000020004" pitchFamily="2" charset="0"/>
              </a:rPr>
              <a:t>Les défilés du 14 juillet existent-ils encore aujourd’hui ?</a:t>
            </a:r>
            <a:endParaRPr lang="fr-FR" sz="1600" dirty="0">
              <a:solidFill>
                <a:schemeClr val="bg1"/>
              </a:solidFill>
              <a:latin typeface="Acme" panose="020007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 animBg="1"/>
      <p:bldP spid="20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B8263C-FF52-8046-D1AB-E25DF5EC5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893" y="168707"/>
            <a:ext cx="4441943" cy="819585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A vos PLickers</a:t>
            </a:r>
          </a:p>
        </p:txBody>
      </p:sp>
      <p:pic>
        <p:nvPicPr>
          <p:cNvPr id="14338" name="Picture 2" descr="ClasseTICE 1dLe numérique au service des apprentissagesPlickers, un outil  pour évaluer vos élèves différemment !">
            <a:hlinkClick r:id="rId2"/>
            <a:extLst>
              <a:ext uri="{FF2B5EF4-FFF2-40B4-BE49-F238E27FC236}">
                <a16:creationId xmlns:a16="http://schemas.microsoft.com/office/drawing/2014/main" id="{0E7AF527-152D-6EB1-55FC-F7F5EE66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92" y="910576"/>
            <a:ext cx="1466417" cy="146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lickers – Applications sur Google Play">
            <a:hlinkClick r:id="rId2"/>
            <a:extLst>
              <a:ext uri="{FF2B5EF4-FFF2-40B4-BE49-F238E27FC236}">
                <a16:creationId xmlns:a16="http://schemas.microsoft.com/office/drawing/2014/main" id="{47DFF7DA-7A6E-7C02-41CD-78141505B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019">
            <a:off x="5222976" y="910575"/>
            <a:ext cx="1466417" cy="146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DC76A8F-F821-D89B-67EC-BEC722D19D79}"/>
              </a:ext>
            </a:extLst>
          </p:cNvPr>
          <p:cNvSpPr txBox="1">
            <a:spLocks/>
          </p:cNvSpPr>
          <p:nvPr/>
        </p:nvSpPr>
        <p:spPr>
          <a:xfrm>
            <a:off x="2369875" y="2709067"/>
            <a:ext cx="4441943" cy="8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r-FR" sz="3600" dirty="0"/>
              <a:t>Prêt ... partez</a:t>
            </a:r>
          </a:p>
        </p:txBody>
      </p:sp>
      <p:sp>
        <p:nvSpPr>
          <p:cNvPr id="5" name="Rectangle : avec coins rognés en diagonale 4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4506A29F-E42A-0A6F-37C2-984EC3460162}"/>
              </a:ext>
            </a:extLst>
          </p:cNvPr>
          <p:cNvSpPr/>
          <p:nvPr/>
        </p:nvSpPr>
        <p:spPr>
          <a:xfrm>
            <a:off x="3337587" y="3909317"/>
            <a:ext cx="2795358" cy="443346"/>
          </a:xfrm>
          <a:prstGeom prst="snip2DiagRect">
            <a:avLst>
              <a:gd name="adj1" fmla="val 44445"/>
              <a:gd name="adj2" fmla="val 1666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cme" panose="02000706050000020004" pitchFamily="2" charset="0"/>
              </a:rPr>
              <a:t>Quelle trace écrite garder ?</a:t>
            </a:r>
            <a:endParaRPr lang="fr-FR" sz="1600" dirty="0">
              <a:solidFill>
                <a:schemeClr val="bg1"/>
              </a:solidFill>
              <a:latin typeface="Acme" panose="020007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9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5159D8-F330-BAE7-3481-482B67439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45" y="1705664"/>
            <a:ext cx="8705272" cy="34466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3E3A5E7-4EB3-6786-7B5C-EAC40F37F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8" y="69417"/>
            <a:ext cx="2909454" cy="1482291"/>
          </a:xfrm>
        </p:spPr>
        <p:txBody>
          <a:bodyPr>
            <a:normAutofit fontScale="90000"/>
          </a:bodyPr>
          <a:lstStyle/>
          <a:p>
            <a:r>
              <a:rPr lang="fr-FR" sz="3600" u="sng" dirty="0">
                <a:latin typeface="123Marker" panose="02000603000000000000" pitchFamily="2" charset="0"/>
                <a:ea typeface="123Marker" panose="02000603000000000000" pitchFamily="2" charset="0"/>
              </a:rPr>
              <a:t>Séance 1 </a:t>
            </a:r>
            <a:r>
              <a:rPr lang="fr-FR" sz="3600" dirty="0">
                <a:latin typeface="123Marker" panose="02000603000000000000" pitchFamily="2" charset="0"/>
                <a:ea typeface="123Marker" panose="02000603000000000000" pitchFamily="2" charset="0"/>
              </a:rPr>
              <a:t>: </a:t>
            </a:r>
            <a:br>
              <a:rPr lang="fr-FR" sz="3600" dirty="0">
                <a:latin typeface="123Marker" panose="02000603000000000000" pitchFamily="2" charset="0"/>
                <a:ea typeface="123Marker" panose="02000603000000000000" pitchFamily="2" charset="0"/>
              </a:rPr>
            </a:br>
            <a:r>
              <a:rPr lang="fr-FR" sz="3600" dirty="0">
                <a:latin typeface="123Marker" panose="02000603000000000000" pitchFamily="2" charset="0"/>
                <a:ea typeface="123Marker" panose="02000603000000000000" pitchFamily="2" charset="0"/>
              </a:rPr>
              <a:t>La république s’installe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FD20F3-B1EF-742D-300E-CABC15C7A348}"/>
              </a:ext>
            </a:extLst>
          </p:cNvPr>
          <p:cNvSpPr txBox="1"/>
          <p:nvPr/>
        </p:nvSpPr>
        <p:spPr>
          <a:xfrm>
            <a:off x="3509820" y="140712"/>
            <a:ext cx="3722253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Qui dirige la France avant la révolution française de 1789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8A63DE-1BDC-7AA7-A168-483F00BA60EA}"/>
              </a:ext>
            </a:extLst>
          </p:cNvPr>
          <p:cNvSpPr txBox="1"/>
          <p:nvPr/>
        </p:nvSpPr>
        <p:spPr>
          <a:xfrm>
            <a:off x="304802" y="5424625"/>
            <a:ext cx="3722253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Quel est le nom du roi qui a été guillotiné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4D8152B-F606-5CBD-17C4-BE9B1C74230A}"/>
              </a:ext>
            </a:extLst>
          </p:cNvPr>
          <p:cNvSpPr txBox="1"/>
          <p:nvPr/>
        </p:nvSpPr>
        <p:spPr>
          <a:xfrm>
            <a:off x="4715165" y="5424625"/>
            <a:ext cx="3722253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Qui dirige la France après 1793 ?</a:t>
            </a:r>
          </a:p>
        </p:txBody>
      </p:sp>
      <p:sp>
        <p:nvSpPr>
          <p:cNvPr id="14" name="Ellipse 13">
            <a:hlinkClick r:id="rId3" action="ppaction://hlinksldjump"/>
            <a:extLst>
              <a:ext uri="{FF2B5EF4-FFF2-40B4-BE49-F238E27FC236}">
                <a16:creationId xmlns:a16="http://schemas.microsoft.com/office/drawing/2014/main" id="{EDCB59C0-C2A1-7873-AD4F-AA7C99518FBC}"/>
              </a:ext>
            </a:extLst>
          </p:cNvPr>
          <p:cNvSpPr/>
          <p:nvPr/>
        </p:nvSpPr>
        <p:spPr>
          <a:xfrm>
            <a:off x="3380510" y="4203208"/>
            <a:ext cx="1627909" cy="711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rId4" action="ppaction://hlinksldjump"/>
            <a:extLst>
              <a:ext uri="{FF2B5EF4-FFF2-40B4-BE49-F238E27FC236}">
                <a16:creationId xmlns:a16="http://schemas.microsoft.com/office/drawing/2014/main" id="{6E29E495-D8EA-F647-95CD-33ABEC570BD6}"/>
              </a:ext>
            </a:extLst>
          </p:cNvPr>
          <p:cNvSpPr/>
          <p:nvPr/>
        </p:nvSpPr>
        <p:spPr>
          <a:xfrm>
            <a:off x="1789547" y="4191572"/>
            <a:ext cx="1627909" cy="58362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rId5" action="ppaction://hlinksldjump"/>
            <a:extLst>
              <a:ext uri="{FF2B5EF4-FFF2-40B4-BE49-F238E27FC236}">
                <a16:creationId xmlns:a16="http://schemas.microsoft.com/office/drawing/2014/main" id="{6A3CB372-DDB5-ADED-2A5B-1670C567ADF4}"/>
              </a:ext>
            </a:extLst>
          </p:cNvPr>
          <p:cNvSpPr/>
          <p:nvPr/>
        </p:nvSpPr>
        <p:spPr>
          <a:xfrm>
            <a:off x="5134266" y="4231579"/>
            <a:ext cx="1627909" cy="58362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rId6" action="ppaction://hlinksldjump"/>
            <a:extLst>
              <a:ext uri="{FF2B5EF4-FFF2-40B4-BE49-F238E27FC236}">
                <a16:creationId xmlns:a16="http://schemas.microsoft.com/office/drawing/2014/main" id="{700D26E6-645D-67D4-4366-826D5F2B8ECA}"/>
              </a:ext>
            </a:extLst>
          </p:cNvPr>
          <p:cNvSpPr/>
          <p:nvPr/>
        </p:nvSpPr>
        <p:spPr>
          <a:xfrm>
            <a:off x="1433947" y="4671954"/>
            <a:ext cx="1983509" cy="58362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avec coins rognés en diagonale 17">
            <a:hlinkClick r:id="rId7" action="ppaction://hlinksldjump"/>
            <a:extLst>
              <a:ext uri="{FF2B5EF4-FFF2-40B4-BE49-F238E27FC236}">
                <a16:creationId xmlns:a16="http://schemas.microsoft.com/office/drawing/2014/main" id="{81FDF43F-1217-12D6-DD62-C8F39564291B}"/>
              </a:ext>
            </a:extLst>
          </p:cNvPr>
          <p:cNvSpPr/>
          <p:nvPr/>
        </p:nvSpPr>
        <p:spPr>
          <a:xfrm>
            <a:off x="7130473" y="6450976"/>
            <a:ext cx="2697018" cy="332509"/>
          </a:xfrm>
          <a:prstGeom prst="snip2DiagRect">
            <a:avLst>
              <a:gd name="adj1" fmla="val 44445"/>
              <a:gd name="adj2" fmla="val 1666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cme" panose="02000706050000020004" pitchFamily="2" charset="0"/>
              </a:rPr>
              <a:t>Qu’est ce que l’époque contemporaine ?</a:t>
            </a:r>
            <a:endParaRPr lang="fr-FR" sz="1600" dirty="0">
              <a:solidFill>
                <a:schemeClr val="bg1"/>
              </a:solidFill>
              <a:latin typeface="Acme" panose="02000706050000020004" pitchFamily="2" charset="0"/>
            </a:endParaRPr>
          </a:p>
        </p:txBody>
      </p:sp>
      <p:pic>
        <p:nvPicPr>
          <p:cNvPr id="8194" name="Picture 2" descr="Mégaphone - Icônes les communications gratuites">
            <a:extLst>
              <a:ext uri="{FF2B5EF4-FFF2-40B4-BE49-F238E27FC236}">
                <a16:creationId xmlns:a16="http://schemas.microsoft.com/office/drawing/2014/main" id="{F9189B52-E6D3-00FA-004A-911DCE2AA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90" y="69417"/>
            <a:ext cx="438583" cy="4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aper Kawaii Lineal color icon">
            <a:extLst>
              <a:ext uri="{FF2B5EF4-FFF2-40B4-BE49-F238E27FC236}">
                <a16:creationId xmlns:a16="http://schemas.microsoft.com/office/drawing/2014/main" id="{5254267A-DE90-E180-6835-C18106D1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98" y="632403"/>
            <a:ext cx="438583" cy="4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9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DCD1FE-916D-39A2-7119-6DE1E406C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09" y="2581389"/>
            <a:ext cx="9393837" cy="419548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La fuite manquée des 20 et 21 juin 1791 — plus connue sous les noms de « fuite de Varennes » ou « fuite à Varennes » — est un épisode important de la Révolution française, au cours duquel le roi de France Louis XVI, la reine Marie-Antoinette et leur famille immédiate tentèrent de rejoindre le bastion royaliste de Montmédy, à partir duquel le roi espérait lancer une contre-révolution, et furent arrêtés en route à Varennes-en-Argonne (Meuse, Lorraine). </a:t>
            </a:r>
          </a:p>
          <a:p>
            <a:pPr marL="0" indent="0">
              <a:buNone/>
            </a:pPr>
            <a:r>
              <a:rPr lang="fr-FR" dirty="0"/>
              <a:t>Ils sont reconnus par un maître de poste (</a:t>
            </a:r>
            <a:r>
              <a:rPr lang="fr-FR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Jean baptiste Drouet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Il deviendra homme politique élu de nombreuses fois députés)</a:t>
            </a:r>
          </a:p>
        </p:txBody>
      </p:sp>
      <p:pic>
        <p:nvPicPr>
          <p:cNvPr id="5122" name="Picture 2" descr="Illustration.">
            <a:extLst>
              <a:ext uri="{FF2B5EF4-FFF2-40B4-BE49-F238E27FC236}">
                <a16:creationId xmlns:a16="http://schemas.microsoft.com/office/drawing/2014/main" id="{198264AC-0004-5F29-C72B-4125991C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27" y="4814908"/>
            <a:ext cx="1438634" cy="174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571A46A6-7B6C-0B8B-22DB-A66F3A81D05F}"/>
              </a:ext>
            </a:extLst>
          </p:cNvPr>
          <p:cNvSpPr txBox="1">
            <a:spLocks/>
          </p:cNvSpPr>
          <p:nvPr/>
        </p:nvSpPr>
        <p:spPr>
          <a:xfrm>
            <a:off x="201830" y="92500"/>
            <a:ext cx="1811697" cy="609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>
                <a:latin typeface="KG Chasing Cars" panose="02000000000000000000" pitchFamily="2" charset="0"/>
              </a:rPr>
              <a:t>ZOOM Sur</a:t>
            </a:r>
            <a:endParaRPr lang="fr-FR" sz="3200" dirty="0">
              <a:latin typeface="KG Chasing Cars" panose="02000000000000000000" pitchFamily="2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8A6D149-7F44-2731-DB2B-CEE3D38F55E1}"/>
              </a:ext>
            </a:extLst>
          </p:cNvPr>
          <p:cNvSpPr txBox="1">
            <a:spLocks/>
          </p:cNvSpPr>
          <p:nvPr/>
        </p:nvSpPr>
        <p:spPr>
          <a:xfrm>
            <a:off x="1931148" y="166255"/>
            <a:ext cx="6335398" cy="53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sz="2400" u="sng" dirty="0"/>
              <a:t>La fuite du roi à Varennes</a:t>
            </a:r>
          </a:p>
        </p:txBody>
      </p:sp>
      <p:pic>
        <p:nvPicPr>
          <p:cNvPr id="5124" name="Picture 4" descr="Fuite de Louis XVI - Vikidia, l'encyclopédie des 8-13 ans">
            <a:extLst>
              <a:ext uri="{FF2B5EF4-FFF2-40B4-BE49-F238E27FC236}">
                <a16:creationId xmlns:a16="http://schemas.microsoft.com/office/drawing/2014/main" id="{AB784EDE-EF01-0583-7357-BE1B4D6D2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775719"/>
            <a:ext cx="2316595" cy="167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'arrestation de Louis XVI à Varennes | RetroNews - Le site de presse de la  BnF">
            <a:extLst>
              <a:ext uri="{FF2B5EF4-FFF2-40B4-BE49-F238E27FC236}">
                <a16:creationId xmlns:a16="http://schemas.microsoft.com/office/drawing/2014/main" id="{622ED65D-EE72-3698-1505-DCA6764F2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45" y="746027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avec coins rognés en diagonale 5">
            <a:hlinkClick r:id="rId5" action="ppaction://hlinksldjump"/>
            <a:extLst>
              <a:ext uri="{FF2B5EF4-FFF2-40B4-BE49-F238E27FC236}">
                <a16:creationId xmlns:a16="http://schemas.microsoft.com/office/drawing/2014/main" id="{35CE32D1-89B3-B498-21F9-A83C1D3484CB}"/>
              </a:ext>
            </a:extLst>
          </p:cNvPr>
          <p:cNvSpPr/>
          <p:nvPr/>
        </p:nvSpPr>
        <p:spPr>
          <a:xfrm>
            <a:off x="6770256" y="6450976"/>
            <a:ext cx="1496290" cy="332509"/>
          </a:xfrm>
          <a:prstGeom prst="snip2DiagRect">
            <a:avLst>
              <a:gd name="adj1" fmla="val 44445"/>
              <a:gd name="adj2" fmla="val 1666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cme" panose="02000706050000020004" pitchFamily="2" charset="0"/>
              </a:rPr>
              <a:t>Retour à la frise</a:t>
            </a:r>
            <a:endParaRPr lang="fr-FR" sz="1600" dirty="0">
              <a:solidFill>
                <a:schemeClr val="bg1"/>
              </a:solidFill>
              <a:latin typeface="Acme" panose="02000706050000020004" pitchFamily="2" charset="0"/>
            </a:endParaRPr>
          </a:p>
        </p:txBody>
      </p:sp>
      <p:pic>
        <p:nvPicPr>
          <p:cNvPr id="5128" name="Picture 8" descr="Écoute - Icônes la musique gratuites">
            <a:extLst>
              <a:ext uri="{FF2B5EF4-FFF2-40B4-BE49-F238E27FC236}">
                <a16:creationId xmlns:a16="http://schemas.microsoft.com/office/drawing/2014/main" id="{8CAF645B-F747-965A-CAD1-F8245A27C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56" y="203199"/>
            <a:ext cx="701204" cy="70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3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DCD1FE-916D-39A2-7119-6DE1E406C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6" y="1024640"/>
            <a:ext cx="2181837" cy="15153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dirty="0"/>
              <a:t>Vidéo qui raconte cette journée qui a changé l’histoire de la révolution et de la France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71A46A6-7B6C-0B8B-22DB-A66F3A81D05F}"/>
              </a:ext>
            </a:extLst>
          </p:cNvPr>
          <p:cNvSpPr txBox="1">
            <a:spLocks/>
          </p:cNvSpPr>
          <p:nvPr/>
        </p:nvSpPr>
        <p:spPr>
          <a:xfrm>
            <a:off x="201830" y="92500"/>
            <a:ext cx="1811697" cy="609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>
                <a:latin typeface="KG Chasing Cars" panose="02000000000000000000" pitchFamily="2" charset="0"/>
              </a:rPr>
              <a:t>ZOOM Sur</a:t>
            </a:r>
            <a:endParaRPr lang="fr-FR" sz="3200" dirty="0">
              <a:latin typeface="KG Chasing Cars" panose="02000000000000000000" pitchFamily="2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8A6D149-7F44-2731-DB2B-CEE3D38F55E1}"/>
              </a:ext>
            </a:extLst>
          </p:cNvPr>
          <p:cNvSpPr txBox="1">
            <a:spLocks/>
          </p:cNvSpPr>
          <p:nvPr/>
        </p:nvSpPr>
        <p:spPr>
          <a:xfrm>
            <a:off x="1931148" y="166255"/>
            <a:ext cx="6335398" cy="53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sz="2400" u="sng" dirty="0"/>
              <a:t>La prise de la bastille</a:t>
            </a:r>
          </a:p>
        </p:txBody>
      </p:sp>
      <p:sp>
        <p:nvSpPr>
          <p:cNvPr id="6" name="Rectangle : avec coins rognés en diagonale 5">
            <a:hlinkClick r:id="rId3" action="ppaction://hlinksldjump"/>
            <a:extLst>
              <a:ext uri="{FF2B5EF4-FFF2-40B4-BE49-F238E27FC236}">
                <a16:creationId xmlns:a16="http://schemas.microsoft.com/office/drawing/2014/main" id="{35CE32D1-89B3-B498-21F9-A83C1D3484CB}"/>
              </a:ext>
            </a:extLst>
          </p:cNvPr>
          <p:cNvSpPr/>
          <p:nvPr/>
        </p:nvSpPr>
        <p:spPr>
          <a:xfrm>
            <a:off x="637311" y="6359236"/>
            <a:ext cx="1496290" cy="332509"/>
          </a:xfrm>
          <a:prstGeom prst="snip2DiagRect">
            <a:avLst>
              <a:gd name="adj1" fmla="val 44445"/>
              <a:gd name="adj2" fmla="val 1666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cme" panose="02000706050000020004" pitchFamily="2" charset="0"/>
              </a:rPr>
              <a:t>Retour à la frise</a:t>
            </a:r>
            <a:endParaRPr lang="fr-FR" sz="1600" dirty="0">
              <a:solidFill>
                <a:schemeClr val="bg1"/>
              </a:solidFill>
              <a:latin typeface="Acme" panose="02000706050000020004" pitchFamily="2" charset="0"/>
            </a:endParaRPr>
          </a:p>
        </p:txBody>
      </p:sp>
      <p:pic>
        <p:nvPicPr>
          <p:cNvPr id="6146" name="Picture 2" descr="Tout est perdu, la Bastille est au pouvoir des Parisiens&quot; (FranceArchives)">
            <a:extLst>
              <a:ext uri="{FF2B5EF4-FFF2-40B4-BE49-F238E27FC236}">
                <a16:creationId xmlns:a16="http://schemas.microsoft.com/office/drawing/2014/main" id="{ACACEBC8-D58C-675B-089F-4B5C5BBB7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530">
            <a:off x="146196" y="2784409"/>
            <a:ext cx="2290027" cy="12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édia en ligne 7" title="L'HISTOIRE PAR L'IMAGE | La prise de la Bastille">
            <a:hlinkClick r:id="" action="ppaction://media"/>
            <a:extLst>
              <a:ext uri="{FF2B5EF4-FFF2-40B4-BE49-F238E27FC236}">
                <a16:creationId xmlns:a16="http://schemas.microsoft.com/office/drawing/2014/main" id="{1E354967-3D51-B123-A220-2C929F09CE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11473" y="942109"/>
            <a:ext cx="7413721" cy="5560291"/>
          </a:xfrm>
          <a:prstGeom prst="rect">
            <a:avLst/>
          </a:prstGeom>
        </p:spPr>
      </p:pic>
      <p:pic>
        <p:nvPicPr>
          <p:cNvPr id="9" name="Picture 8" descr="Écoute - Icônes la musique gratuites">
            <a:extLst>
              <a:ext uri="{FF2B5EF4-FFF2-40B4-BE49-F238E27FC236}">
                <a16:creationId xmlns:a16="http://schemas.microsoft.com/office/drawing/2014/main" id="{3A54A524-15C5-78C9-50DE-D9618787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56" y="203199"/>
            <a:ext cx="701204" cy="70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3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DCD1FE-916D-39A2-7119-6DE1E406C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6" y="1024640"/>
            <a:ext cx="4731339" cy="1515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Texte toujours en vigueur aujourd’hui et affiché dans les écoles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71A46A6-7B6C-0B8B-22DB-A66F3A81D05F}"/>
              </a:ext>
            </a:extLst>
          </p:cNvPr>
          <p:cNvSpPr txBox="1">
            <a:spLocks/>
          </p:cNvSpPr>
          <p:nvPr/>
        </p:nvSpPr>
        <p:spPr>
          <a:xfrm>
            <a:off x="201830" y="92500"/>
            <a:ext cx="1811697" cy="609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>
                <a:latin typeface="KG Chasing Cars" panose="02000000000000000000" pitchFamily="2" charset="0"/>
              </a:rPr>
              <a:t>ZOOM Sur</a:t>
            </a:r>
            <a:endParaRPr lang="fr-FR" sz="3200" dirty="0">
              <a:latin typeface="KG Chasing Cars" panose="02000000000000000000" pitchFamily="2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8A6D149-7F44-2731-DB2B-CEE3D38F55E1}"/>
              </a:ext>
            </a:extLst>
          </p:cNvPr>
          <p:cNvSpPr txBox="1">
            <a:spLocks/>
          </p:cNvSpPr>
          <p:nvPr/>
        </p:nvSpPr>
        <p:spPr>
          <a:xfrm>
            <a:off x="1931148" y="166255"/>
            <a:ext cx="6400052" cy="535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sz="2400" u="sng" dirty="0"/>
              <a:t>La déclaration des droits de l’homme et du citoyen</a:t>
            </a:r>
          </a:p>
        </p:txBody>
      </p:sp>
      <p:sp>
        <p:nvSpPr>
          <p:cNvPr id="6" name="Rectangle : avec coins rognés en diagonale 5">
            <a:hlinkClick r:id="rId2" action="ppaction://hlinksldjump"/>
            <a:extLst>
              <a:ext uri="{FF2B5EF4-FFF2-40B4-BE49-F238E27FC236}">
                <a16:creationId xmlns:a16="http://schemas.microsoft.com/office/drawing/2014/main" id="{35CE32D1-89B3-B498-21F9-A83C1D3484CB}"/>
              </a:ext>
            </a:extLst>
          </p:cNvPr>
          <p:cNvSpPr/>
          <p:nvPr/>
        </p:nvSpPr>
        <p:spPr>
          <a:xfrm>
            <a:off x="637311" y="6359236"/>
            <a:ext cx="1496290" cy="332509"/>
          </a:xfrm>
          <a:prstGeom prst="snip2DiagRect">
            <a:avLst>
              <a:gd name="adj1" fmla="val 44445"/>
              <a:gd name="adj2" fmla="val 1666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cme" panose="02000706050000020004" pitchFamily="2" charset="0"/>
              </a:rPr>
              <a:t>Retour à la frise</a:t>
            </a:r>
            <a:endParaRPr lang="fr-FR" sz="1600" dirty="0">
              <a:solidFill>
                <a:schemeClr val="bg1"/>
              </a:solidFill>
              <a:latin typeface="Acme" panose="02000706050000020004" pitchFamily="2" charset="0"/>
            </a:endParaRPr>
          </a:p>
        </p:txBody>
      </p:sp>
      <p:pic>
        <p:nvPicPr>
          <p:cNvPr id="7170" name="Picture 2" descr="Déclaration des droits de l'homme et du citoyen de 1789 — Wikipédia">
            <a:extLst>
              <a:ext uri="{FF2B5EF4-FFF2-40B4-BE49-F238E27FC236}">
                <a16:creationId xmlns:a16="http://schemas.microsoft.com/office/drawing/2014/main" id="{138AC18D-AC94-FE53-DB22-58A94616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46" y="563417"/>
            <a:ext cx="4900148" cy="621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a Déclaration des droits de l'Homme et du citoyen de 1789 | éduscol |  Ministère de l'Education Nationale et de la Jeunesse | Direction générale  de l'enseignement scolaire">
            <a:extLst>
              <a:ext uri="{FF2B5EF4-FFF2-40B4-BE49-F238E27FC236}">
                <a16:creationId xmlns:a16="http://schemas.microsoft.com/office/drawing/2014/main" id="{34EA1B8C-D8AF-C1B1-BC84-155D4B5C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773084"/>
            <a:ext cx="4485409" cy="316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1AA35EB-98D2-4FEB-154A-9D2DC00680DE}"/>
              </a:ext>
            </a:extLst>
          </p:cNvPr>
          <p:cNvSpPr txBox="1">
            <a:spLocks/>
          </p:cNvSpPr>
          <p:nvPr/>
        </p:nvSpPr>
        <p:spPr>
          <a:xfrm>
            <a:off x="80806" y="4954714"/>
            <a:ext cx="4731339" cy="511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dirty="0"/>
              <a:t>Quel est l’article 1 ?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9347AC0-FC52-7064-0C44-77023E5605E7}"/>
              </a:ext>
            </a:extLst>
          </p:cNvPr>
          <p:cNvSpPr/>
          <p:nvPr/>
        </p:nvSpPr>
        <p:spPr>
          <a:xfrm>
            <a:off x="249381" y="5307302"/>
            <a:ext cx="4562763" cy="9549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Tous les hommes naissent et demeurent libre et égaux en droit.</a:t>
            </a:r>
          </a:p>
        </p:txBody>
      </p:sp>
      <p:pic>
        <p:nvPicPr>
          <p:cNvPr id="9" name="Picture 2" descr="Mégaphone - Icônes les communications gratuites">
            <a:extLst>
              <a:ext uri="{FF2B5EF4-FFF2-40B4-BE49-F238E27FC236}">
                <a16:creationId xmlns:a16="http://schemas.microsoft.com/office/drawing/2014/main" id="{FEEAFC82-889E-C493-3674-E08B9A49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70" y="83296"/>
            <a:ext cx="406231" cy="40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DCD1FE-916D-39A2-7119-6DE1E406C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6" y="1024640"/>
            <a:ext cx="1932721" cy="15153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/>
              <a:t>Le sacre c’est le jour où le pape fait de napoléon un empereur.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71A46A6-7B6C-0B8B-22DB-A66F3A81D05F}"/>
              </a:ext>
            </a:extLst>
          </p:cNvPr>
          <p:cNvSpPr txBox="1">
            <a:spLocks/>
          </p:cNvSpPr>
          <p:nvPr/>
        </p:nvSpPr>
        <p:spPr>
          <a:xfrm>
            <a:off x="201830" y="92500"/>
            <a:ext cx="1811697" cy="609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>
                <a:latin typeface="KG Chasing Cars" panose="02000000000000000000" pitchFamily="2" charset="0"/>
              </a:rPr>
              <a:t>ZOOM Sur</a:t>
            </a:r>
            <a:endParaRPr lang="fr-FR" sz="3200" dirty="0">
              <a:latin typeface="KG Chasing Cars" panose="02000000000000000000" pitchFamily="2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8A6D149-7F44-2731-DB2B-CEE3D38F55E1}"/>
              </a:ext>
            </a:extLst>
          </p:cNvPr>
          <p:cNvSpPr txBox="1">
            <a:spLocks/>
          </p:cNvSpPr>
          <p:nvPr/>
        </p:nvSpPr>
        <p:spPr>
          <a:xfrm>
            <a:off x="1931148" y="166255"/>
            <a:ext cx="6400052" cy="53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sz="2400" u="sng" dirty="0"/>
              <a:t>Le sacre de Napoléon ?</a:t>
            </a:r>
          </a:p>
        </p:txBody>
      </p:sp>
      <p:sp>
        <p:nvSpPr>
          <p:cNvPr id="6" name="Rectangle : avec coins rognés en diagonale 5">
            <a:hlinkClick r:id="rId2" action="ppaction://hlinksldjump"/>
            <a:extLst>
              <a:ext uri="{FF2B5EF4-FFF2-40B4-BE49-F238E27FC236}">
                <a16:creationId xmlns:a16="http://schemas.microsoft.com/office/drawing/2014/main" id="{35CE32D1-89B3-B498-21F9-A83C1D3484CB}"/>
              </a:ext>
            </a:extLst>
          </p:cNvPr>
          <p:cNvSpPr/>
          <p:nvPr/>
        </p:nvSpPr>
        <p:spPr>
          <a:xfrm>
            <a:off x="8304640" y="6442195"/>
            <a:ext cx="1496290" cy="332509"/>
          </a:xfrm>
          <a:prstGeom prst="snip2DiagRect">
            <a:avLst>
              <a:gd name="adj1" fmla="val 44445"/>
              <a:gd name="adj2" fmla="val 1666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cme" panose="02000706050000020004" pitchFamily="2" charset="0"/>
              </a:rPr>
              <a:t>Retour à la frise</a:t>
            </a:r>
            <a:endParaRPr lang="fr-FR" sz="1600" dirty="0">
              <a:solidFill>
                <a:schemeClr val="bg1"/>
              </a:solidFill>
              <a:latin typeface="Acme" panose="02000706050000020004" pitchFamily="2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1AA35EB-98D2-4FEB-154A-9D2DC00680DE}"/>
              </a:ext>
            </a:extLst>
          </p:cNvPr>
          <p:cNvSpPr txBox="1">
            <a:spLocks/>
          </p:cNvSpPr>
          <p:nvPr/>
        </p:nvSpPr>
        <p:spPr>
          <a:xfrm>
            <a:off x="113132" y="3083214"/>
            <a:ext cx="1868067" cy="511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dirty="0"/>
              <a:t>Où est Napoléon ?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9347AC0-FC52-7064-0C44-77023E5605E7}"/>
              </a:ext>
            </a:extLst>
          </p:cNvPr>
          <p:cNvSpPr/>
          <p:nvPr/>
        </p:nvSpPr>
        <p:spPr>
          <a:xfrm>
            <a:off x="187022" y="3595056"/>
            <a:ext cx="1744126" cy="9549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Il tient la couronne.</a:t>
            </a:r>
          </a:p>
        </p:txBody>
      </p:sp>
      <p:pic>
        <p:nvPicPr>
          <p:cNvPr id="9" name="Picture 2" descr="Mégaphone - Icônes les communications gratuites">
            <a:extLst>
              <a:ext uri="{FF2B5EF4-FFF2-40B4-BE49-F238E27FC236}">
                <a16:creationId xmlns:a16="http://schemas.microsoft.com/office/drawing/2014/main" id="{FEEAFC82-889E-C493-3674-E08B9A49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70" y="83296"/>
            <a:ext cx="406231" cy="40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31D1909F-45CD-469A-AE8E-3E53D79FE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9" y="701964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65DF807-F08E-4A7D-1EAC-F98EF42F22D1}"/>
              </a:ext>
            </a:extLst>
          </p:cNvPr>
          <p:cNvSpPr txBox="1">
            <a:spLocks/>
          </p:cNvSpPr>
          <p:nvPr/>
        </p:nvSpPr>
        <p:spPr>
          <a:xfrm>
            <a:off x="140842" y="4855596"/>
            <a:ext cx="1868067" cy="857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dirty="0"/>
              <a:t>Où se tableau se trouve t-il aujourd’hui ?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5738380-B550-B790-5EC7-0CF368F23FD3}"/>
              </a:ext>
            </a:extLst>
          </p:cNvPr>
          <p:cNvSpPr/>
          <p:nvPr/>
        </p:nvSpPr>
        <p:spPr>
          <a:xfrm>
            <a:off x="145460" y="5810548"/>
            <a:ext cx="1744126" cy="9549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Au Louvres</a:t>
            </a:r>
          </a:p>
        </p:txBody>
      </p:sp>
      <p:pic>
        <p:nvPicPr>
          <p:cNvPr id="10244" name="Picture 4" descr="File:Sacre De L'empereur Napoléon Ier By David Musée Du , 56% OFF">
            <a:extLst>
              <a:ext uri="{FF2B5EF4-FFF2-40B4-BE49-F238E27FC236}">
                <a16:creationId xmlns:a16="http://schemas.microsoft.com/office/drawing/2014/main" id="{83E6F79A-0834-A85A-CD60-D831CB08F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10" y="694781"/>
            <a:ext cx="7319817" cy="480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742307E-2B4D-EF85-A845-9244D2CAB9BC}"/>
              </a:ext>
            </a:extLst>
          </p:cNvPr>
          <p:cNvSpPr txBox="1">
            <a:spLocks/>
          </p:cNvSpPr>
          <p:nvPr/>
        </p:nvSpPr>
        <p:spPr>
          <a:xfrm>
            <a:off x="2717026" y="5725136"/>
            <a:ext cx="1868067" cy="857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dirty="0"/>
              <a:t>Quelle est la taille du tableau ? 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A6778CD-5DE2-2C47-D49C-4327E7E54D7C}"/>
              </a:ext>
            </a:extLst>
          </p:cNvPr>
          <p:cNvSpPr/>
          <p:nvPr/>
        </p:nvSpPr>
        <p:spPr>
          <a:xfrm>
            <a:off x="4737070" y="5627723"/>
            <a:ext cx="1744126" cy="9549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9,79 x 6,21 m</a:t>
            </a:r>
          </a:p>
        </p:txBody>
      </p:sp>
    </p:spTree>
    <p:extLst>
      <p:ext uri="{BB962C8B-B14F-4D97-AF65-F5344CB8AC3E}">
        <p14:creationId xmlns:p14="http://schemas.microsoft.com/office/powerpoint/2010/main" val="246946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édia en ligne 12" title="epoque contemporaine">
            <a:hlinkClick r:id="" action="ppaction://media"/>
            <a:extLst>
              <a:ext uri="{FF2B5EF4-FFF2-40B4-BE49-F238E27FC236}">
                <a16:creationId xmlns:a16="http://schemas.microsoft.com/office/drawing/2014/main" id="{96F2D2E0-7983-FD4C-BFDB-A7847457CE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6672" y="1564506"/>
            <a:ext cx="8192655" cy="46293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C8CF3C2-2FA0-A04D-4E55-C2ACA87D2ADA}"/>
              </a:ext>
            </a:extLst>
          </p:cNvPr>
          <p:cNvSpPr txBox="1"/>
          <p:nvPr/>
        </p:nvSpPr>
        <p:spPr>
          <a:xfrm>
            <a:off x="2558473" y="316202"/>
            <a:ext cx="4959929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Averia" panose="02000603000000000004" pitchFamily="2" charset="0"/>
              </a:rPr>
              <a:t>Qu’est ce que l’époque contemporaine ?</a:t>
            </a:r>
          </a:p>
        </p:txBody>
      </p:sp>
      <p:pic>
        <p:nvPicPr>
          <p:cNvPr id="6" name="Picture 8" descr="Écoute - Icônes la musique gratuites">
            <a:extLst>
              <a:ext uri="{FF2B5EF4-FFF2-40B4-BE49-F238E27FC236}">
                <a16:creationId xmlns:a16="http://schemas.microsoft.com/office/drawing/2014/main" id="{363746AF-447A-D430-B039-CD68795A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56" y="203199"/>
            <a:ext cx="701204" cy="70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 : avec coins rognés en diagonale 6">
            <a:hlinkClick r:id="rId5" action="ppaction://hlinksldjump"/>
            <a:extLst>
              <a:ext uri="{FF2B5EF4-FFF2-40B4-BE49-F238E27FC236}">
                <a16:creationId xmlns:a16="http://schemas.microsoft.com/office/drawing/2014/main" id="{D2C3AE06-B166-C41A-F200-E088B48E3D75}"/>
              </a:ext>
            </a:extLst>
          </p:cNvPr>
          <p:cNvSpPr/>
          <p:nvPr/>
        </p:nvSpPr>
        <p:spPr>
          <a:xfrm>
            <a:off x="3325092" y="6375543"/>
            <a:ext cx="4193310" cy="332509"/>
          </a:xfrm>
          <a:prstGeom prst="snip2DiagRect">
            <a:avLst>
              <a:gd name="adj1" fmla="val 44445"/>
              <a:gd name="adj2" fmla="val 1666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cme" panose="02000706050000020004" pitchFamily="2" charset="0"/>
              </a:rPr>
              <a:t>Comment est célébré le centenaire de la révolution française ?</a:t>
            </a:r>
            <a:endParaRPr lang="fr-FR" sz="1600" dirty="0">
              <a:solidFill>
                <a:schemeClr val="bg1"/>
              </a:solidFill>
              <a:latin typeface="Acme" panose="020007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7986C0-DDD4-1406-7758-F9AE41C87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93" y="4304145"/>
            <a:ext cx="6213128" cy="49889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dirty="0"/>
              <a:t>La fête du 14 Juillet 1889 place de la bastille  – Tableau de Jean Béraud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B85617-E9BB-9D0E-8F6B-3C4CC1C6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2" y="126558"/>
            <a:ext cx="6213128" cy="41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43D1E52-3FB6-EEA0-200B-920D731C33B4}"/>
              </a:ext>
            </a:extLst>
          </p:cNvPr>
          <p:cNvSpPr txBox="1"/>
          <p:nvPr/>
        </p:nvSpPr>
        <p:spPr>
          <a:xfrm>
            <a:off x="6414020" y="1208418"/>
            <a:ext cx="337935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veria" panose="02000603000000000004" pitchFamily="2" charset="0"/>
              </a:rPr>
              <a:t>Quel évènement est célébré sur ce tableau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2163B32-42CA-85BD-BF07-B73E03352E56}"/>
              </a:ext>
            </a:extLst>
          </p:cNvPr>
          <p:cNvSpPr txBox="1"/>
          <p:nvPr/>
        </p:nvSpPr>
        <p:spPr>
          <a:xfrm>
            <a:off x="6414020" y="3854015"/>
            <a:ext cx="337935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veria" panose="02000603000000000004" pitchFamily="2" charset="0"/>
              </a:rPr>
              <a:t>Que sont en train de faire les personnages de devant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1B3AA4-E5D6-0608-76C2-D48A55C8FA89}"/>
              </a:ext>
            </a:extLst>
          </p:cNvPr>
          <p:cNvSpPr txBox="1"/>
          <p:nvPr/>
        </p:nvSpPr>
        <p:spPr>
          <a:xfrm>
            <a:off x="112625" y="4858459"/>
            <a:ext cx="284301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veria" panose="02000603000000000004" pitchFamily="2" charset="0"/>
              </a:rPr>
              <a:t>Que voulait montrer le peintre avec ce tableau ?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C6E6B87-F700-093C-DA28-8749E21805FF}"/>
              </a:ext>
            </a:extLst>
          </p:cNvPr>
          <p:cNvSpPr/>
          <p:nvPr/>
        </p:nvSpPr>
        <p:spPr>
          <a:xfrm>
            <a:off x="6539346" y="2349357"/>
            <a:ext cx="3239652" cy="10796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On célèbre les 100 ans de la révolution française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F1F2899-1243-8AFD-37B9-75050120BB9E}"/>
              </a:ext>
            </a:extLst>
          </p:cNvPr>
          <p:cNvSpPr/>
          <p:nvPr/>
        </p:nvSpPr>
        <p:spPr>
          <a:xfrm>
            <a:off x="6553723" y="4979145"/>
            <a:ext cx="3239652" cy="10796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Ils sont en train de défiler et de chanter.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E18C60B-01D1-A0D6-6163-7322DBD5DD9E}"/>
              </a:ext>
            </a:extLst>
          </p:cNvPr>
          <p:cNvSpPr/>
          <p:nvPr/>
        </p:nvSpPr>
        <p:spPr>
          <a:xfrm>
            <a:off x="2785289" y="5054344"/>
            <a:ext cx="2932020" cy="17296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Que les français sont fiers d’être français (patriotiques) et défenseur de la république.</a:t>
            </a:r>
          </a:p>
        </p:txBody>
      </p:sp>
      <p:sp>
        <p:nvSpPr>
          <p:cNvPr id="11" name="Ellipse 10">
            <a:hlinkClick r:id="rId3" action="ppaction://hlinksldjump"/>
            <a:extLst>
              <a:ext uri="{FF2B5EF4-FFF2-40B4-BE49-F238E27FC236}">
                <a16:creationId xmlns:a16="http://schemas.microsoft.com/office/drawing/2014/main" id="{25D27789-B255-1AE6-E604-5E18477C9474}"/>
              </a:ext>
            </a:extLst>
          </p:cNvPr>
          <p:cNvSpPr/>
          <p:nvPr/>
        </p:nvSpPr>
        <p:spPr>
          <a:xfrm>
            <a:off x="1819564" y="480291"/>
            <a:ext cx="729672" cy="171796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avec coins rognés en diagonale 11">
            <a:hlinkClick r:id="rId4" action="ppaction://hlinksldjump"/>
            <a:extLst>
              <a:ext uri="{FF2B5EF4-FFF2-40B4-BE49-F238E27FC236}">
                <a16:creationId xmlns:a16="http://schemas.microsoft.com/office/drawing/2014/main" id="{9865A658-0392-E2DD-2434-255F694CB6C6}"/>
              </a:ext>
            </a:extLst>
          </p:cNvPr>
          <p:cNvSpPr/>
          <p:nvPr/>
        </p:nvSpPr>
        <p:spPr>
          <a:xfrm>
            <a:off x="6587839" y="6450976"/>
            <a:ext cx="3239652" cy="332509"/>
          </a:xfrm>
          <a:prstGeom prst="snip2DiagRect">
            <a:avLst>
              <a:gd name="adj1" fmla="val 44445"/>
              <a:gd name="adj2" fmla="val 1666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cme" panose="02000706050000020004" pitchFamily="2" charset="0"/>
              </a:rPr>
              <a:t>Est-ce que la république s’est imposée dès 1792 ?</a:t>
            </a:r>
            <a:endParaRPr lang="fr-FR" sz="1600" dirty="0">
              <a:solidFill>
                <a:schemeClr val="bg1"/>
              </a:solidFill>
              <a:latin typeface="Acme" panose="020007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D188BA-B5B3-AE64-BD92-C609A5D0A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30" y="92500"/>
            <a:ext cx="1811697" cy="609464"/>
          </a:xfrm>
        </p:spPr>
        <p:txBody>
          <a:bodyPr/>
          <a:lstStyle/>
          <a:p>
            <a:r>
              <a:rPr lang="fr-FR" sz="3200" dirty="0">
                <a:latin typeface="KG Chasing Cars" panose="02000000000000000000" pitchFamily="2" charset="0"/>
              </a:rPr>
              <a:t>ZOOM Sur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D5A973-3B2E-3072-170E-038293E6E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148" y="166255"/>
            <a:ext cx="6335398" cy="535709"/>
          </a:xfrm>
        </p:spPr>
        <p:txBody>
          <a:bodyPr>
            <a:normAutofit/>
          </a:bodyPr>
          <a:lstStyle/>
          <a:p>
            <a:r>
              <a:rPr lang="fr-FR" sz="2400" u="sng" dirty="0"/>
              <a:t>La colonne de juillet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34662B4-9038-4487-A38B-AF0536AA1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6" y="842962"/>
            <a:ext cx="24765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448D8965-5C1E-241D-D81A-2A534852296C}"/>
              </a:ext>
            </a:extLst>
          </p:cNvPr>
          <p:cNvSpPr/>
          <p:nvPr/>
        </p:nvSpPr>
        <p:spPr>
          <a:xfrm>
            <a:off x="2649510" y="738774"/>
            <a:ext cx="3499598" cy="14040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le sommet est orné d'une sculpture en bronze doré d'Auguste Dumont : Le Génie de la Liberté.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0F949AD-AC7F-F836-2A3D-5790934CE9E9}"/>
              </a:ext>
            </a:extLst>
          </p:cNvPr>
          <p:cNvSpPr/>
          <p:nvPr/>
        </p:nvSpPr>
        <p:spPr>
          <a:xfrm>
            <a:off x="837336" y="5723448"/>
            <a:ext cx="4747490" cy="10796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Nécropole où sont enterrés les corps des révolutionnaires morts lors de ces 3 jours.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0CAA5C2-3E37-8905-9A0D-F8C0BD3E8C17}"/>
              </a:ext>
            </a:extLst>
          </p:cNvPr>
          <p:cNvSpPr txBox="1"/>
          <p:nvPr/>
        </p:nvSpPr>
        <p:spPr>
          <a:xfrm>
            <a:off x="6296889" y="239549"/>
            <a:ext cx="3499598" cy="60016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veria" panose="02000603000000000004" pitchFamily="2" charset="0"/>
              </a:rPr>
              <a:t>La colonne de Juillet est une colonne élevée sur la place de la Bastille à Paris, entre 1835 et 1840 en commémoration des trois journées de la révolution de Juillet survenue en 1830, dite Les Trois Glorieuses, qui amenèrent la chute de Charles X et du régime de la restauration, puis l'instauration de la monarchie de juillet. 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93DD8A0-8D0F-D61E-FF1C-1D0BAEB73A01}"/>
              </a:ext>
            </a:extLst>
          </p:cNvPr>
          <p:cNvCxnSpPr/>
          <p:nvPr/>
        </p:nvCxnSpPr>
        <p:spPr>
          <a:xfrm flipH="1" flipV="1">
            <a:off x="1681019" y="1250298"/>
            <a:ext cx="1376218" cy="92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75112C5-22BA-F761-412E-71599D42A9C1}"/>
              </a:ext>
            </a:extLst>
          </p:cNvPr>
          <p:cNvCxnSpPr>
            <a:cxnSpLocks/>
          </p:cNvCxnSpPr>
          <p:nvPr/>
        </p:nvCxnSpPr>
        <p:spPr>
          <a:xfrm flipH="1" flipV="1">
            <a:off x="919392" y="5578975"/>
            <a:ext cx="188286" cy="662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avec coins rognés en diagonale 9">
            <a:hlinkClick r:id="rId3" action="ppaction://hlinksldjump"/>
            <a:extLst>
              <a:ext uri="{FF2B5EF4-FFF2-40B4-BE49-F238E27FC236}">
                <a16:creationId xmlns:a16="http://schemas.microsoft.com/office/drawing/2014/main" id="{EDA10CAB-6C30-E2C8-2E42-F060D1ECDC12}"/>
              </a:ext>
            </a:extLst>
          </p:cNvPr>
          <p:cNvSpPr/>
          <p:nvPr/>
        </p:nvSpPr>
        <p:spPr>
          <a:xfrm>
            <a:off x="8266546" y="6410036"/>
            <a:ext cx="1496290" cy="332509"/>
          </a:xfrm>
          <a:prstGeom prst="snip2DiagRect">
            <a:avLst>
              <a:gd name="adj1" fmla="val 44445"/>
              <a:gd name="adj2" fmla="val 1666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cme" panose="02000706050000020004" pitchFamily="2" charset="0"/>
              </a:rPr>
              <a:t>Retour au tableau</a:t>
            </a:r>
            <a:endParaRPr lang="fr-FR" sz="1600" dirty="0">
              <a:solidFill>
                <a:schemeClr val="bg1"/>
              </a:solidFill>
              <a:latin typeface="Acme" panose="02000706050000020004" pitchFamily="2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F958388-C015-FE14-FFA4-10B39F24C9E0}"/>
              </a:ext>
            </a:extLst>
          </p:cNvPr>
          <p:cNvSpPr/>
          <p:nvPr/>
        </p:nvSpPr>
        <p:spPr>
          <a:xfrm>
            <a:off x="1963640" y="3275143"/>
            <a:ext cx="4154253" cy="11637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Le fût de la colonne porte le nom des victimes des journées révolutionnaires de juillet 1830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06E4AEF-581D-D49F-956E-8EF8847124E1}"/>
              </a:ext>
            </a:extLst>
          </p:cNvPr>
          <p:cNvCxnSpPr>
            <a:cxnSpLocks/>
          </p:cNvCxnSpPr>
          <p:nvPr/>
        </p:nvCxnSpPr>
        <p:spPr>
          <a:xfrm flipH="1">
            <a:off x="1265382" y="3876737"/>
            <a:ext cx="1011755" cy="879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9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393</TotalTime>
  <Words>786</Words>
  <Application>Microsoft Office PowerPoint</Application>
  <PresentationFormat>Format A4 (210 x 297 mm)</PresentationFormat>
  <Paragraphs>86</Paragraphs>
  <Slides>13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123Marker</vt:lpstr>
      <vt:lpstr>Acme</vt:lpstr>
      <vt:lpstr>Averia</vt:lpstr>
      <vt:lpstr>Calibri</vt:lpstr>
      <vt:lpstr>Century Gothic</vt:lpstr>
      <vt:lpstr>KG Chasing Cars</vt:lpstr>
      <vt:lpstr>Wingdings</vt:lpstr>
      <vt:lpstr>Wingdings 3</vt:lpstr>
      <vt:lpstr>Ion</vt:lpstr>
      <vt:lpstr>Séance 1 :  La république s’installe</vt:lpstr>
      <vt:lpstr>Séance 1 :  La république s’installe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ZOOM Sur</vt:lpstr>
      <vt:lpstr>Consigne : Colorie en bleu les républiques et en vert ce qui n’est pas une république.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1 :  La république s’installe</dc:title>
  <dc:creator>romain girard</dc:creator>
  <cp:lastModifiedBy>romain</cp:lastModifiedBy>
  <cp:revision>11</cp:revision>
  <dcterms:created xsi:type="dcterms:W3CDTF">2024-08-04T11:49:37Z</dcterms:created>
  <dcterms:modified xsi:type="dcterms:W3CDTF">2024-09-29T11:50:47Z</dcterms:modified>
</cp:coreProperties>
</file>