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70" d="100"/>
          <a:sy n="70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7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27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6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4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63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0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54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19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83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22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8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47A07-DB46-3E45-BF71-44BE3A3DFC32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B9288-446F-3E4C-AFAB-0134BDD5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21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xmlns="" id="{A4622FF9-4CE3-B445-8545-B230E66C5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27" y="99621"/>
            <a:ext cx="3898973" cy="5276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 cap="rnd">
            <a:solidFill>
              <a:schemeClr val="bg1">
                <a:lumMod val="65000"/>
                <a:lumOff val="0"/>
              </a:schemeClr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1">
                <a:lumMod val="85000"/>
                <a:lumOff val="0"/>
              </a:scheme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effectLst/>
                <a:latin typeface="Arial Rounded MT Bold" panose="020F0704030504030204" pitchFamily="34" charset="77"/>
                <a:ea typeface="Malgun Gothic" panose="020B0503020000020004" pitchFamily="34" charset="-127"/>
                <a:cs typeface="Times New Roman" panose="02020603050405020304" pitchFamily="18" charset="0"/>
              </a:rPr>
              <a:t>Programmation – Mathématiques</a:t>
            </a:r>
            <a:endParaRPr lang="fr-FR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Carré corné 13">
            <a:extLst>
              <a:ext uri="{FF2B5EF4-FFF2-40B4-BE49-F238E27FC236}">
                <a16:creationId xmlns:a16="http://schemas.microsoft.com/office/drawing/2014/main" xmlns="" id="{6342E3F7-546D-544F-9CBA-9064E9652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044" y="138966"/>
            <a:ext cx="629285" cy="438150"/>
          </a:xfrm>
          <a:prstGeom prst="foldedCorner">
            <a:avLst>
              <a:gd name="adj" fmla="val 20097"/>
            </a:avLst>
          </a:prstGeom>
          <a:solidFill>
            <a:srgbClr val="FFFFFF"/>
          </a:solidFill>
          <a:ln w="19050">
            <a:solidFill>
              <a:schemeClr val="bg1">
                <a:lumMod val="50000"/>
                <a:lumOff val="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bg1">
                <a:lumMod val="85000"/>
                <a:lumOff val="0"/>
                <a:alpha val="50000"/>
              </a:schemeClr>
            </a:outerShdw>
          </a:effec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solidFill>
                  <a:srgbClr val="F79646"/>
                </a:solidFill>
                <a:effectLst/>
                <a:latin typeface="Antipasto" panose="02000506000000020004" pitchFamily="2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CE</a:t>
            </a:r>
            <a:r>
              <a:rPr lang="fr-FR" sz="1800" b="1" dirty="0">
                <a:solidFill>
                  <a:srgbClr val="F79646"/>
                </a:solidFill>
                <a:effectLst/>
                <a:latin typeface="Arial Rounded MT Bold" panose="020F0704030504030204" pitchFamily="34" charset="77"/>
                <a:ea typeface="Malgun Gothic" panose="020B0503020000020004" pitchFamily="34" charset="-127"/>
                <a:cs typeface="Times New Roman" panose="02020603050405020304" pitchFamily="18" charset="0"/>
              </a:rPr>
              <a:t>2</a:t>
            </a:r>
            <a:endParaRPr lang="fr-FR" sz="11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Carré corné 14">
            <a:extLst>
              <a:ext uri="{FF2B5EF4-FFF2-40B4-BE49-F238E27FC236}">
                <a16:creationId xmlns:a16="http://schemas.microsoft.com/office/drawing/2014/main" xmlns="" id="{0924B974-1555-D247-A724-6A95C5E4D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973" y="138966"/>
            <a:ext cx="1219200" cy="438150"/>
          </a:xfrm>
          <a:prstGeom prst="foldedCorner">
            <a:avLst>
              <a:gd name="adj" fmla="val 20097"/>
            </a:avLst>
          </a:prstGeom>
          <a:solidFill>
            <a:srgbClr val="FFFFFF"/>
          </a:solidFill>
          <a:ln w="19050">
            <a:solidFill>
              <a:schemeClr val="bg1">
                <a:lumMod val="50000"/>
                <a:lumOff val="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bg1">
                <a:lumMod val="85000"/>
                <a:lumOff val="0"/>
                <a:alpha val="50000"/>
              </a:schemeClr>
            </a:outerShdw>
          </a:effec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b="1">
                <a:solidFill>
                  <a:srgbClr val="F79646"/>
                </a:solidFill>
                <a:effectLst/>
                <a:latin typeface="Arial Rounded MT Bold" panose="020F0704030504030204" pitchFamily="34" charset="77"/>
                <a:ea typeface="Malgun Gothic" panose="020B0503020000020004" pitchFamily="34" charset="-127"/>
                <a:cs typeface="Times New Roman" panose="02020603050405020304" pitchFamily="18" charset="0"/>
              </a:rPr>
              <a:t>2018 - 2019</a:t>
            </a:r>
            <a:endParaRPr lang="fr-FR" sz="110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6" name="Rectangle à coins arrondis 15">
            <a:extLst>
              <a:ext uri="{FF2B5EF4-FFF2-40B4-BE49-F238E27FC236}">
                <a16:creationId xmlns:a16="http://schemas.microsoft.com/office/drawing/2014/main" xmlns="" id="{322B38E0-4B02-6B48-8B3C-13FA3B9E8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99621"/>
            <a:ext cx="3365988" cy="5810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 cap="rnd">
            <a:solidFill>
              <a:schemeClr val="bg1">
                <a:lumMod val="65000"/>
                <a:lumOff val="0"/>
              </a:schemeClr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1">
                <a:lumMod val="85000"/>
                <a:lumOff val="0"/>
              </a:scheme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 smtClean="0">
                <a:effectLst/>
                <a:latin typeface="Fineliner Script" panose="02000506020000020003" pitchFamily="2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B.O</a:t>
            </a:r>
            <a:r>
              <a:rPr lang="fr-FR" sz="2800" dirty="0">
                <a:effectLst/>
                <a:latin typeface="Fineliner Script" panose="02000506020000020003" pitchFamily="2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du 26 novembre 2015</a:t>
            </a:r>
            <a:endParaRPr lang="fr-FR" sz="28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191767"/>
              </p:ext>
            </p:extLst>
          </p:nvPr>
        </p:nvGraphicFramePr>
        <p:xfrm>
          <a:off x="63427" y="735298"/>
          <a:ext cx="9737158" cy="60633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97158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4345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nombres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calculs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20" name="Rectangle à coins arrondis 19">
            <a:extLst>
              <a:ext uri="{FF2B5EF4-FFF2-40B4-BE49-F238E27FC236}">
                <a16:creationId xmlns:a16="http://schemas.microsoft.com/office/drawing/2014/main" xmlns="" id="{87CE9DC9-4B50-004E-AB7C-115A1C15CD37}"/>
              </a:ext>
            </a:extLst>
          </p:cNvPr>
          <p:cNvSpPr/>
          <p:nvPr/>
        </p:nvSpPr>
        <p:spPr>
          <a:xfrm>
            <a:off x="1219200" y="2482751"/>
            <a:ext cx="2124000" cy="3242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Je sais compter et comparer des quantités d’objets. </a:t>
            </a:r>
          </a:p>
        </p:txBody>
      </p:sp>
      <p:sp>
        <p:nvSpPr>
          <p:cNvPr id="21" name="Rectangle à coins arrondis 20">
            <a:extLst>
              <a:ext uri="{FF2B5EF4-FFF2-40B4-BE49-F238E27FC236}">
                <a16:creationId xmlns:a16="http://schemas.microsoft.com/office/drawing/2014/main" xmlns="" id="{940B433B-FE5E-2A40-B0CB-BEB45C2163EE}"/>
              </a:ext>
            </a:extLst>
          </p:cNvPr>
          <p:cNvSpPr/>
          <p:nvPr/>
        </p:nvSpPr>
        <p:spPr>
          <a:xfrm>
            <a:off x="1219200" y="2916364"/>
            <a:ext cx="8496000" cy="4360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compter des quantités d’objets de différentes façons.	Je sais compter de … en …	Je sais décomposer des nombres.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faire des groupements par 10,100.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à coins arrondis 21">
            <a:extLst>
              <a:ext uri="{FF2B5EF4-FFF2-40B4-BE49-F238E27FC236}">
                <a16:creationId xmlns:a16="http://schemas.microsoft.com/office/drawing/2014/main" xmlns="" id="{9AFE7E24-206C-AA43-8A6B-6DEAE9162624}"/>
              </a:ext>
            </a:extLst>
          </p:cNvPr>
          <p:cNvSpPr/>
          <p:nvPr/>
        </p:nvSpPr>
        <p:spPr>
          <a:xfrm>
            <a:off x="1219200" y="3434213"/>
            <a:ext cx="1603512" cy="3800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 repérer sur une suite numérique.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à coins arrondis 22">
            <a:extLst>
              <a:ext uri="{FF2B5EF4-FFF2-40B4-BE49-F238E27FC236}">
                <a16:creationId xmlns:a16="http://schemas.microsoft.com/office/drawing/2014/main" xmlns="" id="{5EF099F3-03F8-DB41-947B-BE36004DB844}"/>
              </a:ext>
            </a:extLst>
          </p:cNvPr>
          <p:cNvSpPr/>
          <p:nvPr/>
        </p:nvSpPr>
        <p:spPr>
          <a:xfrm>
            <a:off x="5327500" y="3526297"/>
            <a:ext cx="3753000" cy="288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 repérer sur une suite numérique.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à coins arrondis 23">
            <a:extLst>
              <a:ext uri="{FF2B5EF4-FFF2-40B4-BE49-F238E27FC236}">
                <a16:creationId xmlns:a16="http://schemas.microsoft.com/office/drawing/2014/main" xmlns="" id="{7B1FD1AE-EB1B-AB4F-AEB3-8CB5F23E281B}"/>
              </a:ext>
            </a:extLst>
          </p:cNvPr>
          <p:cNvSpPr/>
          <p:nvPr/>
        </p:nvSpPr>
        <p:spPr>
          <a:xfrm>
            <a:off x="1219199" y="3941264"/>
            <a:ext cx="1603513" cy="5838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comprends le lien entre le rang (3</a:t>
            </a:r>
            <a:r>
              <a:rPr lang="fr-FR" sz="1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)  et la quantité correspondante.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à coins arrondis 24">
            <a:extLst>
              <a:ext uri="{FF2B5EF4-FFF2-40B4-BE49-F238E27FC236}">
                <a16:creationId xmlns:a16="http://schemas.microsoft.com/office/drawing/2014/main" xmlns="" id="{4C70E527-E9B3-6344-9906-2DF742454531}"/>
              </a:ext>
            </a:extLst>
          </p:cNvPr>
          <p:cNvSpPr/>
          <p:nvPr/>
        </p:nvSpPr>
        <p:spPr>
          <a:xfrm>
            <a:off x="5327500" y="4089205"/>
            <a:ext cx="4387700" cy="288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comprends le lien entre le rang (3</a:t>
            </a:r>
            <a:r>
              <a:rPr lang="fr-FR" sz="1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)  et la quantité correspondante.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à coins arrondis 25">
            <a:extLst>
              <a:ext uri="{FF2B5EF4-FFF2-40B4-BE49-F238E27FC236}">
                <a16:creationId xmlns:a16="http://schemas.microsoft.com/office/drawing/2014/main" xmlns="" id="{8CAAB615-D147-A843-BFD2-A3BDC50BD6DA}"/>
              </a:ext>
            </a:extLst>
          </p:cNvPr>
          <p:cNvSpPr/>
          <p:nvPr/>
        </p:nvSpPr>
        <p:spPr>
          <a:xfrm>
            <a:off x="1219200" y="4626590"/>
            <a:ext cx="3342861" cy="4261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et ranger des nombres.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les symboles &lt;,&gt; ou =.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à coins arrondis 26">
            <a:extLst>
              <a:ext uri="{FF2B5EF4-FFF2-40B4-BE49-F238E27FC236}">
                <a16:creationId xmlns:a16="http://schemas.microsoft.com/office/drawing/2014/main" xmlns="" id="{344D91F5-11A5-E340-BE48-85AC7FA8E401}"/>
              </a:ext>
            </a:extLst>
          </p:cNvPr>
          <p:cNvSpPr/>
          <p:nvPr/>
        </p:nvSpPr>
        <p:spPr>
          <a:xfrm>
            <a:off x="6400800" y="4444430"/>
            <a:ext cx="1600201" cy="608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et ranger des nombres.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les symboles &lt;,&gt; ou =.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à coins arrondis 27">
            <a:extLst>
              <a:ext uri="{FF2B5EF4-FFF2-40B4-BE49-F238E27FC236}">
                <a16:creationId xmlns:a16="http://schemas.microsoft.com/office/drawing/2014/main" xmlns="" id="{E509ED36-7874-BF47-8FDD-F4B0F2FC4612}"/>
              </a:ext>
            </a:extLst>
          </p:cNvPr>
          <p:cNvSpPr/>
          <p:nvPr/>
        </p:nvSpPr>
        <p:spPr>
          <a:xfrm>
            <a:off x="1219199" y="5181040"/>
            <a:ext cx="8532000" cy="2700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NC6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des représentations différentes des nombres.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xmlns="" id="{65DD1D6E-599A-FD4A-99D8-66FCC41F40DF}"/>
              </a:ext>
            </a:extLst>
          </p:cNvPr>
          <p:cNvSpPr/>
          <p:nvPr/>
        </p:nvSpPr>
        <p:spPr>
          <a:xfrm>
            <a:off x="1219199" y="5529558"/>
            <a:ext cx="8532000" cy="2700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passer d’une représentation d’un nombre à une autre.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à coins arrondis 29">
            <a:extLst>
              <a:ext uri="{FF2B5EF4-FFF2-40B4-BE49-F238E27FC236}">
                <a16:creationId xmlns:a16="http://schemas.microsoft.com/office/drawing/2014/main" xmlns="" id="{A4DB43F5-D589-A042-9023-9BDC896EFC5D}"/>
              </a:ext>
            </a:extLst>
          </p:cNvPr>
          <p:cNvSpPr/>
          <p:nvPr/>
        </p:nvSpPr>
        <p:spPr>
          <a:xfrm>
            <a:off x="1219199" y="5938107"/>
            <a:ext cx="8532000" cy="3168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comprends l’écriture des nombres.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noms des nombres.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xmlns="" id="{BD8B29D0-B991-F84E-84BD-913C84D12B7A}"/>
              </a:ext>
            </a:extLst>
          </p:cNvPr>
          <p:cNvGrpSpPr/>
          <p:nvPr/>
        </p:nvGrpSpPr>
        <p:grpSpPr>
          <a:xfrm>
            <a:off x="352040" y="1022487"/>
            <a:ext cx="557175" cy="618911"/>
            <a:chOff x="2036805" y="4419557"/>
            <a:chExt cx="3189426" cy="3467512"/>
          </a:xfrm>
        </p:grpSpPr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xmlns="" id="{F2D23F41-D8E0-BC40-AE49-C76FBE0D6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6805" y="4419557"/>
              <a:ext cx="1740637" cy="1740637"/>
            </a:xfrm>
            <a:prstGeom prst="rect">
              <a:avLst/>
            </a:prstGeom>
          </p:spPr>
        </p:pic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xmlns="" id="{2B509789-23A2-414B-85DC-8B991D2A3C75}"/>
                </a:ext>
              </a:extLst>
            </p:cNvPr>
            <p:cNvSpPr txBox="1"/>
            <p:nvPr/>
          </p:nvSpPr>
          <p:spPr>
            <a:xfrm>
              <a:off x="3727923" y="5645412"/>
              <a:ext cx="1498308" cy="2241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latin typeface="Cursive standard" pitchFamily="2" charset="0"/>
                </a:rPr>
                <a:t>2</a:t>
              </a:r>
            </a:p>
          </p:txBody>
        </p:sp>
        <p:sp>
          <p:nvSpPr>
            <p:cNvPr id="34" name="Croix 33">
              <a:extLst>
                <a:ext uri="{FF2B5EF4-FFF2-40B4-BE49-F238E27FC236}">
                  <a16:creationId xmlns:a16="http://schemas.microsoft.com/office/drawing/2014/main" xmlns="" id="{6BF4400B-14C3-274D-B3D1-40F8C14554D6}"/>
                </a:ext>
              </a:extLst>
            </p:cNvPr>
            <p:cNvSpPr/>
            <p:nvPr/>
          </p:nvSpPr>
          <p:spPr>
            <a:xfrm>
              <a:off x="2429478" y="6180914"/>
              <a:ext cx="955291" cy="931673"/>
            </a:xfrm>
            <a:prstGeom prst="plus">
              <a:avLst>
                <a:gd name="adj" fmla="val 41537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73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0F681D17-5134-844F-B72A-D50B378F2F8D}"/>
                </a:ext>
              </a:extLst>
            </p:cNvPr>
            <p:cNvSpPr/>
            <p:nvPr/>
          </p:nvSpPr>
          <p:spPr>
            <a:xfrm>
              <a:off x="3958264" y="4958018"/>
              <a:ext cx="831251" cy="13321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73"/>
            </a:p>
          </p:txBody>
        </p:sp>
      </p:grpSp>
      <p:sp>
        <p:nvSpPr>
          <p:cNvPr id="37" name="Rectangle à coins arrondis 36">
            <a:extLst>
              <a:ext uri="{FF2B5EF4-FFF2-40B4-BE49-F238E27FC236}">
                <a16:creationId xmlns:a16="http://schemas.microsoft.com/office/drawing/2014/main" xmlns="" id="{F601E8DF-1392-3F42-AC24-B1E4708D37C4}"/>
              </a:ext>
            </a:extLst>
          </p:cNvPr>
          <p:cNvSpPr/>
          <p:nvPr/>
        </p:nvSpPr>
        <p:spPr>
          <a:xfrm>
            <a:off x="1219199" y="6353859"/>
            <a:ext cx="8532000" cy="2700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NC9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une droite graduée.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2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19388"/>
              </p:ext>
            </p:extLst>
          </p:nvPr>
        </p:nvGraphicFramePr>
        <p:xfrm>
          <a:off x="99391" y="99202"/>
          <a:ext cx="9701194" cy="66398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61194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4922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nombres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calculs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xmlns="" id="{65DD1D6E-599A-FD4A-99D8-66FCC41F40DF}"/>
              </a:ext>
            </a:extLst>
          </p:cNvPr>
          <p:cNvSpPr/>
          <p:nvPr/>
        </p:nvSpPr>
        <p:spPr>
          <a:xfrm>
            <a:off x="3916017" y="1941548"/>
            <a:ext cx="5835182" cy="2649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NC10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 sais faire le lien entre un nombre et une unité.</a:t>
            </a:r>
          </a:p>
        </p:txBody>
      </p:sp>
      <p:sp>
        <p:nvSpPr>
          <p:cNvPr id="18" name="Rectangle à coins arrondis 17">
            <a:extLst>
              <a:ext uri="{FF2B5EF4-FFF2-40B4-BE49-F238E27FC236}">
                <a16:creationId xmlns:a16="http://schemas.microsoft.com/office/drawing/2014/main" xmlns="" id="{293E81BB-EFA6-674B-84DE-9BE467DC05B9}"/>
              </a:ext>
            </a:extLst>
          </p:cNvPr>
          <p:cNvSpPr/>
          <p:nvPr/>
        </p:nvSpPr>
        <p:spPr>
          <a:xfrm>
            <a:off x="1219199" y="2304793"/>
            <a:ext cx="8532000" cy="3986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NC11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modéliser des problèmes.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résoudre des problèmes.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à coins arrondis 30">
            <a:extLst>
              <a:ext uri="{FF2B5EF4-FFF2-40B4-BE49-F238E27FC236}">
                <a16:creationId xmlns:a16="http://schemas.microsoft.com/office/drawing/2014/main" xmlns="" id="{327D34DA-CBFD-2B48-B887-C683F1B512DA}"/>
              </a:ext>
            </a:extLst>
          </p:cNvPr>
          <p:cNvSpPr/>
          <p:nvPr/>
        </p:nvSpPr>
        <p:spPr>
          <a:xfrm>
            <a:off x="4651513" y="2811688"/>
            <a:ext cx="5099686" cy="39865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NC12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des tableaux pour répondre à des questions.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des graphiques pour répondre à des questions.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à coins arrondis 31">
            <a:extLst>
              <a:ext uri="{FF2B5EF4-FFF2-40B4-BE49-F238E27FC236}">
                <a16:creationId xmlns:a16="http://schemas.microsoft.com/office/drawing/2014/main" xmlns="" id="{08B81C48-6932-0845-AD44-01696F79D5EA}"/>
              </a:ext>
            </a:extLst>
          </p:cNvPr>
          <p:cNvSpPr/>
          <p:nvPr/>
        </p:nvSpPr>
        <p:spPr>
          <a:xfrm>
            <a:off x="1219199" y="3302373"/>
            <a:ext cx="8532000" cy="1432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NC13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ajouter 1 ou 2 à un nombre.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tables d’addition jusque 10.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tables de multiplication jusque 10.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ajouter ou enlever 9 à un nombre.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ajouter une ou des dizaines (centaines) à un nombre.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doubles et les moitiés des nombres.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compléments à 10.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trouver le complément à la dizaine (centaine) supérieure.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multiplier par 10, par 100.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à coins arrondis 32">
            <a:extLst>
              <a:ext uri="{FF2B5EF4-FFF2-40B4-BE49-F238E27FC236}">
                <a16:creationId xmlns:a16="http://schemas.microsoft.com/office/drawing/2014/main" xmlns="" id="{691D17AD-43E5-144E-95E5-5676D46F9B07}"/>
              </a:ext>
            </a:extLst>
          </p:cNvPr>
          <p:cNvSpPr/>
          <p:nvPr/>
        </p:nvSpPr>
        <p:spPr>
          <a:xfrm>
            <a:off x="1219199" y="4823053"/>
            <a:ext cx="8532000" cy="2657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NC14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trouve des stratégies pour faire des calculs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4" name="Rectangle à coins arrondis 33">
            <a:extLst>
              <a:ext uri="{FF2B5EF4-FFF2-40B4-BE49-F238E27FC236}">
                <a16:creationId xmlns:a16="http://schemas.microsoft.com/office/drawing/2014/main" xmlns="" id="{DD2BC47A-FCF9-944B-A193-308F57436489}"/>
              </a:ext>
            </a:extLst>
          </p:cNvPr>
          <p:cNvSpPr/>
          <p:nvPr/>
        </p:nvSpPr>
        <p:spPr>
          <a:xfrm>
            <a:off x="5059017" y="5178286"/>
            <a:ext cx="4692182" cy="3677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NC15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vérifier mon résultat 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faire un ordre de grandeur pour </a:t>
            </a:r>
            <a:r>
              <a:rPr lang="fr-FR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verifier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mon résulta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5" name="Rectangle à coins arrondis 34">
            <a:extLst>
              <a:ext uri="{FF2B5EF4-FFF2-40B4-BE49-F238E27FC236}">
                <a16:creationId xmlns:a16="http://schemas.microsoft.com/office/drawing/2014/main" xmlns="" id="{37400E6A-5C89-3A4D-88F7-92792B43A550}"/>
              </a:ext>
            </a:extLst>
          </p:cNvPr>
          <p:cNvSpPr/>
          <p:nvPr/>
        </p:nvSpPr>
        <p:spPr>
          <a:xfrm>
            <a:off x="1219199" y="5657942"/>
            <a:ext cx="8532000" cy="2657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NC16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Antipasto" panose="02000506000000020004" pitchFamily="2" charset="0"/>
              </a:rPr>
              <a:t>Calcul mental</a:t>
            </a:r>
            <a:r>
              <a:rPr lang="fr-FR" sz="9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=&gt; je sais calculer mentalement. </a:t>
            </a:r>
          </a:p>
        </p:txBody>
      </p:sp>
      <p:sp>
        <p:nvSpPr>
          <p:cNvPr id="36" name="Rectangle à coins arrondis 35">
            <a:extLst>
              <a:ext uri="{FF2B5EF4-FFF2-40B4-BE49-F238E27FC236}">
                <a16:creationId xmlns:a16="http://schemas.microsoft.com/office/drawing/2014/main" xmlns="" id="{5A33C07F-DA64-084D-9AB1-7DDFA450CDA1}"/>
              </a:ext>
            </a:extLst>
          </p:cNvPr>
          <p:cNvSpPr/>
          <p:nvPr/>
        </p:nvSpPr>
        <p:spPr>
          <a:xfrm>
            <a:off x="1219199" y="5998449"/>
            <a:ext cx="8532000" cy="2657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NC17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Antipasto" panose="02000506000000020004" pitchFamily="2" charset="0"/>
              </a:rPr>
              <a:t>Calcul en ligne</a:t>
            </a:r>
            <a:r>
              <a:rPr lang="fr-FR" sz="9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=&gt; je sais calculer en ligne des additions, des soustractions et des multiplications.</a:t>
            </a:r>
          </a:p>
        </p:txBody>
      </p:sp>
      <p:sp>
        <p:nvSpPr>
          <p:cNvPr id="37" name="Rectangle à coins arrondis 36">
            <a:extLst>
              <a:ext uri="{FF2B5EF4-FFF2-40B4-BE49-F238E27FC236}">
                <a16:creationId xmlns:a16="http://schemas.microsoft.com/office/drawing/2014/main" xmlns="" id="{396F1145-E147-1043-9319-9DFD3452B0B5}"/>
              </a:ext>
            </a:extLst>
          </p:cNvPr>
          <p:cNvSpPr/>
          <p:nvPr/>
        </p:nvSpPr>
        <p:spPr>
          <a:xfrm>
            <a:off x="1219199" y="6333807"/>
            <a:ext cx="8532000" cy="2657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NC18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Antipasto" panose="02000506000000020004" pitchFamily="2" charset="0"/>
              </a:rPr>
              <a:t>Calcul posé</a:t>
            </a:r>
            <a:r>
              <a:rPr lang="fr-FR" sz="9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=&gt; je sais poser et calculer des additions des soustractions et des multiplications.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xmlns="" id="{FDD06D17-8577-474F-9D96-60B15AFF0593}"/>
              </a:ext>
            </a:extLst>
          </p:cNvPr>
          <p:cNvGrpSpPr/>
          <p:nvPr/>
        </p:nvGrpSpPr>
        <p:grpSpPr>
          <a:xfrm>
            <a:off x="361978" y="336687"/>
            <a:ext cx="557175" cy="618911"/>
            <a:chOff x="2036805" y="4419557"/>
            <a:chExt cx="3189426" cy="3467512"/>
          </a:xfrm>
        </p:grpSpPr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xmlns="" id="{2024166D-F4B1-A442-AC6F-8A55BE98F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6805" y="4419557"/>
              <a:ext cx="1740637" cy="1740637"/>
            </a:xfrm>
            <a:prstGeom prst="rect">
              <a:avLst/>
            </a:prstGeom>
          </p:spPr>
        </p:pic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xmlns="" id="{8AD87A11-058E-EB4A-8C51-933ADF60E585}"/>
                </a:ext>
              </a:extLst>
            </p:cNvPr>
            <p:cNvSpPr txBox="1"/>
            <p:nvPr/>
          </p:nvSpPr>
          <p:spPr>
            <a:xfrm>
              <a:off x="3727923" y="5645412"/>
              <a:ext cx="1498308" cy="2241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latin typeface="Cursive standard" pitchFamily="2" charset="0"/>
                </a:rPr>
                <a:t>2</a:t>
              </a:r>
            </a:p>
          </p:txBody>
        </p:sp>
        <p:sp>
          <p:nvSpPr>
            <p:cNvPr id="41" name="Croix 40">
              <a:extLst>
                <a:ext uri="{FF2B5EF4-FFF2-40B4-BE49-F238E27FC236}">
                  <a16:creationId xmlns:a16="http://schemas.microsoft.com/office/drawing/2014/main" xmlns="" id="{FCC3954E-DB49-3947-961D-AF2F2BF8FB59}"/>
                </a:ext>
              </a:extLst>
            </p:cNvPr>
            <p:cNvSpPr/>
            <p:nvPr/>
          </p:nvSpPr>
          <p:spPr>
            <a:xfrm>
              <a:off x="2429478" y="6180914"/>
              <a:ext cx="955291" cy="931673"/>
            </a:xfrm>
            <a:prstGeom prst="plus">
              <a:avLst>
                <a:gd name="adj" fmla="val 41537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73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8D43FB9F-498B-F14E-8966-EA7D5FB4277C}"/>
                </a:ext>
              </a:extLst>
            </p:cNvPr>
            <p:cNvSpPr/>
            <p:nvPr/>
          </p:nvSpPr>
          <p:spPr>
            <a:xfrm>
              <a:off x="3958264" y="4958018"/>
              <a:ext cx="831251" cy="13321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73"/>
            </a:p>
          </p:txBody>
        </p:sp>
      </p:grpSp>
    </p:spTree>
    <p:extLst>
      <p:ext uri="{BB962C8B-B14F-4D97-AF65-F5344CB8AC3E}">
        <p14:creationId xmlns:p14="http://schemas.microsoft.com/office/powerpoint/2010/main" val="130114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57710"/>
              </p:ext>
            </p:extLst>
          </p:nvPr>
        </p:nvGraphicFramePr>
        <p:xfrm>
          <a:off x="99391" y="99202"/>
          <a:ext cx="9701194" cy="668953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61194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4971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grandeurs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mesures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28" name="Rectangle à coins arrondis 27">
            <a:extLst>
              <a:ext uri="{FF2B5EF4-FFF2-40B4-BE49-F238E27FC236}">
                <a16:creationId xmlns:a16="http://schemas.microsoft.com/office/drawing/2014/main" xmlns="" id="{E509ED36-7874-BF47-8FDD-F4B0F2FC4612}"/>
              </a:ext>
            </a:extLst>
          </p:cNvPr>
          <p:cNvSpPr/>
          <p:nvPr/>
        </p:nvSpPr>
        <p:spPr>
          <a:xfrm>
            <a:off x="2922104" y="1846576"/>
            <a:ext cx="1639957" cy="857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objets (longueur, masse, contenance).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durées.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xmlns="" id="{80E2533D-9FA5-E647-B77B-AFBE83FFA9B5}"/>
              </a:ext>
            </a:extLst>
          </p:cNvPr>
          <p:cNvSpPr/>
          <p:nvPr/>
        </p:nvSpPr>
        <p:spPr>
          <a:xfrm>
            <a:off x="2922104" y="2808912"/>
            <a:ext cx="3356034" cy="3389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longueurs, des masses, des contenances. </a:t>
            </a:r>
          </a:p>
        </p:txBody>
      </p:sp>
      <p:sp>
        <p:nvSpPr>
          <p:cNvPr id="14" name="Rectangle à coins arrondis 13">
            <a:extLst>
              <a:ext uri="{FF2B5EF4-FFF2-40B4-BE49-F238E27FC236}">
                <a16:creationId xmlns:a16="http://schemas.microsoft.com/office/drawing/2014/main" xmlns="" id="{DBCEEB88-7FE0-3241-BE3D-06E376C417EB}"/>
              </a:ext>
            </a:extLst>
          </p:cNvPr>
          <p:cNvSpPr/>
          <p:nvPr/>
        </p:nvSpPr>
        <p:spPr>
          <a:xfrm>
            <a:off x="2917091" y="3324807"/>
            <a:ext cx="3361045" cy="4908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J’estime les ordres de grandeur de quelques longueurs, masses. 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ordres de grandeur d’objets de la vie.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à coins arrondis 14">
            <a:extLst>
              <a:ext uri="{FF2B5EF4-FFF2-40B4-BE49-F238E27FC236}">
                <a16:creationId xmlns:a16="http://schemas.microsoft.com/office/drawing/2014/main" xmlns="" id="{803C155B-F5AC-EC44-AF52-77F9B587B16A}"/>
              </a:ext>
            </a:extLst>
          </p:cNvPr>
          <p:cNvSpPr/>
          <p:nvPr/>
        </p:nvSpPr>
        <p:spPr>
          <a:xfrm>
            <a:off x="1205944" y="4130802"/>
            <a:ext cx="1620000" cy="3915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longueurs.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à coins arrondis 15">
            <a:extLst>
              <a:ext uri="{FF2B5EF4-FFF2-40B4-BE49-F238E27FC236}">
                <a16:creationId xmlns:a16="http://schemas.microsoft.com/office/drawing/2014/main" xmlns="" id="{1852D009-4F76-9341-9E2D-06A6991A12A0}"/>
              </a:ext>
            </a:extLst>
          </p:cNvPr>
          <p:cNvSpPr/>
          <p:nvPr/>
        </p:nvSpPr>
        <p:spPr>
          <a:xfrm>
            <a:off x="4658136" y="4130802"/>
            <a:ext cx="1620000" cy="39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longueurs.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" name="Rectangle à coins arrondis 19">
            <a:extLst>
              <a:ext uri="{FF2B5EF4-FFF2-40B4-BE49-F238E27FC236}">
                <a16:creationId xmlns:a16="http://schemas.microsoft.com/office/drawing/2014/main" xmlns="" id="{40EDD37A-E30F-C043-A97C-AF8D9615AEB5}"/>
              </a:ext>
            </a:extLst>
          </p:cNvPr>
          <p:cNvSpPr/>
          <p:nvPr/>
        </p:nvSpPr>
        <p:spPr>
          <a:xfrm>
            <a:off x="6430615" y="1846575"/>
            <a:ext cx="2753141" cy="5189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objets (longueur, masse, contenance).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durées.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à coins arrondis 20">
            <a:extLst>
              <a:ext uri="{FF2B5EF4-FFF2-40B4-BE49-F238E27FC236}">
                <a16:creationId xmlns:a16="http://schemas.microsoft.com/office/drawing/2014/main" xmlns="" id="{B20E34EB-A4D9-AD44-942C-A287EC4CF66C}"/>
              </a:ext>
            </a:extLst>
          </p:cNvPr>
          <p:cNvSpPr/>
          <p:nvPr/>
        </p:nvSpPr>
        <p:spPr>
          <a:xfrm>
            <a:off x="8130206" y="2704460"/>
            <a:ext cx="1620000" cy="4433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9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longueurs, des masses, des contenances. </a:t>
            </a:r>
            <a:endParaRPr lang="fr-FR" sz="900" dirty="0"/>
          </a:p>
        </p:txBody>
      </p:sp>
      <p:sp>
        <p:nvSpPr>
          <p:cNvPr id="22" name="Rectangle à coins arrondis 21">
            <a:extLst>
              <a:ext uri="{FF2B5EF4-FFF2-40B4-BE49-F238E27FC236}">
                <a16:creationId xmlns:a16="http://schemas.microsoft.com/office/drawing/2014/main" xmlns="" id="{257B2E28-C368-8745-A467-C471A736A665}"/>
              </a:ext>
            </a:extLst>
          </p:cNvPr>
          <p:cNvSpPr/>
          <p:nvPr/>
        </p:nvSpPr>
        <p:spPr>
          <a:xfrm>
            <a:off x="8130206" y="3289638"/>
            <a:ext cx="1620000" cy="7347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900" dirty="0">
                <a:latin typeface="Calibri" panose="020F0502020204030204" pitchFamily="34" charset="0"/>
                <a:cs typeface="Calibri" panose="020F0502020204030204" pitchFamily="34" charset="0"/>
              </a:rPr>
              <a:t>J’estime les ordres de grandeur de quelques longueurs, masses. </a:t>
            </a:r>
          </a:p>
          <a:p>
            <a:pPr algn="just"/>
            <a:r>
              <a:rPr lang="fr-FR" sz="900" dirty="0">
                <a:latin typeface="Calibri" panose="020F0502020204030204" pitchFamily="34" charset="0"/>
                <a:cs typeface="Calibri" panose="020F0502020204030204" pitchFamily="34" charset="0"/>
              </a:rPr>
              <a:t>Je connais les ordres de grandeur d’objets de la vie.</a:t>
            </a:r>
            <a:r>
              <a:rPr lang="fr-FR" sz="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à coins arrondis 22">
            <a:extLst>
              <a:ext uri="{FF2B5EF4-FFF2-40B4-BE49-F238E27FC236}">
                <a16:creationId xmlns:a16="http://schemas.microsoft.com/office/drawing/2014/main" xmlns="" id="{22DA4508-CEAF-454D-9098-71D480322BA7}"/>
              </a:ext>
            </a:extLst>
          </p:cNvPr>
          <p:cNvSpPr/>
          <p:nvPr/>
        </p:nvSpPr>
        <p:spPr>
          <a:xfrm>
            <a:off x="2942061" y="4627774"/>
            <a:ext cx="1620000" cy="4710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masses, des contenances. </a:t>
            </a:r>
          </a:p>
        </p:txBody>
      </p:sp>
      <p:sp>
        <p:nvSpPr>
          <p:cNvPr id="25" name="Rectangle à coins arrondis 24">
            <a:extLst>
              <a:ext uri="{FF2B5EF4-FFF2-40B4-BE49-F238E27FC236}">
                <a16:creationId xmlns:a16="http://schemas.microsoft.com/office/drawing/2014/main" xmlns="" id="{BCCB1063-CFF4-DA4A-9E2E-58C714024E3B}"/>
              </a:ext>
            </a:extLst>
          </p:cNvPr>
          <p:cNvSpPr/>
          <p:nvPr/>
        </p:nvSpPr>
        <p:spPr>
          <a:xfrm>
            <a:off x="8130206" y="5235526"/>
            <a:ext cx="1620000" cy="4710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GM6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J’encadre une grandeur par deux nombres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xmlns="" id="{2CA2F7FE-C109-4E48-A286-1457BAE4EB8C}"/>
              </a:ext>
            </a:extLst>
          </p:cNvPr>
          <p:cNvGrpSpPr/>
          <p:nvPr/>
        </p:nvGrpSpPr>
        <p:grpSpPr>
          <a:xfrm>
            <a:off x="99391" y="338296"/>
            <a:ext cx="1020750" cy="798335"/>
            <a:chOff x="289189" y="4861007"/>
            <a:chExt cx="1020750" cy="798335"/>
          </a:xfrm>
        </p:grpSpPr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xmlns="" id="{3F57107D-2998-D84C-A1EE-9CC7820D5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4742" y="5014876"/>
              <a:ext cx="429644" cy="859288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xmlns="" id="{BC076D70-7BC2-AD46-B4DA-AE997A06C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189" y="4861007"/>
              <a:ext cx="1020750" cy="510375"/>
            </a:xfrm>
            <a:prstGeom prst="rect">
              <a:avLst/>
            </a:prstGeom>
          </p:spPr>
        </p:pic>
      </p:grpSp>
      <p:sp>
        <p:nvSpPr>
          <p:cNvPr id="38" name="Rectangle à coins arrondis 37">
            <a:extLst>
              <a:ext uri="{FF2B5EF4-FFF2-40B4-BE49-F238E27FC236}">
                <a16:creationId xmlns:a16="http://schemas.microsoft.com/office/drawing/2014/main" xmlns="" id="{24CC8BA2-DDD1-5742-9670-D287140FA3A3}"/>
              </a:ext>
            </a:extLst>
          </p:cNvPr>
          <p:cNvSpPr/>
          <p:nvPr/>
        </p:nvSpPr>
        <p:spPr>
          <a:xfrm>
            <a:off x="8130206" y="4130802"/>
            <a:ext cx="1620000" cy="39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longueurs.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9" name="Rectangle à coins arrondis 38">
            <a:extLst>
              <a:ext uri="{FF2B5EF4-FFF2-40B4-BE49-F238E27FC236}">
                <a16:creationId xmlns:a16="http://schemas.microsoft.com/office/drawing/2014/main" xmlns="" id="{19D12A6C-A85B-4D45-B741-71CDE902E779}"/>
              </a:ext>
            </a:extLst>
          </p:cNvPr>
          <p:cNvSpPr/>
          <p:nvPr/>
        </p:nvSpPr>
        <p:spPr>
          <a:xfrm>
            <a:off x="7328531" y="4627774"/>
            <a:ext cx="1620000" cy="4710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masses, des contenances. </a:t>
            </a:r>
          </a:p>
        </p:txBody>
      </p:sp>
      <p:sp>
        <p:nvSpPr>
          <p:cNvPr id="40" name="Rectangle à coins arrondis 39">
            <a:extLst>
              <a:ext uri="{FF2B5EF4-FFF2-40B4-BE49-F238E27FC236}">
                <a16:creationId xmlns:a16="http://schemas.microsoft.com/office/drawing/2014/main" xmlns="" id="{8D2AAB22-E993-1E47-9FC9-2E7941E954D3}"/>
              </a:ext>
            </a:extLst>
          </p:cNvPr>
          <p:cNvSpPr/>
          <p:nvPr/>
        </p:nvSpPr>
        <p:spPr>
          <a:xfrm>
            <a:off x="1219199" y="5837030"/>
            <a:ext cx="8532000" cy="8122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J’exprime une mesure avec une unité.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J’exprime une mesure avec une autre unité.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unités de mesures de longueur.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unités de mesures de masse.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unités de mesures de contenance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662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307205"/>
              </p:ext>
            </p:extLst>
          </p:nvPr>
        </p:nvGraphicFramePr>
        <p:xfrm>
          <a:off x="99391" y="99202"/>
          <a:ext cx="9701194" cy="5665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61194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3948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grandeurs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mesures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26" name="Rectangle à coins arrondis 25">
            <a:extLst>
              <a:ext uri="{FF2B5EF4-FFF2-40B4-BE49-F238E27FC236}">
                <a16:creationId xmlns:a16="http://schemas.microsoft.com/office/drawing/2014/main" xmlns="" id="{AA458330-0DDC-0848-B840-ACFEEA4B9820}"/>
              </a:ext>
            </a:extLst>
          </p:cNvPr>
          <p:cNvSpPr/>
          <p:nvPr/>
        </p:nvSpPr>
        <p:spPr>
          <a:xfrm>
            <a:off x="5214730" y="1934273"/>
            <a:ext cx="3988905" cy="8181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comparer des durées.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mesurer des durées.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jours de la semaine.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mesures de durées de l’année.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relations entre les unités de mesure du temps.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à coins arrondis 26">
            <a:extLst>
              <a:ext uri="{FF2B5EF4-FFF2-40B4-BE49-F238E27FC236}">
                <a16:creationId xmlns:a16="http://schemas.microsoft.com/office/drawing/2014/main" xmlns="" id="{87078B03-BDB4-2740-AD0C-F15B9801DFFF}"/>
              </a:ext>
            </a:extLst>
          </p:cNvPr>
          <p:cNvSpPr/>
          <p:nvPr/>
        </p:nvSpPr>
        <p:spPr>
          <a:xfrm>
            <a:off x="5214729" y="2928187"/>
            <a:ext cx="2786271" cy="4908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GM9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représenter une grandeur par une longueur sur une droite graduée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xmlns="" id="{24C71FB9-F4DB-EC4A-9C13-4F3945379044}"/>
              </a:ext>
            </a:extLst>
          </p:cNvPr>
          <p:cNvSpPr/>
          <p:nvPr/>
        </p:nvSpPr>
        <p:spPr>
          <a:xfrm>
            <a:off x="1219199" y="3643806"/>
            <a:ext cx="8532000" cy="4350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GM10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résoudre des problèmes de mesure.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la monnaie.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à coins arrondis 29">
            <a:extLst>
              <a:ext uri="{FF2B5EF4-FFF2-40B4-BE49-F238E27FC236}">
                <a16:creationId xmlns:a16="http://schemas.microsoft.com/office/drawing/2014/main" xmlns="" id="{E728635E-BCAB-8E49-BDEC-534A6F3E1936}"/>
              </a:ext>
            </a:extLst>
          </p:cNvPr>
          <p:cNvSpPr/>
          <p:nvPr/>
        </p:nvSpPr>
        <p:spPr>
          <a:xfrm>
            <a:off x="2944383" y="4255028"/>
            <a:ext cx="1617677" cy="12512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GM11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résoudre des problèmes en faisant des conversions d’unités de mesure.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relations entre les unités de mesure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1" name="Rectangle à coins arrondis 30">
            <a:extLst>
              <a:ext uri="{FF2B5EF4-FFF2-40B4-BE49-F238E27FC236}">
                <a16:creationId xmlns:a16="http://schemas.microsoft.com/office/drawing/2014/main" xmlns="" id="{64C47AF3-CB76-E244-B270-3A2F5B8E827D}"/>
              </a:ext>
            </a:extLst>
          </p:cNvPr>
          <p:cNvSpPr/>
          <p:nvPr/>
        </p:nvSpPr>
        <p:spPr>
          <a:xfrm>
            <a:off x="7407052" y="4332264"/>
            <a:ext cx="2223965" cy="8976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GM11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résoudre des problèmes en faisant des conversions d’unités de mesure.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les relations entre les unités de mesure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2AA6A2F8-B6D3-C841-9ED8-5F19766EF017}"/>
              </a:ext>
            </a:extLst>
          </p:cNvPr>
          <p:cNvGrpSpPr/>
          <p:nvPr/>
        </p:nvGrpSpPr>
        <p:grpSpPr>
          <a:xfrm>
            <a:off x="99391" y="338296"/>
            <a:ext cx="1020750" cy="798335"/>
            <a:chOff x="289189" y="4861007"/>
            <a:chExt cx="1020750" cy="798335"/>
          </a:xfrm>
        </p:grpSpPr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xmlns="" id="{A649443E-9845-F64E-9CBD-77FD4B5A6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4742" y="5014876"/>
              <a:ext cx="429644" cy="859288"/>
            </a:xfrm>
            <a:prstGeom prst="rect">
              <a:avLst/>
            </a:prstGeom>
          </p:spPr>
        </p:pic>
        <p:pic>
          <p:nvPicPr>
            <p:cNvPr id="34" name="Image 33">
              <a:extLst>
                <a:ext uri="{FF2B5EF4-FFF2-40B4-BE49-F238E27FC236}">
                  <a16:creationId xmlns:a16="http://schemas.microsoft.com/office/drawing/2014/main" xmlns="" id="{59A6D4C2-796F-5649-A959-1628BEAE9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189" y="4861007"/>
              <a:ext cx="1020750" cy="510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768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968778"/>
              </p:ext>
            </p:extLst>
          </p:nvPr>
        </p:nvGraphicFramePr>
        <p:xfrm>
          <a:off x="99391" y="99202"/>
          <a:ext cx="9701194" cy="668953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61194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4971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espace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géométrie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18" name="Rectangle à coins arrondis 17">
            <a:extLst>
              <a:ext uri="{FF2B5EF4-FFF2-40B4-BE49-F238E27FC236}">
                <a16:creationId xmlns:a16="http://schemas.microsoft.com/office/drawing/2014/main" xmlns="" id="{D40C2172-CB3F-0549-ADB1-9F319AE3A0D4}"/>
              </a:ext>
            </a:extLst>
          </p:cNvPr>
          <p:cNvSpPr/>
          <p:nvPr/>
        </p:nvSpPr>
        <p:spPr>
          <a:xfrm>
            <a:off x="1219199" y="1871325"/>
            <a:ext cx="1553818" cy="3451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me repère dans mon environnement.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D40CEE98-1C3E-5341-99B9-7D89A76812B8}"/>
              </a:ext>
            </a:extLst>
          </p:cNvPr>
          <p:cNvSpPr/>
          <p:nvPr/>
        </p:nvSpPr>
        <p:spPr>
          <a:xfrm>
            <a:off x="4732983" y="1871325"/>
            <a:ext cx="1553818" cy="3451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900" dirty="0">
                <a:latin typeface="Calibri" panose="020F0502020204030204" pitchFamily="34" charset="0"/>
                <a:cs typeface="Calibri" panose="020F0502020204030204" pitchFamily="34" charset="0"/>
              </a:rPr>
              <a:t>Je me repère dans mon environnement.</a:t>
            </a:r>
            <a:endParaRPr lang="fr-FR" sz="9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Rectangle à coins arrondis 9">
            <a:extLst>
              <a:ext uri="{FF2B5EF4-FFF2-40B4-BE49-F238E27FC236}">
                <a16:creationId xmlns:a16="http://schemas.microsoft.com/office/drawing/2014/main" xmlns="" id="{E5BA6EA5-00E4-8941-9278-80D030CA82C8}"/>
              </a:ext>
            </a:extLst>
          </p:cNvPr>
          <p:cNvSpPr/>
          <p:nvPr/>
        </p:nvSpPr>
        <p:spPr>
          <a:xfrm>
            <a:off x="2965475" y="2286000"/>
            <a:ext cx="6069196" cy="6300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situer des objets ou des personnes les uns par rapport aux autres.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comprends et j’utilise le vocabulaire pour donner une position.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comprends et j’utilise le vocabulaire pour expliquer un déplacement.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à coins arrondis 10">
            <a:extLst>
              <a:ext uri="{FF2B5EF4-FFF2-40B4-BE49-F238E27FC236}">
                <a16:creationId xmlns:a16="http://schemas.microsoft.com/office/drawing/2014/main" xmlns="" id="{C063C767-604A-A943-B23F-9241C4F2DBE9}"/>
              </a:ext>
            </a:extLst>
          </p:cNvPr>
          <p:cNvSpPr/>
          <p:nvPr/>
        </p:nvSpPr>
        <p:spPr>
          <a:xfrm>
            <a:off x="1219199" y="2925963"/>
            <a:ext cx="1553818" cy="6819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m’orienter en utilisant des repères.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 déplacer en utilisant des repères.</a:t>
            </a:r>
          </a:p>
        </p:txBody>
      </p:sp>
      <p:sp>
        <p:nvSpPr>
          <p:cNvPr id="12" name="Rectangle à coins arrondis 11">
            <a:extLst>
              <a:ext uri="{FF2B5EF4-FFF2-40B4-BE49-F238E27FC236}">
                <a16:creationId xmlns:a16="http://schemas.microsoft.com/office/drawing/2014/main" xmlns="" id="{39C50DBF-1498-A544-B371-A1C7695008D9}"/>
              </a:ext>
            </a:extLst>
          </p:cNvPr>
          <p:cNvSpPr/>
          <p:nvPr/>
        </p:nvSpPr>
        <p:spPr>
          <a:xfrm>
            <a:off x="5110669" y="2995536"/>
            <a:ext cx="3635765" cy="3042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m’orienter en utilisant des repères.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me déplacer en utilisant des repères.</a:t>
            </a:r>
          </a:p>
        </p:txBody>
      </p:sp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xmlns="" id="{F1089677-7DD7-BB4B-A2FC-FA61461138B6}"/>
              </a:ext>
            </a:extLst>
          </p:cNvPr>
          <p:cNvSpPr/>
          <p:nvPr/>
        </p:nvSpPr>
        <p:spPr>
          <a:xfrm>
            <a:off x="5110669" y="3369365"/>
            <a:ext cx="3924002" cy="2784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coder et décoder des déplacements.</a:t>
            </a:r>
            <a:r>
              <a:rPr lang="fr-FR" sz="1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à coins arrondis 13">
            <a:extLst>
              <a:ext uri="{FF2B5EF4-FFF2-40B4-BE49-F238E27FC236}">
                <a16:creationId xmlns:a16="http://schemas.microsoft.com/office/drawing/2014/main" xmlns="" id="{FEE3D014-E3DD-EF4A-8D1C-98238BC39F94}"/>
              </a:ext>
            </a:extLst>
          </p:cNvPr>
          <p:cNvSpPr/>
          <p:nvPr/>
        </p:nvSpPr>
        <p:spPr>
          <a:xfrm>
            <a:off x="6734060" y="3756995"/>
            <a:ext cx="2300611" cy="3238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EG6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reconnais et je nomme les solides.</a:t>
            </a:r>
          </a:p>
        </p:txBody>
      </p:sp>
      <p:sp>
        <p:nvSpPr>
          <p:cNvPr id="15" name="Rectangle à coins arrondis 14">
            <a:extLst>
              <a:ext uri="{FF2B5EF4-FFF2-40B4-BE49-F238E27FC236}">
                <a16:creationId xmlns:a16="http://schemas.microsoft.com/office/drawing/2014/main" xmlns="" id="{3AEF4831-C378-7D41-B61B-6C47E4B51D46}"/>
              </a:ext>
            </a:extLst>
          </p:cNvPr>
          <p:cNvSpPr/>
          <p:nvPr/>
        </p:nvSpPr>
        <p:spPr>
          <a:xfrm>
            <a:off x="6390860" y="4172066"/>
            <a:ext cx="1610140" cy="3417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décris des solides avec le bon vocabulaire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6" name="Rectangle à coins arrondis 15">
            <a:extLst>
              <a:ext uri="{FF2B5EF4-FFF2-40B4-BE49-F238E27FC236}">
                <a16:creationId xmlns:a16="http://schemas.microsoft.com/office/drawing/2014/main" xmlns="" id="{000041C0-9617-6E41-9756-C933FF5B8F64}"/>
              </a:ext>
            </a:extLst>
          </p:cNvPr>
          <p:cNvSpPr/>
          <p:nvPr/>
        </p:nvSpPr>
        <p:spPr>
          <a:xfrm>
            <a:off x="6390860" y="4629736"/>
            <a:ext cx="1610140" cy="3248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reproduis des solides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7" name="Rectangle à coins arrondis 16">
            <a:extLst>
              <a:ext uri="{FF2B5EF4-FFF2-40B4-BE49-F238E27FC236}">
                <a16:creationId xmlns:a16="http://schemas.microsoft.com/office/drawing/2014/main" xmlns="" id="{32666B64-5F82-B74D-9C07-F244D4C03141}"/>
              </a:ext>
            </a:extLst>
          </p:cNvPr>
          <p:cNvSpPr/>
          <p:nvPr/>
        </p:nvSpPr>
        <p:spPr>
          <a:xfrm>
            <a:off x="6390860" y="5040223"/>
            <a:ext cx="1610140" cy="2815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EG9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fabrique un cube avec un patron </a:t>
            </a:r>
            <a:r>
              <a:rPr lang="fr-FR" sz="10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20" name="Rectangle à coins arrondis 19">
            <a:extLst>
              <a:ext uri="{FF2B5EF4-FFF2-40B4-BE49-F238E27FC236}">
                <a16:creationId xmlns:a16="http://schemas.microsoft.com/office/drawing/2014/main" xmlns="" id="{BA6B46DD-3191-DE41-B874-A7329805DADE}"/>
              </a:ext>
            </a:extLst>
          </p:cNvPr>
          <p:cNvSpPr/>
          <p:nvPr/>
        </p:nvSpPr>
        <p:spPr>
          <a:xfrm>
            <a:off x="1219198" y="5387558"/>
            <a:ext cx="8471453" cy="3450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EG10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décris ou je reproduis des figures géométriques.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connais le vocabulaire des figures géométriques.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D0404EB9-CC2D-004A-AB1A-349C7CD39CD4}"/>
              </a:ext>
            </a:extLst>
          </p:cNvPr>
          <p:cNvGrpSpPr/>
          <p:nvPr/>
        </p:nvGrpSpPr>
        <p:grpSpPr>
          <a:xfrm>
            <a:off x="161872" y="273842"/>
            <a:ext cx="884505" cy="662227"/>
            <a:chOff x="344703" y="6599185"/>
            <a:chExt cx="884505" cy="662227"/>
          </a:xfrm>
        </p:grpSpPr>
        <p:sp>
          <p:nvSpPr>
            <p:cNvPr id="47" name="Triangle rectangle 46">
              <a:extLst>
                <a:ext uri="{FF2B5EF4-FFF2-40B4-BE49-F238E27FC236}">
                  <a16:creationId xmlns:a16="http://schemas.microsoft.com/office/drawing/2014/main" xmlns="" id="{CD7B6A58-600F-6B43-88C7-35D4B8E05007}"/>
                </a:ext>
              </a:extLst>
            </p:cNvPr>
            <p:cNvSpPr/>
            <p:nvPr/>
          </p:nvSpPr>
          <p:spPr>
            <a:xfrm>
              <a:off x="344703" y="6852831"/>
              <a:ext cx="480883" cy="408581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xmlns="" id="{C959CA31-1A85-4D4D-AC77-A8132D9D6764}"/>
                </a:ext>
              </a:extLst>
            </p:cNvPr>
            <p:cNvSpPr/>
            <p:nvPr/>
          </p:nvSpPr>
          <p:spPr>
            <a:xfrm>
              <a:off x="898357" y="6599185"/>
              <a:ext cx="330851" cy="31935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9A28C5B5-8EF9-8F4E-B969-0D45C498EBDB}"/>
                </a:ext>
              </a:extLst>
            </p:cNvPr>
            <p:cNvSpPr/>
            <p:nvPr/>
          </p:nvSpPr>
          <p:spPr>
            <a:xfrm>
              <a:off x="520388" y="6650645"/>
              <a:ext cx="232648" cy="23621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480104C1-37A7-734E-9767-6114BA064AF1}"/>
                </a:ext>
              </a:extLst>
            </p:cNvPr>
            <p:cNvSpPr/>
            <p:nvPr/>
          </p:nvSpPr>
          <p:spPr>
            <a:xfrm>
              <a:off x="859722" y="7044807"/>
              <a:ext cx="305199" cy="12738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Rectangle à coins arrondis 20">
            <a:extLst>
              <a:ext uri="{FF2B5EF4-FFF2-40B4-BE49-F238E27FC236}">
                <a16:creationId xmlns:a16="http://schemas.microsoft.com/office/drawing/2014/main" xmlns="" id="{87DD770E-089E-F747-8813-55441663415B}"/>
              </a:ext>
            </a:extLst>
          </p:cNvPr>
          <p:cNvSpPr/>
          <p:nvPr/>
        </p:nvSpPr>
        <p:spPr>
          <a:xfrm>
            <a:off x="1219199" y="5845654"/>
            <a:ext cx="8496000" cy="2268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EG11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la règle.	Je sais utiliser le compas.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à coins arrondis 21">
            <a:extLst>
              <a:ext uri="{FF2B5EF4-FFF2-40B4-BE49-F238E27FC236}">
                <a16:creationId xmlns:a16="http://schemas.microsoft.com/office/drawing/2014/main" xmlns="" id="{5A005B7D-ED41-F44B-A8ED-692E1F5A152D}"/>
              </a:ext>
            </a:extLst>
          </p:cNvPr>
          <p:cNvSpPr/>
          <p:nvPr/>
        </p:nvSpPr>
        <p:spPr>
          <a:xfrm>
            <a:off x="1219198" y="6199641"/>
            <a:ext cx="8496000" cy="2191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EG12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nommer les figures usuelles.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3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xmlns="" id="{95566DC3-F0AA-A04F-A71F-1C2F3F1EA603}"/>
              </a:ext>
            </a:extLst>
          </p:cNvPr>
          <p:cNvGraphicFramePr>
            <a:graphicFrameLocks noGrp="1"/>
          </p:cNvGraphicFramePr>
          <p:nvPr/>
        </p:nvGraphicFramePr>
        <p:xfrm>
          <a:off x="99391" y="99202"/>
          <a:ext cx="9701194" cy="668953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61194">
                  <a:extLst>
                    <a:ext uri="{9D8B030D-6E8A-4147-A177-3AD203B41FA5}">
                      <a16:colId xmlns:a16="http://schemas.microsoft.com/office/drawing/2014/main" xmlns="" val="497531988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4240104629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26442011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709145212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160981439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xmlns="" val="3655757393"/>
                    </a:ext>
                  </a:extLst>
                </a:gridCol>
              </a:tblGrid>
              <a:tr h="97280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1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03/09 au 20/10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2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05/11 au 22/12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3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07/01 au 23/02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4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11/03 au 20/04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Période 5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semaines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u="none" strike="noStrike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 Rounded MT Bold" panose="020F0704030504030204" pitchFamily="34" charset="7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du 06/05 au 06/07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481632"/>
                  </a:ext>
                </a:extLst>
              </a:tr>
              <a:tr h="658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AC090"/>
                          </a:solidFill>
                          <a:effectLst/>
                          <a:latin typeface="Antipasto" panose="02000506000000020004" pitchFamily="2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M.H.M.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 à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5 à 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33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10 à 14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35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15 à 19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28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Modules 20 à 24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fr-FR" sz="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36 séances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8479308"/>
                  </a:ext>
                </a:extLst>
              </a:tr>
              <a:tr h="4971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espace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AC090"/>
                          </a:solidFill>
                          <a:effectLst/>
                          <a:latin typeface="Arial Rounded MT Bold" panose="020F0704030504030204" pitchFamily="34" charset="77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géométrie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69777"/>
                  </a:ext>
                </a:extLst>
              </a:tr>
            </a:tbl>
          </a:graphicData>
        </a:graphic>
      </p:graphicFrame>
      <p:sp>
        <p:nvSpPr>
          <p:cNvPr id="22" name="Rectangle à coins arrondis 21">
            <a:extLst>
              <a:ext uri="{FF2B5EF4-FFF2-40B4-BE49-F238E27FC236}">
                <a16:creationId xmlns:a16="http://schemas.microsoft.com/office/drawing/2014/main" xmlns="" id="{35282BBD-C499-1442-B66A-29F0FA0A0866}"/>
              </a:ext>
            </a:extLst>
          </p:cNvPr>
          <p:cNvSpPr/>
          <p:nvPr/>
        </p:nvSpPr>
        <p:spPr>
          <a:xfrm>
            <a:off x="1219197" y="1942514"/>
            <a:ext cx="6801682" cy="3427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EG13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décrire les figures à partir de leurs propriétés.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construire les figures.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à coins arrondis 22">
            <a:extLst>
              <a:ext uri="{FF2B5EF4-FFF2-40B4-BE49-F238E27FC236}">
                <a16:creationId xmlns:a16="http://schemas.microsoft.com/office/drawing/2014/main" xmlns="" id="{E91B4CC2-73FC-8D4C-BB8F-13B529C2AA2B}"/>
              </a:ext>
            </a:extLst>
          </p:cNvPr>
          <p:cNvSpPr/>
          <p:nvPr/>
        </p:nvSpPr>
        <p:spPr>
          <a:xfrm>
            <a:off x="2938663" y="2432335"/>
            <a:ext cx="3342867" cy="2084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construire un cercle.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à coins arrondis 23">
            <a:extLst>
              <a:ext uri="{FF2B5EF4-FFF2-40B4-BE49-F238E27FC236}">
                <a16:creationId xmlns:a16="http://schemas.microsoft.com/office/drawing/2014/main" xmlns="" id="{E5ABE53B-E935-8441-9029-7F31BEB4A75C}"/>
              </a:ext>
            </a:extLst>
          </p:cNvPr>
          <p:cNvSpPr/>
          <p:nvPr/>
        </p:nvSpPr>
        <p:spPr>
          <a:xfrm>
            <a:off x="8120271" y="2479226"/>
            <a:ext cx="1594924" cy="319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EG14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construire un cercle.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5" name="Rectangle à coins arrondis 24">
            <a:extLst>
              <a:ext uri="{FF2B5EF4-FFF2-40B4-BE49-F238E27FC236}">
                <a16:creationId xmlns:a16="http://schemas.microsoft.com/office/drawing/2014/main" xmlns="" id="{6DFE1049-F47D-E848-9397-CFCA5351F2FF}"/>
              </a:ext>
            </a:extLst>
          </p:cNvPr>
          <p:cNvSpPr/>
          <p:nvPr/>
        </p:nvSpPr>
        <p:spPr>
          <a:xfrm>
            <a:off x="1219196" y="2994300"/>
            <a:ext cx="8495999" cy="2392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EG15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utiliser la règle pour vérifier un alignement 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à coins arrondis 25">
            <a:extLst>
              <a:ext uri="{FF2B5EF4-FFF2-40B4-BE49-F238E27FC236}">
                <a16:creationId xmlns:a16="http://schemas.microsoft.com/office/drawing/2014/main" xmlns="" id="{8104A559-3CFE-E149-8762-F698C597EB1C}"/>
              </a:ext>
            </a:extLst>
          </p:cNvPr>
          <p:cNvSpPr/>
          <p:nvPr/>
        </p:nvSpPr>
        <p:spPr>
          <a:xfrm>
            <a:off x="3428996" y="3472908"/>
            <a:ext cx="6264000" cy="2392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EG16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vérifier si un angle est droit.	Je sais tracer un angle droit 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à coins arrondis 26">
            <a:extLst>
              <a:ext uri="{FF2B5EF4-FFF2-40B4-BE49-F238E27FC236}">
                <a16:creationId xmlns:a16="http://schemas.microsoft.com/office/drawing/2014/main" xmlns="" id="{AFD5AEE9-D234-BC48-A8BA-92B5D1D0CC50}"/>
              </a:ext>
            </a:extLst>
          </p:cNvPr>
          <p:cNvSpPr/>
          <p:nvPr/>
        </p:nvSpPr>
        <p:spPr>
          <a:xfrm>
            <a:off x="3428996" y="4132410"/>
            <a:ext cx="2852534" cy="48291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reporter une longueur.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vérifier une égalité de longueur avec le compas 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à coins arrondis 27">
            <a:extLst>
              <a:ext uri="{FF2B5EF4-FFF2-40B4-BE49-F238E27FC236}">
                <a16:creationId xmlns:a16="http://schemas.microsoft.com/office/drawing/2014/main" xmlns="" id="{9CEB3FF2-F25F-814C-8E9A-52E97AACA095}"/>
              </a:ext>
            </a:extLst>
          </p:cNvPr>
          <p:cNvSpPr/>
          <p:nvPr/>
        </p:nvSpPr>
        <p:spPr>
          <a:xfrm>
            <a:off x="8120271" y="3820429"/>
            <a:ext cx="1594924" cy="8453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EG17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reporter une longueur.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vérifier une égalité de longueur avec le compas .</a:t>
            </a:r>
            <a:endParaRPr lang="fr-FR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xmlns="" id="{8CF8FED2-E337-164E-A711-489BE0C36067}"/>
              </a:ext>
            </a:extLst>
          </p:cNvPr>
          <p:cNvSpPr/>
          <p:nvPr/>
        </p:nvSpPr>
        <p:spPr>
          <a:xfrm>
            <a:off x="3428996" y="4731795"/>
            <a:ext cx="2852534" cy="3585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trouver le milieu d’un segment.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tracer le milieu d’un segment.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 à coins arrondis 29">
            <a:extLst>
              <a:ext uri="{FF2B5EF4-FFF2-40B4-BE49-F238E27FC236}">
                <a16:creationId xmlns:a16="http://schemas.microsoft.com/office/drawing/2014/main" xmlns="" id="{F84FC427-2E32-704D-8A59-E3F4DFBE7014}"/>
              </a:ext>
            </a:extLst>
          </p:cNvPr>
          <p:cNvSpPr/>
          <p:nvPr/>
        </p:nvSpPr>
        <p:spPr>
          <a:xfrm>
            <a:off x="8120271" y="4794738"/>
            <a:ext cx="1594924" cy="64117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EG18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trouver le milieu d’un segment.</a:t>
            </a:r>
          </a:p>
          <a:p>
            <a:pPr algn="just"/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tracer le milieu d’un segment.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1" name="Rectangle à coins arrondis 30">
            <a:extLst>
              <a:ext uri="{FF2B5EF4-FFF2-40B4-BE49-F238E27FC236}">
                <a16:creationId xmlns:a16="http://schemas.microsoft.com/office/drawing/2014/main" xmlns="" id="{A7276D30-F2EF-5943-A1C9-AADA02986CE8}"/>
              </a:ext>
            </a:extLst>
          </p:cNvPr>
          <p:cNvSpPr/>
          <p:nvPr/>
        </p:nvSpPr>
        <p:spPr>
          <a:xfrm>
            <a:off x="3428996" y="5253252"/>
            <a:ext cx="2852534" cy="3585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EG19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reconnaitre si une figure a un axe de symétrie.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à coins arrondis 31">
            <a:extLst>
              <a:ext uri="{FF2B5EF4-FFF2-40B4-BE49-F238E27FC236}">
                <a16:creationId xmlns:a16="http://schemas.microsoft.com/office/drawing/2014/main" xmlns="" id="{816562EE-F6A3-E54C-82B1-16FD75835225}"/>
              </a:ext>
            </a:extLst>
          </p:cNvPr>
          <p:cNvSpPr/>
          <p:nvPr/>
        </p:nvSpPr>
        <p:spPr>
          <a:xfrm>
            <a:off x="8120271" y="5543142"/>
            <a:ext cx="1594924" cy="4476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EG19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reconnaitre si une figure a un axe de symétrie.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3" name="Rectangle à coins arrondis 32">
            <a:extLst>
              <a:ext uri="{FF2B5EF4-FFF2-40B4-BE49-F238E27FC236}">
                <a16:creationId xmlns:a16="http://schemas.microsoft.com/office/drawing/2014/main" xmlns="" id="{74C86DD4-C036-1C40-90A8-98CC956DC7A2}"/>
              </a:ext>
            </a:extLst>
          </p:cNvPr>
          <p:cNvSpPr/>
          <p:nvPr/>
        </p:nvSpPr>
        <p:spPr>
          <a:xfrm>
            <a:off x="3428996" y="5801120"/>
            <a:ext cx="2852534" cy="4506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EG20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Je sais tracer la figure symétrique d’une autre par rapport à un axe.</a:t>
            </a:r>
            <a:endParaRPr lang="fr-FR" sz="10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à coins arrondis 33">
            <a:extLst>
              <a:ext uri="{FF2B5EF4-FFF2-40B4-BE49-F238E27FC236}">
                <a16:creationId xmlns:a16="http://schemas.microsoft.com/office/drawing/2014/main" xmlns="" id="{1084E279-3B5F-2846-BD86-3F464486DABE}"/>
              </a:ext>
            </a:extLst>
          </p:cNvPr>
          <p:cNvSpPr/>
          <p:nvPr/>
        </p:nvSpPr>
        <p:spPr>
          <a:xfrm>
            <a:off x="8120271" y="6075614"/>
            <a:ext cx="1584000" cy="583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ctr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EG20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: </a:t>
            </a:r>
            <a:r>
              <a:rPr lang="fr-FR" sz="9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Compléter une figure pour qu'elle soit symétrique par rapport à un axe donné (Symétrie axiale).</a:t>
            </a: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A0F6D763-2862-924C-8FDB-C9740D365A5C}"/>
              </a:ext>
            </a:extLst>
          </p:cNvPr>
          <p:cNvGrpSpPr/>
          <p:nvPr/>
        </p:nvGrpSpPr>
        <p:grpSpPr>
          <a:xfrm>
            <a:off x="161872" y="273842"/>
            <a:ext cx="884505" cy="662227"/>
            <a:chOff x="344703" y="6599185"/>
            <a:chExt cx="884505" cy="662227"/>
          </a:xfrm>
        </p:grpSpPr>
        <p:sp>
          <p:nvSpPr>
            <p:cNvPr id="36" name="Triangle rectangle 35">
              <a:extLst>
                <a:ext uri="{FF2B5EF4-FFF2-40B4-BE49-F238E27FC236}">
                  <a16:creationId xmlns:a16="http://schemas.microsoft.com/office/drawing/2014/main" xmlns="" id="{4F3A41BF-4C03-5E4E-8A71-A57E72927F0C}"/>
                </a:ext>
              </a:extLst>
            </p:cNvPr>
            <p:cNvSpPr/>
            <p:nvPr/>
          </p:nvSpPr>
          <p:spPr>
            <a:xfrm>
              <a:off x="344703" y="6852831"/>
              <a:ext cx="480883" cy="408581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xmlns="" id="{AE5BC809-B7B3-5D4B-B1DF-D9FD7BCA9E56}"/>
                </a:ext>
              </a:extLst>
            </p:cNvPr>
            <p:cNvSpPr/>
            <p:nvPr/>
          </p:nvSpPr>
          <p:spPr>
            <a:xfrm>
              <a:off x="898357" y="6599185"/>
              <a:ext cx="330851" cy="31935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CA329A14-FC8C-8243-957C-FB5F242D3557}"/>
                </a:ext>
              </a:extLst>
            </p:cNvPr>
            <p:cNvSpPr/>
            <p:nvPr/>
          </p:nvSpPr>
          <p:spPr>
            <a:xfrm>
              <a:off x="520388" y="6650645"/>
              <a:ext cx="232648" cy="23621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A279FF3E-31F6-5343-901A-6D40E7B922D5}"/>
                </a:ext>
              </a:extLst>
            </p:cNvPr>
            <p:cNvSpPr/>
            <p:nvPr/>
          </p:nvSpPr>
          <p:spPr>
            <a:xfrm>
              <a:off x="859722" y="7044807"/>
              <a:ext cx="305199" cy="12738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61217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1357</Words>
  <Application>Microsoft Office PowerPoint</Application>
  <PresentationFormat>Format A4 (210 x 297 mm)</PresentationFormat>
  <Paragraphs>345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Malgun Gothic</vt:lpstr>
      <vt:lpstr>Antipasto</vt:lpstr>
      <vt:lpstr>Arial</vt:lpstr>
      <vt:lpstr>Arial Rounded MT Bold</vt:lpstr>
      <vt:lpstr>Calibri</vt:lpstr>
      <vt:lpstr>Calibri Light</vt:lpstr>
      <vt:lpstr>Cursive standard</vt:lpstr>
      <vt:lpstr>Fineliner Script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HEREDIA</dc:creator>
  <cp:lastModifiedBy>Emma HEREDIA</cp:lastModifiedBy>
  <cp:revision>208</cp:revision>
  <cp:lastPrinted>2018-06-20T14:01:10Z</cp:lastPrinted>
  <dcterms:created xsi:type="dcterms:W3CDTF">2018-06-20T06:56:40Z</dcterms:created>
  <dcterms:modified xsi:type="dcterms:W3CDTF">2018-06-21T06:40:04Z</dcterms:modified>
</cp:coreProperties>
</file>