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62" r:id="rId3"/>
  </p:sldIdLst>
  <p:sldSz cx="7559675" cy="10691813"/>
  <p:notesSz cx="6875463" cy="10002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30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94138" y="0"/>
            <a:ext cx="2979737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AB58EF-8B2F-4142-85AA-72C32C823D77}" type="datetimeFigureOut">
              <a:rPr lang="fr-FR" smtClean="0"/>
              <a:t>27/03/2019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44725" y="1250950"/>
            <a:ext cx="2386013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7388" y="4813300"/>
            <a:ext cx="5500687" cy="39385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01188"/>
            <a:ext cx="297973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94138" y="9501188"/>
            <a:ext cx="2979737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28E8AD-E111-4428-B06F-617CCA31A09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5912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28E8AD-E111-4428-B06F-617CCA31A09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2208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28E8AD-E111-4428-B06F-617CCA31A09C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5971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5910D-EE3B-4292-9EE3-E5CC8E6894BD}" type="datetimeFigureOut">
              <a:rPr lang="fr-FR" smtClean="0"/>
              <a:t>27/03/2019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6A185-9B0C-46EC-8E4C-D43E17567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30602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5910D-EE3B-4292-9EE3-E5CC8E6894BD}" type="datetimeFigureOut">
              <a:rPr lang="fr-FR" smtClean="0"/>
              <a:t>27/03/2019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6A185-9B0C-46EC-8E4C-D43E17567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806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5910D-EE3B-4292-9EE3-E5CC8E6894BD}" type="datetimeFigureOut">
              <a:rPr lang="fr-FR" smtClean="0"/>
              <a:t>27/03/2019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6A185-9B0C-46EC-8E4C-D43E17567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1333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5910D-EE3B-4292-9EE3-E5CC8E6894BD}" type="datetimeFigureOut">
              <a:rPr lang="fr-FR" smtClean="0"/>
              <a:t>27/03/2019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6A185-9B0C-46EC-8E4C-D43E17567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762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5910D-EE3B-4292-9EE3-E5CC8E6894BD}" type="datetimeFigureOut">
              <a:rPr lang="fr-FR" smtClean="0"/>
              <a:t>27/03/2019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6A185-9B0C-46EC-8E4C-D43E17567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6053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5910D-EE3B-4292-9EE3-E5CC8E6894BD}" type="datetimeFigureOut">
              <a:rPr lang="fr-FR" smtClean="0"/>
              <a:t>27/03/2019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6A185-9B0C-46EC-8E4C-D43E17567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5202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5910D-EE3B-4292-9EE3-E5CC8E6894BD}" type="datetimeFigureOut">
              <a:rPr lang="fr-FR" smtClean="0"/>
              <a:t>27/03/2019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6A185-9B0C-46EC-8E4C-D43E17567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8227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5910D-EE3B-4292-9EE3-E5CC8E6894BD}" type="datetimeFigureOut">
              <a:rPr lang="fr-FR" smtClean="0"/>
              <a:t>27/03/2019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6A185-9B0C-46EC-8E4C-D43E17567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8399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5910D-EE3B-4292-9EE3-E5CC8E6894BD}" type="datetimeFigureOut">
              <a:rPr lang="fr-FR" smtClean="0"/>
              <a:t>27/03/2019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6A185-9B0C-46EC-8E4C-D43E17567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4220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5910D-EE3B-4292-9EE3-E5CC8E6894BD}" type="datetimeFigureOut">
              <a:rPr lang="fr-FR" smtClean="0"/>
              <a:t>27/03/2019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6A185-9B0C-46EC-8E4C-D43E17567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1730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5910D-EE3B-4292-9EE3-E5CC8E6894BD}" type="datetimeFigureOut">
              <a:rPr lang="fr-FR" smtClean="0"/>
              <a:t>27/03/2019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6A185-9B0C-46EC-8E4C-D43E17567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864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5910D-EE3B-4292-9EE3-E5CC8E6894BD}" type="datetimeFigureOut">
              <a:rPr lang="fr-FR" smtClean="0"/>
              <a:t>27/03/2019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6A185-9B0C-46EC-8E4C-D43E175679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9585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E9A038C-53F8-4FD8-AF5D-AEC6E8F3F975}"/>
              </a:ext>
            </a:extLst>
          </p:cNvPr>
          <p:cNvSpPr/>
          <p:nvPr/>
        </p:nvSpPr>
        <p:spPr>
          <a:xfrm>
            <a:off x="0" y="0"/>
            <a:ext cx="7559675" cy="16484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32520A98-4D82-429B-9947-594E1D35EE3A}"/>
              </a:ext>
            </a:extLst>
          </p:cNvPr>
          <p:cNvSpPr txBox="1"/>
          <p:nvPr/>
        </p:nvSpPr>
        <p:spPr>
          <a:xfrm>
            <a:off x="347603" y="185936"/>
            <a:ext cx="52159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0" dirty="0">
                <a:latin typeface="Cartoon Relief" panose="02000500000000000000" pitchFamily="2" charset="0"/>
              </a:rPr>
              <a:t>L’escargot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5C9EAFE-FD1A-416B-A564-D4EA991CD93A}"/>
              </a:ext>
            </a:extLst>
          </p:cNvPr>
          <p:cNvSpPr/>
          <p:nvPr/>
        </p:nvSpPr>
        <p:spPr>
          <a:xfrm>
            <a:off x="0" y="1589502"/>
            <a:ext cx="7559675" cy="22696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8168FD7D-C4FF-4516-95C7-5892D7EFBD8D}"/>
              </a:ext>
            </a:extLst>
          </p:cNvPr>
          <p:cNvSpPr txBox="1"/>
          <p:nvPr/>
        </p:nvSpPr>
        <p:spPr>
          <a:xfrm>
            <a:off x="-19336" y="3284787"/>
            <a:ext cx="75596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latin typeface="Chewy" panose="02000000000000000000" pitchFamily="2" charset="0"/>
                <a:ea typeface="Chewy" panose="02000000000000000000" pitchFamily="2" charset="0"/>
              </a:rPr>
              <a:t>Les organes vitaux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603F1032-01B1-49E6-AE82-6555311EB01B}"/>
              </a:ext>
            </a:extLst>
          </p:cNvPr>
          <p:cNvSpPr/>
          <p:nvPr/>
        </p:nvSpPr>
        <p:spPr>
          <a:xfrm>
            <a:off x="-9668" y="3860886"/>
            <a:ext cx="7559675" cy="291281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1178D195-34DE-40E1-8062-E200741A71F4}"/>
              </a:ext>
            </a:extLst>
          </p:cNvPr>
          <p:cNvSpPr txBox="1"/>
          <p:nvPr/>
        </p:nvSpPr>
        <p:spPr>
          <a:xfrm>
            <a:off x="0" y="6218333"/>
            <a:ext cx="75596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latin typeface="Chewy" panose="02000000000000000000" pitchFamily="2" charset="0"/>
                <a:ea typeface="Chewy" panose="02000000000000000000" pitchFamily="2" charset="0"/>
              </a:rPr>
              <a:t>L’alimentation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F103741E-79DF-4C02-ADDD-A6E58CC78A3F}"/>
              </a:ext>
            </a:extLst>
          </p:cNvPr>
          <p:cNvSpPr/>
          <p:nvPr/>
        </p:nvSpPr>
        <p:spPr>
          <a:xfrm>
            <a:off x="-8" y="6762851"/>
            <a:ext cx="7559675" cy="3436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BA728419-E9B7-47C8-8EA3-D514B41680BE}"/>
              </a:ext>
            </a:extLst>
          </p:cNvPr>
          <p:cNvSpPr txBox="1"/>
          <p:nvPr/>
        </p:nvSpPr>
        <p:spPr>
          <a:xfrm>
            <a:off x="-19337" y="9606740"/>
            <a:ext cx="75596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latin typeface="Chewy" panose="02000000000000000000" pitchFamily="2" charset="0"/>
                <a:ea typeface="Chewy" panose="02000000000000000000" pitchFamily="2" charset="0"/>
              </a:rPr>
              <a:t>La locomotion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D6AF48AE-152B-4EA6-BE81-741323674172}"/>
              </a:ext>
            </a:extLst>
          </p:cNvPr>
          <p:cNvSpPr/>
          <p:nvPr/>
        </p:nvSpPr>
        <p:spPr>
          <a:xfrm>
            <a:off x="-1" y="10191515"/>
            <a:ext cx="7559675" cy="4912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AD0B3A05-8AAC-4283-B52E-172A2D57FDEC}"/>
              </a:ext>
            </a:extLst>
          </p:cNvPr>
          <p:cNvSpPr txBox="1"/>
          <p:nvPr/>
        </p:nvSpPr>
        <p:spPr>
          <a:xfrm>
            <a:off x="-8" y="4391041"/>
            <a:ext cx="67102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GeosansLight" panose="02000603020000020003" pitchFamily="2" charset="0"/>
              </a:rPr>
              <a:t>Les escargots sont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sansLight" panose="02000603020000020003" pitchFamily="2" charset="0"/>
              </a:rPr>
              <a:t>herbivores</a:t>
            </a:r>
            <a:r>
              <a:rPr lang="fr-FR" dirty="0">
                <a:latin typeface="GeosansLight" panose="02000603020000020003" pitchFamily="2" charset="0"/>
              </a:rPr>
              <a:t>. Ils peuvent manger :</a:t>
            </a:r>
          </a:p>
        </p:txBody>
      </p:sp>
      <p:sp>
        <p:nvSpPr>
          <p:cNvPr id="63" name="ZoneTexte 62">
            <a:extLst>
              <a:ext uri="{FF2B5EF4-FFF2-40B4-BE49-F238E27FC236}">
                <a16:creationId xmlns:a16="http://schemas.microsoft.com/office/drawing/2014/main" id="{BAE2A440-A6B2-43AC-813D-74B81CD1DB89}"/>
              </a:ext>
            </a:extLst>
          </p:cNvPr>
          <p:cNvSpPr txBox="1"/>
          <p:nvPr/>
        </p:nvSpPr>
        <p:spPr>
          <a:xfrm>
            <a:off x="-8" y="5283778"/>
            <a:ext cx="58123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latin typeface="GeosansLight" panose="02000603020000020003" pitchFamily="2" charset="0"/>
              </a:rPr>
              <a:t>Ils ont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sansLight" panose="02000603020000020003" pitchFamily="2" charset="0"/>
              </a:rPr>
              <a:t>une bouche et un millier de dents sur leur langue </a:t>
            </a:r>
            <a:r>
              <a:rPr lang="fr-FR" dirty="0">
                <a:latin typeface="GeosansLight" panose="02000603020000020003" pitchFamily="2" charset="0"/>
              </a:rPr>
              <a:t>pour manger et mâcher. Leur caca ressemble à une </a:t>
            </a:r>
            <a:r>
              <a: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sansLight" panose="02000603020000020003" pitchFamily="2" charset="0"/>
              </a:rPr>
              <a:t>mousse blanche et épaisse </a:t>
            </a:r>
            <a:r>
              <a:rPr lang="fr-FR" dirty="0">
                <a:latin typeface="GeosansLight" panose="02000603020000020003" pitchFamily="2" charset="0"/>
              </a:rPr>
              <a:t>qui durcit en séchant.</a:t>
            </a:r>
          </a:p>
        </p:txBody>
      </p:sp>
      <p:sp>
        <p:nvSpPr>
          <p:cNvPr id="64" name="ZoneTexte 63">
            <a:extLst>
              <a:ext uri="{FF2B5EF4-FFF2-40B4-BE49-F238E27FC236}">
                <a16:creationId xmlns:a16="http://schemas.microsoft.com/office/drawing/2014/main" id="{F32FEAD5-9FF3-41E5-AAF3-4DF7FCCD014E}"/>
              </a:ext>
            </a:extLst>
          </p:cNvPr>
          <p:cNvSpPr txBox="1"/>
          <p:nvPr/>
        </p:nvSpPr>
        <p:spPr>
          <a:xfrm>
            <a:off x="1506329" y="7819459"/>
            <a:ext cx="43648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600" dirty="0">
                <a:latin typeface="GeosansLight" panose="02000603020000020003" pitchFamily="2" charset="0"/>
              </a:rPr>
              <a:t>L’escargot se déplace en </a:t>
            </a:r>
            <a:r>
              <a:rPr lang="fr-F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sansLight" panose="02000603020000020003" pitchFamily="2" charset="0"/>
              </a:rPr>
              <a:t>rampant</a:t>
            </a:r>
            <a:r>
              <a:rPr lang="fr-FR" sz="1600" dirty="0">
                <a:latin typeface="GeosansLight" panose="02000603020000020003" pitchFamily="2" charset="0"/>
              </a:rPr>
              <a:t> lentement sur un muscle plat appelé</a:t>
            </a:r>
            <a:r>
              <a:rPr lang="fr-F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sansLight" panose="02000603020000020003" pitchFamily="2" charset="0"/>
              </a:rPr>
              <a:t> le pied</a:t>
            </a:r>
            <a:r>
              <a:rPr lang="fr-FR" sz="1600" dirty="0">
                <a:latin typeface="GeosansLight" panose="02000603020000020003" pitchFamily="2" charset="0"/>
              </a:rPr>
              <a:t>.  Il laisse de la </a:t>
            </a:r>
            <a:r>
              <a:rPr lang="fr-F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sansLight" panose="02000603020000020003" pitchFamily="2" charset="0"/>
              </a:rPr>
              <a:t>bave </a:t>
            </a:r>
            <a:r>
              <a:rPr lang="fr-FR" sz="1600" dirty="0">
                <a:latin typeface="GeosansLight" panose="02000603020000020003" pitchFamily="2" charset="0"/>
              </a:rPr>
              <a:t>derrière lui parce qu’elle lui permet de </a:t>
            </a:r>
            <a:r>
              <a:rPr lang="fr-F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sansLight" panose="02000603020000020003" pitchFamily="2" charset="0"/>
              </a:rPr>
              <a:t>glisser sur le sol</a:t>
            </a:r>
            <a:r>
              <a:rPr lang="fr-FR" sz="1600" dirty="0">
                <a:latin typeface="GeosansLight" panose="02000603020000020003" pitchFamily="2" charset="0"/>
              </a:rPr>
              <a:t>.</a:t>
            </a:r>
          </a:p>
          <a:p>
            <a:pPr algn="just"/>
            <a:r>
              <a:rPr lang="fr-FR" sz="1600" dirty="0">
                <a:latin typeface="GeosansLight" panose="02000603020000020003" pitchFamily="2" charset="0"/>
              </a:rPr>
              <a:t>L’escargot peut escalader, grimper, se mettre à l’envers parce que son pied fonctionne comme une «</a:t>
            </a:r>
            <a:r>
              <a:rPr lang="fr-F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sansLight" panose="02000603020000020003" pitchFamily="2" charset="0"/>
              </a:rPr>
              <a:t> ventouse</a:t>
            </a:r>
            <a:r>
              <a:rPr lang="fr-FR" sz="1600" dirty="0">
                <a:latin typeface="GeosansLight" panose="02000603020000020003" pitchFamily="2" charset="0"/>
              </a:rPr>
              <a:t> ». </a:t>
            </a:r>
          </a:p>
        </p:txBody>
      </p:sp>
      <p:sp>
        <p:nvSpPr>
          <p:cNvPr id="65" name="ZoneTexte 64">
            <a:extLst>
              <a:ext uri="{FF2B5EF4-FFF2-40B4-BE49-F238E27FC236}">
                <a16:creationId xmlns:a16="http://schemas.microsoft.com/office/drawing/2014/main" id="{8CD2BF6D-A368-4BB5-AADB-B3B81F2F22C2}"/>
              </a:ext>
            </a:extLst>
          </p:cNvPr>
          <p:cNvSpPr txBox="1"/>
          <p:nvPr/>
        </p:nvSpPr>
        <p:spPr>
          <a:xfrm>
            <a:off x="174889" y="1851214"/>
            <a:ext cx="318024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fr-FR" sz="1600" dirty="0">
              <a:latin typeface="GeosansLight" panose="02000603020000020003" pitchFamily="2" charset="0"/>
            </a:endParaRPr>
          </a:p>
          <a:p>
            <a:pPr algn="just"/>
            <a:r>
              <a:rPr lang="fr-FR" sz="1600" dirty="0">
                <a:latin typeface="GeosansLight" panose="02000603020000020003" pitchFamily="2" charset="0"/>
              </a:rPr>
              <a:t>A l’intérieur de la coquille se trouvent </a:t>
            </a:r>
            <a:r>
              <a:rPr lang="fr-F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sansLight" panose="02000603020000020003" pitchFamily="2" charset="0"/>
              </a:rPr>
              <a:t>le cœur et le poumon </a:t>
            </a:r>
            <a:r>
              <a:rPr lang="fr-FR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sansLight" panose="02000603020000020003" pitchFamily="2" charset="0"/>
              </a:rPr>
              <a:t>: </a:t>
            </a:r>
            <a:r>
              <a:rPr lang="fr-FR" sz="1600" dirty="0">
                <a:latin typeface="GeosansLight" panose="02000603020000020003" pitchFamily="2" charset="0"/>
              </a:rPr>
              <a:t>L’escargot respire grâce au </a:t>
            </a:r>
            <a:r>
              <a:rPr lang="fr-F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sansLight" panose="02000603020000020003" pitchFamily="2" charset="0"/>
              </a:rPr>
              <a:t>trou</a:t>
            </a:r>
            <a:r>
              <a:rPr lang="fr-FR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sansLight" panose="02000603020000020003" pitchFamily="2" charset="0"/>
              </a:rPr>
              <a:t> </a:t>
            </a:r>
            <a:r>
              <a:rPr lang="fr-FR" sz="1600" dirty="0">
                <a:latin typeface="GeosansLight" panose="02000603020000020003" pitchFamily="2" charset="0"/>
              </a:rPr>
              <a:t>qui se trouve près de leur coquille. </a:t>
            </a:r>
          </a:p>
        </p:txBody>
      </p:sp>
    </p:spTree>
    <p:extLst>
      <p:ext uri="{BB962C8B-B14F-4D97-AF65-F5344CB8AC3E}">
        <p14:creationId xmlns:p14="http://schemas.microsoft.com/office/powerpoint/2010/main" val="164589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3E9A038C-53F8-4FD8-AF5D-AEC6E8F3F975}"/>
              </a:ext>
            </a:extLst>
          </p:cNvPr>
          <p:cNvSpPr/>
          <p:nvPr/>
        </p:nvSpPr>
        <p:spPr>
          <a:xfrm>
            <a:off x="0" y="9011"/>
            <a:ext cx="7559675" cy="39144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EAEE0186-66BB-4EB8-B187-1D2C755B5E67}"/>
              </a:ext>
            </a:extLst>
          </p:cNvPr>
          <p:cNvSpPr txBox="1"/>
          <p:nvPr/>
        </p:nvSpPr>
        <p:spPr>
          <a:xfrm>
            <a:off x="0" y="3330588"/>
            <a:ext cx="75596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latin typeface="Chewy" panose="02000000000000000000" pitchFamily="2" charset="0"/>
                <a:ea typeface="Chewy" panose="02000000000000000000" pitchFamily="2" charset="0"/>
              </a:rPr>
              <a:t>La morphologie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CF23731-B7BF-45F8-8CA3-BC442C5911CA}"/>
              </a:ext>
            </a:extLst>
          </p:cNvPr>
          <p:cNvSpPr/>
          <p:nvPr/>
        </p:nvSpPr>
        <p:spPr>
          <a:xfrm>
            <a:off x="0" y="3932504"/>
            <a:ext cx="7559675" cy="4526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A0B69884-9494-4CF0-88A9-89F502E17A4A}"/>
              </a:ext>
            </a:extLst>
          </p:cNvPr>
          <p:cNvSpPr txBox="1"/>
          <p:nvPr/>
        </p:nvSpPr>
        <p:spPr>
          <a:xfrm>
            <a:off x="0" y="7881874"/>
            <a:ext cx="75596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latin typeface="Chewy" panose="02000000000000000000" pitchFamily="2" charset="0"/>
                <a:ea typeface="Chewy" panose="02000000000000000000" pitchFamily="2" charset="0"/>
              </a:rPr>
              <a:t>La reproduction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F12083A-D245-4FFD-BBBC-32E1C6158AC0}"/>
              </a:ext>
            </a:extLst>
          </p:cNvPr>
          <p:cNvSpPr/>
          <p:nvPr/>
        </p:nvSpPr>
        <p:spPr>
          <a:xfrm>
            <a:off x="-1" y="8466649"/>
            <a:ext cx="7559675" cy="2216153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F4DC042F-36BA-4E4A-95C1-5FB1383C27A8}"/>
              </a:ext>
            </a:extLst>
          </p:cNvPr>
          <p:cNvSpPr txBox="1"/>
          <p:nvPr/>
        </p:nvSpPr>
        <p:spPr>
          <a:xfrm>
            <a:off x="108166" y="6071507"/>
            <a:ext cx="74514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600" dirty="0">
                <a:latin typeface="GeosansLight" panose="02000603020000020003" pitchFamily="2" charset="0"/>
              </a:rPr>
              <a:t>Les escargots sont </a:t>
            </a:r>
            <a:r>
              <a:rPr lang="fr-F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sansLight" panose="02000603020000020003" pitchFamily="2" charset="0"/>
              </a:rPr>
              <a:t>hermaphrodites</a:t>
            </a:r>
            <a:r>
              <a:rPr lang="fr-FR" sz="1600" dirty="0">
                <a:latin typeface="GeosansLight" panose="02000603020000020003" pitchFamily="2" charset="0"/>
              </a:rPr>
              <a:t> : ça veut dire qu’ils sont </a:t>
            </a:r>
            <a:r>
              <a:rPr lang="fr-F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sansLight" panose="02000603020000020003" pitchFamily="2" charset="0"/>
              </a:rPr>
              <a:t>à la fois fille et garçon.</a:t>
            </a:r>
          </a:p>
          <a:p>
            <a:pPr algn="just"/>
            <a:r>
              <a:rPr lang="fr-FR" sz="1600" dirty="0">
                <a:latin typeface="GeosansLight" panose="02000603020000020003" pitchFamily="2" charset="0"/>
              </a:rPr>
              <a:t>Lors de la reproduction, un escargot élève son organe « fille » et l’autre son organe « garçon ».</a:t>
            </a:r>
          </a:p>
          <a:p>
            <a:pPr algn="just"/>
            <a:r>
              <a:rPr lang="fr-FR" sz="1600" dirty="0">
                <a:latin typeface="GeosansLight" panose="02000603020000020003" pitchFamily="2" charset="0"/>
              </a:rPr>
              <a:t>Les escargots d’accouplent au printemps.</a:t>
            </a:r>
          </a:p>
          <a:p>
            <a:pPr algn="just"/>
            <a:r>
              <a:rPr lang="fr-FR" sz="1600" dirty="0">
                <a:latin typeface="GeosansLight" panose="02000603020000020003" pitchFamily="2" charset="0"/>
              </a:rPr>
              <a:t>La mère </a:t>
            </a:r>
            <a:r>
              <a:rPr lang="fr-F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sansLight" panose="02000603020000020003" pitchFamily="2" charset="0"/>
              </a:rPr>
              <a:t>creuse un trou dans le sol </a:t>
            </a:r>
            <a:r>
              <a:rPr lang="fr-FR" sz="1600" dirty="0">
                <a:latin typeface="GeosansLight" panose="02000603020000020003" pitchFamily="2" charset="0"/>
              </a:rPr>
              <a:t>pour y déposer sa ponte de </a:t>
            </a:r>
            <a:r>
              <a:rPr lang="fr-FR" sz="1600" dirty="0">
                <a:solidFill>
                  <a:srgbClr val="FF0000"/>
                </a:solidFill>
                <a:latin typeface="GeosansLight" panose="02000603020000020003" pitchFamily="2" charset="0"/>
              </a:rPr>
              <a:t>plus de 100 œufs !</a:t>
            </a:r>
          </a:p>
          <a:p>
            <a:pPr algn="just"/>
            <a:r>
              <a:rPr lang="fr-FR" sz="1600" dirty="0">
                <a:latin typeface="GeosansLight" panose="02000603020000020003" pitchFamily="2" charset="0"/>
              </a:rPr>
              <a:t>Après 3 semaines, les petits naissent avec </a:t>
            </a:r>
            <a:r>
              <a:rPr lang="fr-F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sansLight" panose="02000603020000020003" pitchFamily="2" charset="0"/>
              </a:rPr>
              <a:t>une coquille molle et transparente </a:t>
            </a:r>
            <a:r>
              <a:rPr lang="fr-FR" sz="1600" dirty="0">
                <a:latin typeface="GeosansLight" panose="02000603020000020003" pitchFamily="2" charset="0"/>
              </a:rPr>
              <a:t>qui grossit avec eux. Elle change de </a:t>
            </a:r>
            <a:r>
              <a:rPr lang="fr-F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sansLight" panose="02000603020000020003" pitchFamily="2" charset="0"/>
              </a:rPr>
              <a:t>couleur</a:t>
            </a:r>
            <a:r>
              <a:rPr lang="fr-FR" sz="1600" dirty="0">
                <a:latin typeface="GeosansLight" panose="02000603020000020003" pitchFamily="2" charset="0"/>
              </a:rPr>
              <a:t> en grandissant et </a:t>
            </a:r>
            <a:r>
              <a:rPr lang="fr-F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sansLight" panose="02000603020000020003" pitchFamily="2" charset="0"/>
              </a:rPr>
              <a:t>se recourbe en </a:t>
            </a:r>
            <a:r>
              <a:rPr lang="fr-FR" sz="1600" dirty="0">
                <a:latin typeface="GeosansLight" panose="02000603020000020003" pitchFamily="2" charset="0"/>
              </a:rPr>
              <a:t>bas une fois adulte.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64F5841B-0C84-4F8A-A1C2-EE8477D11114}"/>
              </a:ext>
            </a:extLst>
          </p:cNvPr>
          <p:cNvSpPr txBox="1"/>
          <p:nvPr/>
        </p:nvSpPr>
        <p:spPr>
          <a:xfrm>
            <a:off x="108166" y="676600"/>
            <a:ext cx="567052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600" dirty="0">
                <a:latin typeface="GeosansLight" panose="02000603020000020003" pitchFamily="2" charset="0"/>
              </a:rPr>
              <a:t>Le corps de l’escargots se compose de deux parties :</a:t>
            </a:r>
          </a:p>
          <a:p>
            <a:pPr algn="just"/>
            <a:r>
              <a:rPr lang="fr-FR" sz="1600" dirty="0">
                <a:latin typeface="GeosansLight" panose="02000603020000020003" pitchFamily="2" charset="0"/>
              </a:rPr>
              <a:t>- Le </a:t>
            </a:r>
            <a:r>
              <a:rPr lang="fr-F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sansLight" panose="02000603020000020003" pitchFamily="2" charset="0"/>
              </a:rPr>
              <a:t>pied</a:t>
            </a:r>
            <a:r>
              <a:rPr lang="fr-FR" sz="1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sansLight" panose="02000603020000020003" pitchFamily="2" charset="0"/>
              </a:rPr>
              <a:t> </a:t>
            </a:r>
            <a:r>
              <a:rPr lang="fr-FR" sz="1600" dirty="0">
                <a:latin typeface="GeosansLight" panose="02000603020000020003" pitchFamily="2" charset="0"/>
              </a:rPr>
              <a:t>qui lui sert à se déplacer</a:t>
            </a:r>
          </a:p>
          <a:p>
            <a:pPr algn="just"/>
            <a:r>
              <a:rPr lang="fr-FR" sz="1600" dirty="0">
                <a:latin typeface="GeosansLight" panose="02000603020000020003" pitchFamily="2" charset="0"/>
              </a:rPr>
              <a:t>- La </a:t>
            </a:r>
            <a:r>
              <a:rPr lang="fr-F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sansLight" panose="02000603020000020003" pitchFamily="2" charset="0"/>
              </a:rPr>
              <a:t>coquille </a:t>
            </a:r>
            <a:r>
              <a:rPr lang="fr-FR" sz="1600" dirty="0">
                <a:latin typeface="GeosansLight" panose="02000603020000020003" pitchFamily="2" charset="0"/>
              </a:rPr>
              <a:t>qui lui permet de se protéger.</a:t>
            </a:r>
          </a:p>
          <a:p>
            <a:pPr algn="just"/>
            <a:r>
              <a:rPr lang="fr-FR" sz="1600" dirty="0">
                <a:latin typeface="GeosansLight" panose="02000603020000020003" pitchFamily="2" charset="0"/>
              </a:rPr>
              <a:t>L’escargot a également deux paires d’</a:t>
            </a:r>
            <a:r>
              <a:rPr lang="fr-F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sansLight" panose="02000603020000020003" pitchFamily="2" charset="0"/>
              </a:rPr>
              <a:t>antennes</a:t>
            </a:r>
            <a:r>
              <a:rPr lang="fr-FR" sz="1600" dirty="0">
                <a:latin typeface="GeosansLight" panose="02000603020000020003" pitchFamily="2" charset="0"/>
              </a:rPr>
              <a:t> :</a:t>
            </a:r>
          </a:p>
          <a:p>
            <a:pPr marL="285750" indent="-285750" algn="just">
              <a:buFontTx/>
              <a:buChar char="-"/>
            </a:pPr>
            <a:r>
              <a:rPr lang="fr-FR" sz="1600" b="1" u="sng" dirty="0">
                <a:latin typeface="GeosansLight" panose="02000603020000020003" pitchFamily="2" charset="0"/>
              </a:rPr>
              <a:t>Les grandes </a:t>
            </a:r>
            <a:r>
              <a:rPr lang="fr-FR" sz="1600" dirty="0">
                <a:latin typeface="GeosansLight" panose="02000603020000020003" pitchFamily="2" charset="0"/>
              </a:rPr>
              <a:t>: ses </a:t>
            </a:r>
            <a:r>
              <a:rPr lang="fr-F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sansLight" panose="02000603020000020003" pitchFamily="2" charset="0"/>
              </a:rPr>
              <a:t>yeux</a:t>
            </a:r>
            <a:r>
              <a:rPr lang="fr-FR" sz="1600" dirty="0">
                <a:latin typeface="GeosansLight" panose="02000603020000020003" pitchFamily="2" charset="0"/>
              </a:rPr>
              <a:t> se trouvent au bout. Elles lui permettent de voir.</a:t>
            </a:r>
          </a:p>
          <a:p>
            <a:pPr marL="285750" indent="-285750" algn="just">
              <a:buFontTx/>
              <a:buChar char="-"/>
            </a:pPr>
            <a:r>
              <a:rPr lang="fr-FR" sz="1600" b="1" u="sng" dirty="0">
                <a:latin typeface="GeosansLight" panose="02000603020000020003" pitchFamily="2" charset="0"/>
              </a:rPr>
              <a:t>Les petites </a:t>
            </a:r>
            <a:r>
              <a:rPr lang="fr-FR" sz="1600" dirty="0">
                <a:latin typeface="GeosansLight" panose="02000603020000020003" pitchFamily="2" charset="0"/>
              </a:rPr>
              <a:t>: Elles sont son nez et ses mains. Ces antennes lui permettent de </a:t>
            </a:r>
            <a:r>
              <a:rPr lang="fr-FR" sz="1600" b="1" u="sng" dirty="0">
                <a:latin typeface="GeosansLight" panose="02000603020000020003" pitchFamily="2" charset="0"/>
              </a:rPr>
              <a:t>sentir et de toucher</a:t>
            </a:r>
            <a:r>
              <a:rPr lang="fr-FR" sz="1600" dirty="0">
                <a:latin typeface="GeosansLight" panose="02000603020000020003" pitchFamily="2" charset="0"/>
              </a:rPr>
              <a:t>. </a:t>
            </a:r>
          </a:p>
          <a:p>
            <a:pPr algn="just"/>
            <a:r>
              <a:rPr lang="fr-FR" sz="1600" dirty="0">
                <a:latin typeface="GeosansLight" panose="02000603020000020003" pitchFamily="2" charset="0"/>
              </a:rPr>
              <a:t>Les antennes sont </a:t>
            </a:r>
            <a:r>
              <a:rPr lang="fr-FR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sansLight" panose="02000603020000020003" pitchFamily="2" charset="0"/>
              </a:rPr>
              <a:t>sensibles et alertent l’escargot du danger</a:t>
            </a:r>
            <a:r>
              <a:rPr lang="fr-FR" sz="1600" dirty="0">
                <a:latin typeface="GeosansLight" panose="02000603020000020003" pitchFamily="2" charset="0"/>
              </a:rPr>
              <a:t>. Elles se rétractent quand il doit se protéger.</a:t>
            </a:r>
          </a:p>
          <a:p>
            <a:pPr algn="just"/>
            <a:r>
              <a:rPr lang="fr-FR" sz="1600" dirty="0">
                <a:latin typeface="GeosansLight" panose="02000603020000020003" pitchFamily="2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2009883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128</TotalTime>
  <Words>249</Words>
  <Application>Microsoft Office PowerPoint</Application>
  <PresentationFormat>Personnalisé</PresentationFormat>
  <Paragraphs>27</Paragraphs>
  <Slides>2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Cartoon Relief</vt:lpstr>
      <vt:lpstr>Chewy</vt:lpstr>
      <vt:lpstr>GeosansLight</vt:lpstr>
      <vt:lpstr>Thème Office</vt:lpstr>
      <vt:lpstr>Présentation PowerPoint</vt:lpstr>
      <vt:lpstr>Présentation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Questions des élèves sur les escargots</dc:title>
  <dc:creator>Aurélia LECLAIRE</dc:creator>
  <cp:lastModifiedBy>Aurélia Leclaire</cp:lastModifiedBy>
  <cp:revision>24</cp:revision>
  <cp:lastPrinted>2019-03-26T19:54:22Z</cp:lastPrinted>
  <dcterms:created xsi:type="dcterms:W3CDTF">2018-03-14T09:59:03Z</dcterms:created>
  <dcterms:modified xsi:type="dcterms:W3CDTF">2019-03-27T19:22:57Z</dcterms:modified>
</cp:coreProperties>
</file>