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  <p:sldId id="263" r:id="rId5"/>
    <p:sldId id="266" r:id="rId6"/>
    <p:sldId id="269" r:id="rId7"/>
    <p:sldId id="272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71" r:id="rId17"/>
  </p:sldIdLst>
  <p:sldSz cx="6858000" cy="9906000" type="A4"/>
  <p:notesSz cx="6858000" cy="994568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20C0"/>
    <a:srgbClr val="20E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656" y="6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3DFE-7027-407F-965E-BA72C236BD18}" type="datetimeFigureOut">
              <a:rPr lang="fr-FR" smtClean="0"/>
              <a:pPr/>
              <a:t>09/05/2016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924A3-5E9E-4BAE-AC8E-03BE77DACF7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0832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3DFE-7027-407F-965E-BA72C236BD18}" type="datetimeFigureOut">
              <a:rPr lang="fr-FR" smtClean="0"/>
              <a:pPr/>
              <a:t>09/05/2016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924A3-5E9E-4BAE-AC8E-03BE77DACF7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719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3DFE-7027-407F-965E-BA72C236BD18}" type="datetimeFigureOut">
              <a:rPr lang="fr-FR" smtClean="0"/>
              <a:pPr/>
              <a:t>09/05/2016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924A3-5E9E-4BAE-AC8E-03BE77DACF7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4373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3DFE-7027-407F-965E-BA72C236BD18}" type="datetimeFigureOut">
              <a:rPr lang="fr-FR" smtClean="0"/>
              <a:pPr/>
              <a:t>09/05/2016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924A3-5E9E-4BAE-AC8E-03BE77DACF7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4779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3DFE-7027-407F-965E-BA72C236BD18}" type="datetimeFigureOut">
              <a:rPr lang="fr-FR" smtClean="0"/>
              <a:pPr/>
              <a:t>09/05/2016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924A3-5E9E-4BAE-AC8E-03BE77DACF7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9755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3DFE-7027-407F-965E-BA72C236BD18}" type="datetimeFigureOut">
              <a:rPr lang="fr-FR" smtClean="0"/>
              <a:pPr/>
              <a:t>09/05/2016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924A3-5E9E-4BAE-AC8E-03BE77DACF7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8574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3DFE-7027-407F-965E-BA72C236BD18}" type="datetimeFigureOut">
              <a:rPr lang="fr-FR" smtClean="0"/>
              <a:pPr/>
              <a:t>09/05/2016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924A3-5E9E-4BAE-AC8E-03BE77DACF7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3224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3DFE-7027-407F-965E-BA72C236BD18}" type="datetimeFigureOut">
              <a:rPr lang="fr-FR" smtClean="0"/>
              <a:pPr/>
              <a:t>09/05/2016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924A3-5E9E-4BAE-AC8E-03BE77DACF7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9511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3DFE-7027-407F-965E-BA72C236BD18}" type="datetimeFigureOut">
              <a:rPr lang="fr-FR" smtClean="0"/>
              <a:pPr/>
              <a:t>09/05/2016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924A3-5E9E-4BAE-AC8E-03BE77DACF7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392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3DFE-7027-407F-965E-BA72C236BD18}" type="datetimeFigureOut">
              <a:rPr lang="fr-FR" smtClean="0"/>
              <a:pPr/>
              <a:t>09/05/2016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924A3-5E9E-4BAE-AC8E-03BE77DACF7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0410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3DFE-7027-407F-965E-BA72C236BD18}" type="datetimeFigureOut">
              <a:rPr lang="fr-FR" smtClean="0"/>
              <a:pPr/>
              <a:t>09/05/2016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924A3-5E9E-4BAE-AC8E-03BE77DACF7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4343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943DFE-7027-407F-965E-BA72C236BD18}" type="datetimeFigureOut">
              <a:rPr lang="fr-FR" smtClean="0"/>
              <a:pPr/>
              <a:t>09/05/2016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B924A3-5E9E-4BAE-AC8E-03BE77DACF7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59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13" Type="http://schemas.openxmlformats.org/officeDocument/2006/relationships/image" Target="../media/image20.jpeg"/><Relationship Id="rId18" Type="http://schemas.openxmlformats.org/officeDocument/2006/relationships/image" Target="../media/image25.jpeg"/><Relationship Id="rId26" Type="http://schemas.openxmlformats.org/officeDocument/2006/relationships/image" Target="../media/image1.jpeg"/><Relationship Id="rId3" Type="http://schemas.openxmlformats.org/officeDocument/2006/relationships/image" Target="../media/image9.jpeg"/><Relationship Id="rId21" Type="http://schemas.openxmlformats.org/officeDocument/2006/relationships/image" Target="../media/image28.jpeg"/><Relationship Id="rId34" Type="http://schemas.openxmlformats.org/officeDocument/2006/relationships/image" Target="../media/image36.jpeg"/><Relationship Id="rId7" Type="http://schemas.openxmlformats.org/officeDocument/2006/relationships/image" Target="../media/image17.jpeg"/><Relationship Id="rId12" Type="http://schemas.openxmlformats.org/officeDocument/2006/relationships/image" Target="../media/image13.jpeg"/><Relationship Id="rId17" Type="http://schemas.openxmlformats.org/officeDocument/2006/relationships/image" Target="../media/image24.jpeg"/><Relationship Id="rId25" Type="http://schemas.openxmlformats.org/officeDocument/2006/relationships/image" Target="../media/image32.jpeg"/><Relationship Id="rId33" Type="http://schemas.openxmlformats.org/officeDocument/2006/relationships/image" Target="../media/image35.jpeg"/><Relationship Id="rId2" Type="http://schemas.openxmlformats.org/officeDocument/2006/relationships/image" Target="../media/image12.jpeg"/><Relationship Id="rId16" Type="http://schemas.openxmlformats.org/officeDocument/2006/relationships/image" Target="../media/image23.jpeg"/><Relationship Id="rId20" Type="http://schemas.openxmlformats.org/officeDocument/2006/relationships/image" Target="../media/image27.jpeg"/><Relationship Id="rId29" Type="http://schemas.openxmlformats.org/officeDocument/2006/relationships/image" Target="../media/image3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11" Type="http://schemas.openxmlformats.org/officeDocument/2006/relationships/image" Target="../media/image19.jpeg"/><Relationship Id="rId24" Type="http://schemas.openxmlformats.org/officeDocument/2006/relationships/image" Target="../media/image31.jpeg"/><Relationship Id="rId32" Type="http://schemas.openxmlformats.org/officeDocument/2006/relationships/image" Target="../media/image34.jpeg"/><Relationship Id="rId5" Type="http://schemas.openxmlformats.org/officeDocument/2006/relationships/image" Target="../media/image16.jpeg"/><Relationship Id="rId15" Type="http://schemas.openxmlformats.org/officeDocument/2006/relationships/image" Target="../media/image22.jpeg"/><Relationship Id="rId23" Type="http://schemas.openxmlformats.org/officeDocument/2006/relationships/image" Target="../media/image30.jpeg"/><Relationship Id="rId28" Type="http://schemas.openxmlformats.org/officeDocument/2006/relationships/image" Target="../media/image6.jpeg"/><Relationship Id="rId36" Type="http://schemas.openxmlformats.org/officeDocument/2006/relationships/image" Target="../media/image38.jpeg"/><Relationship Id="rId10" Type="http://schemas.openxmlformats.org/officeDocument/2006/relationships/image" Target="../media/image10.jpeg"/><Relationship Id="rId19" Type="http://schemas.openxmlformats.org/officeDocument/2006/relationships/image" Target="../media/image26.jpeg"/><Relationship Id="rId31" Type="http://schemas.openxmlformats.org/officeDocument/2006/relationships/image" Target="../media/image4.jpeg"/><Relationship Id="rId4" Type="http://schemas.openxmlformats.org/officeDocument/2006/relationships/image" Target="../media/image15.jpeg"/><Relationship Id="rId9" Type="http://schemas.openxmlformats.org/officeDocument/2006/relationships/image" Target="../media/image8.jpeg"/><Relationship Id="rId14" Type="http://schemas.openxmlformats.org/officeDocument/2006/relationships/image" Target="../media/image21.jpeg"/><Relationship Id="rId22" Type="http://schemas.openxmlformats.org/officeDocument/2006/relationships/image" Target="../media/image29.jpeg"/><Relationship Id="rId27" Type="http://schemas.openxmlformats.org/officeDocument/2006/relationships/image" Target="../media/image3.jpeg"/><Relationship Id="rId30" Type="http://schemas.openxmlformats.org/officeDocument/2006/relationships/image" Target="../media/image14.jpeg"/><Relationship Id="rId35" Type="http://schemas.openxmlformats.org/officeDocument/2006/relationships/image" Target="../media/image37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470175" y="194472"/>
            <a:ext cx="5976664" cy="132614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498616" y="272480"/>
            <a:ext cx="47305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dirty="0">
                <a:latin typeface="Mia's Scribblings ~" pitchFamily="2" charset="0"/>
              </a:rPr>
              <a:t>Mes P’tits DOCS</a:t>
            </a:r>
          </a:p>
          <a:p>
            <a:pPr algn="ctr"/>
            <a:r>
              <a:rPr lang="fr-FR" sz="2800" dirty="0">
                <a:latin typeface="Mia's Scribblings ~" pitchFamily="2" charset="0"/>
              </a:rPr>
              <a:t>Le chat</a:t>
            </a:r>
          </a:p>
        </p:txBody>
      </p:sp>
      <p:sp>
        <p:nvSpPr>
          <p:cNvPr id="9" name="Étoile à 7 branches 8"/>
          <p:cNvSpPr/>
          <p:nvPr/>
        </p:nvSpPr>
        <p:spPr>
          <a:xfrm>
            <a:off x="116632" y="1710607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231675" y="1879004"/>
            <a:ext cx="2669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1</a:t>
            </a:r>
          </a:p>
        </p:txBody>
      </p:sp>
      <p:sp>
        <p:nvSpPr>
          <p:cNvPr id="16" name="Étoile à 7 branches 15"/>
          <p:cNvSpPr/>
          <p:nvPr/>
        </p:nvSpPr>
        <p:spPr>
          <a:xfrm>
            <a:off x="72212" y="3152800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ZoneTexte 16"/>
          <p:cNvSpPr txBox="1"/>
          <p:nvPr/>
        </p:nvSpPr>
        <p:spPr>
          <a:xfrm>
            <a:off x="198147" y="3281451"/>
            <a:ext cx="2669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2</a:t>
            </a:r>
          </a:p>
        </p:txBody>
      </p:sp>
      <p:sp>
        <p:nvSpPr>
          <p:cNvPr id="21" name="Étoile à 7 branches 20"/>
          <p:cNvSpPr/>
          <p:nvPr/>
        </p:nvSpPr>
        <p:spPr>
          <a:xfrm>
            <a:off x="44624" y="4664968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ZoneTexte 21"/>
          <p:cNvSpPr txBox="1"/>
          <p:nvPr/>
        </p:nvSpPr>
        <p:spPr>
          <a:xfrm>
            <a:off x="171723" y="4858916"/>
            <a:ext cx="2669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3</a:t>
            </a:r>
          </a:p>
        </p:txBody>
      </p:sp>
      <p:sp>
        <p:nvSpPr>
          <p:cNvPr id="25" name="Étoile à 7 branches 24"/>
          <p:cNvSpPr/>
          <p:nvPr/>
        </p:nvSpPr>
        <p:spPr>
          <a:xfrm>
            <a:off x="72212" y="6249144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ZoneTexte 25"/>
          <p:cNvSpPr txBox="1"/>
          <p:nvPr/>
        </p:nvSpPr>
        <p:spPr>
          <a:xfrm>
            <a:off x="183588" y="6361124"/>
            <a:ext cx="2537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4</a:t>
            </a:r>
          </a:p>
        </p:txBody>
      </p:sp>
      <p:sp>
        <p:nvSpPr>
          <p:cNvPr id="30" name="Étoile à 7 branches 29"/>
          <p:cNvSpPr/>
          <p:nvPr/>
        </p:nvSpPr>
        <p:spPr>
          <a:xfrm>
            <a:off x="72212" y="7761312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ZoneTexte 30"/>
          <p:cNvSpPr txBox="1"/>
          <p:nvPr/>
        </p:nvSpPr>
        <p:spPr>
          <a:xfrm>
            <a:off x="199013" y="7873291"/>
            <a:ext cx="2669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5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548680" y="1784648"/>
            <a:ext cx="6120680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latin typeface="Comic Sans MS" panose="030F0702030302020204" pitchFamily="66" charset="0"/>
              </a:rPr>
              <a:t>Le chat fait partie de la famille des félins comme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Le guépard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>
                <a:latin typeface="Comic Sans MS" panose="030F0702030302020204" pitchFamily="66" charset="0"/>
              </a:rPr>
              <a:t>Le chien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Le tigre</a:t>
            </a:r>
          </a:p>
          <a:p>
            <a:endParaRPr lang="fr-FR" sz="2000" dirty="0">
              <a:latin typeface="Comic Sans MS" panose="030F0702030302020204" pitchFamily="66" charset="0"/>
            </a:endParaRPr>
          </a:p>
          <a:p>
            <a:r>
              <a:rPr lang="fr-FR" sz="2000" dirty="0">
                <a:latin typeface="Comic Sans MS" panose="030F0702030302020204" pitchFamily="66" charset="0"/>
              </a:rPr>
              <a:t>Depuis quand sont apprivoisés les premiers chats?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>
                <a:latin typeface="Comic Sans MS" panose="030F0702030302020204" pitchFamily="66" charset="0"/>
              </a:rPr>
              <a:t>Le Moyen Age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L’Egypte antique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>
                <a:latin typeface="Comic Sans MS" panose="030F0702030302020204" pitchFamily="66" charset="0"/>
              </a:rPr>
              <a:t>La préhistoire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>
              <a:latin typeface="Comic Sans MS" panose="030F0702030302020204" pitchFamily="66" charset="0"/>
            </a:endParaRPr>
          </a:p>
          <a:p>
            <a:r>
              <a:rPr lang="fr-FR" sz="2000" dirty="0">
                <a:latin typeface="Comic Sans MS" panose="030F0702030302020204" pitchFamily="66" charset="0"/>
              </a:rPr>
              <a:t>Comment le chat marque-t-il son territoire?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Avec son odeur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>
                <a:latin typeface="Comic Sans MS" panose="030F0702030302020204" pitchFamily="66" charset="0"/>
              </a:rPr>
              <a:t>Avec son gros dos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Avec son pipi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>
              <a:latin typeface="Comic Sans MS" panose="030F0702030302020204" pitchFamily="66" charset="0"/>
            </a:endParaRPr>
          </a:p>
          <a:p>
            <a:r>
              <a:rPr lang="fr-FR" sz="2000" dirty="0">
                <a:latin typeface="Comic Sans MS" panose="030F0702030302020204" pitchFamily="66" charset="0"/>
              </a:rPr>
              <a:t>La chatte donne naissance à ses petits après…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>
                <a:latin typeface="Comic Sans MS" panose="030F0702030302020204" pitchFamily="66" charset="0"/>
              </a:rPr>
              <a:t>3 semaines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>
                <a:latin typeface="Comic Sans MS" panose="030F0702030302020204" pitchFamily="66" charset="0"/>
              </a:rPr>
              <a:t>8 jours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2 mois</a:t>
            </a:r>
          </a:p>
          <a:p>
            <a:endParaRPr lang="fr-FR" sz="2000" dirty="0">
              <a:latin typeface="Comic Sans MS" panose="030F0702030302020204" pitchFamily="66" charset="0"/>
            </a:endParaRPr>
          </a:p>
          <a:p>
            <a:r>
              <a:rPr lang="fr-FR" sz="2000" dirty="0">
                <a:latin typeface="Comic Sans MS" panose="030F0702030302020204" pitchFamily="66" charset="0"/>
              </a:rPr>
              <a:t>Que déteste le chat?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Les cris et les sons aigus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>
                <a:latin typeface="Comic Sans MS" panose="030F0702030302020204" pitchFamily="66" charset="0"/>
              </a:rPr>
              <a:t>Les caresses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La pluie</a:t>
            </a:r>
          </a:p>
        </p:txBody>
      </p:sp>
      <p:pic>
        <p:nvPicPr>
          <p:cNvPr id="6146" name="Picture 2" descr="Couverture « LES CHATS »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9200" y="78580"/>
            <a:ext cx="1440160" cy="145456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736666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Étoile à 7 branches 67"/>
          <p:cNvSpPr/>
          <p:nvPr/>
        </p:nvSpPr>
        <p:spPr>
          <a:xfrm>
            <a:off x="116632" y="7833320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7" name="Étoile à 7 branches 66"/>
          <p:cNvSpPr/>
          <p:nvPr/>
        </p:nvSpPr>
        <p:spPr>
          <a:xfrm>
            <a:off x="116632" y="6273147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6" name="Étoile à 7 branches 65"/>
          <p:cNvSpPr/>
          <p:nvPr/>
        </p:nvSpPr>
        <p:spPr>
          <a:xfrm>
            <a:off x="116632" y="4760979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5" name="Étoile à 7 branches 64"/>
          <p:cNvSpPr/>
          <p:nvPr/>
        </p:nvSpPr>
        <p:spPr>
          <a:xfrm>
            <a:off x="144220" y="3248811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à coins arrondis 3"/>
          <p:cNvSpPr/>
          <p:nvPr/>
        </p:nvSpPr>
        <p:spPr>
          <a:xfrm>
            <a:off x="470175" y="56456"/>
            <a:ext cx="5976664" cy="132614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404664" y="134464"/>
            <a:ext cx="48965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dirty="0">
                <a:latin typeface="Mia's Scribblings ~" pitchFamily="2" charset="0"/>
              </a:rPr>
              <a:t>Mes P’tits DOCS</a:t>
            </a:r>
          </a:p>
          <a:p>
            <a:pPr algn="ctr"/>
            <a:r>
              <a:rPr lang="fr-FR" sz="2800" dirty="0">
                <a:latin typeface="Mia's Scribblings ~" pitchFamily="2" charset="0"/>
              </a:rPr>
              <a:t>Les pirates</a:t>
            </a:r>
          </a:p>
        </p:txBody>
      </p:sp>
      <p:sp>
        <p:nvSpPr>
          <p:cNvPr id="9" name="Étoile à 7 branches 8"/>
          <p:cNvSpPr/>
          <p:nvPr/>
        </p:nvSpPr>
        <p:spPr>
          <a:xfrm>
            <a:off x="116632" y="1424608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4" name="ZoneTexte 63"/>
          <p:cNvSpPr txBox="1"/>
          <p:nvPr/>
        </p:nvSpPr>
        <p:spPr>
          <a:xfrm>
            <a:off x="188640" y="1558741"/>
            <a:ext cx="6669360" cy="8402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fr-FR" sz="2000" dirty="0">
                <a:latin typeface="Comic Sans MS" pitchFamily="66" charset="0"/>
              </a:rPr>
              <a:t>Avant de partir en mer, quelles provisions font les pirates?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De l’eau de mer. 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Des fruits. 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De la viande. </a:t>
            </a:r>
          </a:p>
          <a:p>
            <a:pPr marL="914400" lvl="1" indent="-457200">
              <a:buFont typeface="Arial" pitchFamily="34" charset="0"/>
              <a:buChar char="•"/>
            </a:pPr>
            <a:endParaRPr lang="fr-FR" sz="2000" dirty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r-FR" sz="2000" dirty="0">
                <a:latin typeface="Comic Sans MS" pitchFamily="66" charset="0"/>
              </a:rPr>
              <a:t>Qu’est ce qu’un galion?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Un navire.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Un drapeau.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Une voile.</a:t>
            </a:r>
          </a:p>
          <a:p>
            <a:pPr marL="914400" lvl="1" indent="-457200">
              <a:buFont typeface="Arial" pitchFamily="34" charset="0"/>
              <a:buChar char="•"/>
            </a:pPr>
            <a:endParaRPr lang="fr-FR" sz="2000" dirty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r-FR" sz="2000" dirty="0">
                <a:latin typeface="Comic Sans MS" pitchFamily="66" charset="0"/>
              </a:rPr>
              <a:t>Que font les pirates des ennemis blessés?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Ils les mangent. 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Ils hurlent dans leurs oreilles . 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Ils les jettent aux requins.</a:t>
            </a:r>
          </a:p>
          <a:p>
            <a:pPr marL="914400" lvl="1" indent="-457200">
              <a:buFont typeface="Arial" pitchFamily="34" charset="0"/>
              <a:buChar char="•"/>
            </a:pPr>
            <a:endParaRPr lang="fr-FR" sz="2000" dirty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r-FR" sz="2000" dirty="0">
                <a:latin typeface="Comic Sans MS" pitchFamily="66" charset="0"/>
              </a:rPr>
              <a:t>Que font les pirates des trésors volés?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Ils les cachent dans une grotte.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Ils les partagent.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Ils les jettent à la mer.</a:t>
            </a:r>
          </a:p>
          <a:p>
            <a:pPr marL="914400" lvl="1" indent="-457200">
              <a:buFont typeface="Arial" pitchFamily="34" charset="0"/>
              <a:buChar char="•"/>
            </a:pPr>
            <a:endParaRPr lang="fr-FR" sz="2000" dirty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r-FR" sz="2000" dirty="0">
                <a:latin typeface="Comic Sans MS" pitchFamily="66" charset="0"/>
              </a:rPr>
              <a:t>Que boivent les pirates au port?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De l’eau.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De la bière.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Du rhum.</a:t>
            </a:r>
          </a:p>
          <a:p>
            <a:pPr lvl="1"/>
            <a:endParaRPr lang="fr-FR" sz="2000" dirty="0">
              <a:latin typeface="Comic Sans MS" pitchFamily="66" charset="0"/>
            </a:endParaRPr>
          </a:p>
        </p:txBody>
      </p:sp>
      <p:pic>
        <p:nvPicPr>
          <p:cNvPr id="10" name="Picture 20" descr="Couverture « LES PIRATES »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6720" y="56456"/>
            <a:ext cx="1316230" cy="132939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35624747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Étoile à 7 branches 67"/>
          <p:cNvSpPr/>
          <p:nvPr/>
        </p:nvSpPr>
        <p:spPr>
          <a:xfrm>
            <a:off x="116632" y="7545288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7" name="Étoile à 7 branches 66"/>
          <p:cNvSpPr/>
          <p:nvPr/>
        </p:nvSpPr>
        <p:spPr>
          <a:xfrm>
            <a:off x="116632" y="6273147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6" name="Étoile à 7 branches 65"/>
          <p:cNvSpPr/>
          <p:nvPr/>
        </p:nvSpPr>
        <p:spPr>
          <a:xfrm>
            <a:off x="116632" y="4760979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5" name="Étoile à 7 branches 64"/>
          <p:cNvSpPr/>
          <p:nvPr/>
        </p:nvSpPr>
        <p:spPr>
          <a:xfrm>
            <a:off x="144220" y="2936776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à coins arrondis 3"/>
          <p:cNvSpPr/>
          <p:nvPr/>
        </p:nvSpPr>
        <p:spPr>
          <a:xfrm>
            <a:off x="470175" y="56456"/>
            <a:ext cx="5976664" cy="132614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404664" y="134464"/>
            <a:ext cx="48965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dirty="0">
                <a:latin typeface="Mia's Scribblings ~" pitchFamily="2" charset="0"/>
              </a:rPr>
              <a:t>Mes P’tits DOCS</a:t>
            </a:r>
          </a:p>
          <a:p>
            <a:pPr algn="ctr"/>
            <a:r>
              <a:rPr lang="fr-FR" sz="2800" dirty="0">
                <a:latin typeface="Mia's Scribblings ~" pitchFamily="2" charset="0"/>
              </a:rPr>
              <a:t>Les dinosaures</a:t>
            </a:r>
          </a:p>
        </p:txBody>
      </p:sp>
      <p:sp>
        <p:nvSpPr>
          <p:cNvPr id="9" name="Étoile à 7 branches 8"/>
          <p:cNvSpPr/>
          <p:nvPr/>
        </p:nvSpPr>
        <p:spPr>
          <a:xfrm>
            <a:off x="116632" y="1424608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4" name="ZoneTexte 63"/>
          <p:cNvSpPr txBox="1"/>
          <p:nvPr/>
        </p:nvSpPr>
        <p:spPr>
          <a:xfrm>
            <a:off x="188640" y="1558741"/>
            <a:ext cx="6669360" cy="80945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fr-FR" sz="2000" dirty="0">
                <a:latin typeface="Comic Sans MS" pitchFamily="66" charset="0"/>
              </a:rPr>
              <a:t>Le diplodocus et le séismosaure sont des mangeurs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de viande. 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de feuilles</a:t>
            </a:r>
            <a:r>
              <a:rPr lang="fr-FR" sz="2000" dirty="0">
                <a:latin typeface="Comic Sans MS" pitchFamily="66" charset="0"/>
              </a:rPr>
              <a:t>. 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de viande et de feuilles. </a:t>
            </a:r>
          </a:p>
          <a:p>
            <a:pPr marL="914400" lvl="1" indent="-457200">
              <a:buFont typeface="Arial" pitchFamily="34" charset="0"/>
              <a:buChar char="•"/>
            </a:pPr>
            <a:endParaRPr lang="fr-FR" sz="2000" dirty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r-FR" sz="2000" dirty="0">
                <a:latin typeface="Comic Sans MS" pitchFamily="66" charset="0"/>
              </a:rPr>
              <a:t>Comment se défend un diplodocus d’une attaque d’un allosaure?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Il le mord.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Il s’éloigne.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Il lui donne un grand coup de queue.</a:t>
            </a:r>
          </a:p>
          <a:p>
            <a:pPr marL="914400" lvl="1" indent="-457200">
              <a:buFont typeface="Arial" pitchFamily="34" charset="0"/>
              <a:buChar char="•"/>
            </a:pPr>
            <a:endParaRPr lang="fr-FR" sz="2000" dirty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r-FR" sz="2000" dirty="0">
                <a:latin typeface="Comic Sans MS" pitchFamily="66" charset="0"/>
              </a:rPr>
              <a:t>Comment est le compsognathus?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Il est gros comme un moustique. 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Il est gros comme un poulet. 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Il est gros comme éléphant.</a:t>
            </a:r>
          </a:p>
          <a:p>
            <a:pPr marL="914400" lvl="1" indent="-457200">
              <a:buFont typeface="Arial" pitchFamily="34" charset="0"/>
              <a:buChar char="•"/>
            </a:pPr>
            <a:endParaRPr lang="fr-FR" sz="2000" dirty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r-FR" sz="2000" dirty="0">
                <a:latin typeface="Comic Sans MS" pitchFamily="66" charset="0"/>
              </a:rPr>
              <a:t>Les dinosaures sont des …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ovipares.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vivipares.</a:t>
            </a:r>
          </a:p>
          <a:p>
            <a:pPr lvl="1"/>
            <a:endParaRPr lang="fr-FR" sz="2000" dirty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r-FR" sz="2000" dirty="0">
                <a:latin typeface="Comic Sans MS" pitchFamily="66" charset="0"/>
              </a:rPr>
              <a:t>Qu’est ce qui a mis fin à la vie des dinosaures?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Un volcan en éruption.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Une météorite.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Un coup de Soleil.</a:t>
            </a:r>
          </a:p>
          <a:p>
            <a:pPr lvl="1"/>
            <a:endParaRPr lang="fr-FR" sz="2000" dirty="0">
              <a:latin typeface="Comic Sans MS" pitchFamily="66" charset="0"/>
            </a:endParaRPr>
          </a:p>
        </p:txBody>
      </p:sp>
      <p:pic>
        <p:nvPicPr>
          <p:cNvPr id="10" name="Picture 12" descr="Couverture « LES DINOSAURES »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7278" y="56456"/>
            <a:ext cx="1368152" cy="136815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42105152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Étoile à 7 branches 67"/>
          <p:cNvSpPr/>
          <p:nvPr/>
        </p:nvSpPr>
        <p:spPr>
          <a:xfrm>
            <a:off x="116632" y="8073347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7" name="Étoile à 7 branches 66"/>
          <p:cNvSpPr/>
          <p:nvPr/>
        </p:nvSpPr>
        <p:spPr>
          <a:xfrm>
            <a:off x="116632" y="6273147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6" name="Étoile à 7 branches 65"/>
          <p:cNvSpPr/>
          <p:nvPr/>
        </p:nvSpPr>
        <p:spPr>
          <a:xfrm>
            <a:off x="116632" y="4760979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5" name="Étoile à 7 branches 64"/>
          <p:cNvSpPr/>
          <p:nvPr/>
        </p:nvSpPr>
        <p:spPr>
          <a:xfrm>
            <a:off x="144220" y="2936776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à coins arrondis 3"/>
          <p:cNvSpPr/>
          <p:nvPr/>
        </p:nvSpPr>
        <p:spPr>
          <a:xfrm>
            <a:off x="470175" y="56456"/>
            <a:ext cx="5976664" cy="132614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404664" y="134464"/>
            <a:ext cx="48965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dirty="0">
                <a:latin typeface="Mia's Scribblings ~" pitchFamily="2" charset="0"/>
              </a:rPr>
              <a:t>Mes P’tits DOCS</a:t>
            </a:r>
          </a:p>
          <a:p>
            <a:pPr algn="ctr"/>
            <a:r>
              <a:rPr lang="fr-FR" sz="2800" dirty="0">
                <a:latin typeface="Mia's Scribblings ~" pitchFamily="2" charset="0"/>
              </a:rPr>
              <a:t>Le football</a:t>
            </a:r>
          </a:p>
        </p:txBody>
      </p:sp>
      <p:sp>
        <p:nvSpPr>
          <p:cNvPr id="9" name="Étoile à 7 branches 8"/>
          <p:cNvSpPr/>
          <p:nvPr/>
        </p:nvSpPr>
        <p:spPr>
          <a:xfrm>
            <a:off x="116632" y="1424608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4" name="ZoneTexte 63"/>
          <p:cNvSpPr txBox="1"/>
          <p:nvPr/>
        </p:nvSpPr>
        <p:spPr>
          <a:xfrm>
            <a:off x="188640" y="1558741"/>
            <a:ext cx="6669360" cy="8402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fr-FR" sz="2000" dirty="0">
                <a:latin typeface="Comic Sans MS" pitchFamily="66" charset="0"/>
              </a:rPr>
              <a:t>Quel est l’équipement du footballeur?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Des chaussures à talons. 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Des chaussures à crampons. 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Des protège-tibias. </a:t>
            </a:r>
          </a:p>
          <a:p>
            <a:pPr marL="914400" lvl="1" indent="-457200">
              <a:buFont typeface="Arial" pitchFamily="34" charset="0"/>
              <a:buChar char="•"/>
            </a:pPr>
            <a:endParaRPr lang="fr-FR" sz="2000" dirty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r-FR" sz="2000" dirty="0">
                <a:latin typeface="Comic Sans MS" pitchFamily="66" charset="0"/>
              </a:rPr>
              <a:t>Combien de joueurs sont sur le terrain lors d’un match?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11.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22.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33.</a:t>
            </a:r>
          </a:p>
          <a:p>
            <a:pPr marL="914400" lvl="1" indent="-457200">
              <a:buFont typeface="Arial" pitchFamily="34" charset="0"/>
              <a:buChar char="•"/>
            </a:pPr>
            <a:endParaRPr lang="fr-FR" sz="2000" dirty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r-FR" sz="2000" dirty="0">
                <a:latin typeface="Comic Sans MS" pitchFamily="66" charset="0"/>
              </a:rPr>
              <a:t>Que font les arrières?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Ils essaient de marquer un maximum de buts. 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Ils passent les balles aux avants. 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Ils défendent les buts.</a:t>
            </a:r>
          </a:p>
          <a:p>
            <a:pPr marL="914400" lvl="1" indent="-457200">
              <a:buFont typeface="Arial" pitchFamily="34" charset="0"/>
              <a:buChar char="•"/>
            </a:pPr>
            <a:endParaRPr lang="fr-FR" sz="2000" dirty="0">
              <a:solidFill>
                <a:srgbClr val="FF0000"/>
              </a:solidFill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r-FR" sz="2000" dirty="0">
                <a:latin typeface="Comic Sans MS" pitchFamily="66" charset="0"/>
              </a:rPr>
              <a:t>Combien de temps dure la pause entre deux mi-temps?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90 minutes.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45 minutes.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15 minutes.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fr-FR" sz="2000" dirty="0">
              <a:solidFill>
                <a:srgbClr val="FF0000"/>
              </a:solidFill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r-FR" sz="2000" dirty="0">
                <a:latin typeface="Comic Sans MS" pitchFamily="66" charset="0"/>
              </a:rPr>
              <a:t>La Coupe du monde de football a lieu tous les…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4 ans.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3 ans.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32 ans.</a:t>
            </a:r>
          </a:p>
          <a:p>
            <a:pPr lvl="1"/>
            <a:endParaRPr lang="fr-FR" sz="2000" dirty="0">
              <a:latin typeface="Comic Sans MS" pitchFamily="66" charset="0"/>
            </a:endParaRPr>
          </a:p>
        </p:txBody>
      </p:sp>
      <p:pic>
        <p:nvPicPr>
          <p:cNvPr id="11" name="Picture 4" descr="Couverture « LE FOOTBALL »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6718" y="56457"/>
            <a:ext cx="1335433" cy="134878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17071267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Étoile à 7 branches 67"/>
          <p:cNvSpPr/>
          <p:nvPr/>
        </p:nvSpPr>
        <p:spPr>
          <a:xfrm>
            <a:off x="116632" y="8433387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7" name="Étoile à 7 branches 66"/>
          <p:cNvSpPr/>
          <p:nvPr/>
        </p:nvSpPr>
        <p:spPr>
          <a:xfrm>
            <a:off x="116632" y="6609184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6" name="Étoile à 7 branches 65"/>
          <p:cNvSpPr/>
          <p:nvPr/>
        </p:nvSpPr>
        <p:spPr>
          <a:xfrm>
            <a:off x="116632" y="5049011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5" name="Étoile à 7 branches 64"/>
          <p:cNvSpPr/>
          <p:nvPr/>
        </p:nvSpPr>
        <p:spPr>
          <a:xfrm>
            <a:off x="144220" y="3248811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à coins arrondis 3"/>
          <p:cNvSpPr/>
          <p:nvPr/>
        </p:nvSpPr>
        <p:spPr>
          <a:xfrm>
            <a:off x="470175" y="56456"/>
            <a:ext cx="5976664" cy="132614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404664" y="134464"/>
            <a:ext cx="48965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dirty="0">
                <a:latin typeface="Mia's Scribblings ~" pitchFamily="2" charset="0"/>
              </a:rPr>
              <a:t>Mes P’tits DOCS</a:t>
            </a:r>
          </a:p>
          <a:p>
            <a:pPr algn="ctr"/>
            <a:r>
              <a:rPr lang="fr-FR" sz="2800" dirty="0">
                <a:latin typeface="Mia's Scribblings ~" pitchFamily="2" charset="0"/>
              </a:rPr>
              <a:t>Les pompiers</a:t>
            </a:r>
          </a:p>
        </p:txBody>
      </p:sp>
      <p:sp>
        <p:nvSpPr>
          <p:cNvPr id="9" name="Étoile à 7 branches 8"/>
          <p:cNvSpPr/>
          <p:nvPr/>
        </p:nvSpPr>
        <p:spPr>
          <a:xfrm>
            <a:off x="116632" y="1424608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4" name="ZoneTexte 63"/>
          <p:cNvSpPr txBox="1"/>
          <p:nvPr/>
        </p:nvSpPr>
        <p:spPr>
          <a:xfrm>
            <a:off x="188640" y="1558741"/>
            <a:ext cx="6669360" cy="8710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fr-FR" sz="2000" dirty="0">
                <a:latin typeface="Comic Sans MS" pitchFamily="66" charset="0"/>
              </a:rPr>
              <a:t>Que fait le fourgon-pompe?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Il transporte les blessés à l’hôpital. 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Il permet aux habitants de sortir d’une maison en feu. 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Il contient une grande quantité d’eau</a:t>
            </a:r>
            <a:r>
              <a:rPr lang="fr-FR" sz="2000" dirty="0">
                <a:latin typeface="Comic Sans MS" pitchFamily="66" charset="0"/>
              </a:rPr>
              <a:t>. </a:t>
            </a:r>
          </a:p>
          <a:p>
            <a:pPr marL="914400" lvl="1" indent="-457200">
              <a:buFont typeface="Arial" pitchFamily="34" charset="0"/>
              <a:buChar char="•"/>
            </a:pPr>
            <a:endParaRPr lang="fr-FR" sz="2000" dirty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r-FR" sz="2000" dirty="0">
                <a:latin typeface="Comic Sans MS" pitchFamily="66" charset="0"/>
              </a:rPr>
              <a:t>Pourquoi les pompiers descendent-ils par la perche?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Pour faire retentir la sirène.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Pour aller plus vite.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Parce que c’est plus rigolo.</a:t>
            </a:r>
          </a:p>
          <a:p>
            <a:pPr marL="914400" lvl="1" indent="-457200">
              <a:buFont typeface="Arial" pitchFamily="34" charset="0"/>
              <a:buChar char="•"/>
            </a:pPr>
            <a:endParaRPr lang="fr-FR" sz="2000" dirty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r-FR" sz="2000" dirty="0">
                <a:latin typeface="Comic Sans MS" pitchFamily="66" charset="0"/>
              </a:rPr>
              <a:t>Que portent les pompiers?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Une veste et un casque. 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Des gants et une ceinture. 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Une lance.</a:t>
            </a:r>
          </a:p>
          <a:p>
            <a:pPr marL="914400" lvl="1" indent="-457200">
              <a:buFont typeface="Arial" pitchFamily="34" charset="0"/>
              <a:buChar char="•"/>
            </a:pPr>
            <a:endParaRPr lang="fr-FR" sz="2000" dirty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r-FR" sz="2000" dirty="0">
                <a:latin typeface="Comic Sans MS" pitchFamily="66" charset="0"/>
              </a:rPr>
              <a:t>Où les pompiers branchent-ils les tuyaux en cas d’incendie?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Au robinet de la cuisine.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Au robinet sous le trottoir.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Au robinet de l’ambulance.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fr-FR" sz="2000" dirty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r-FR" sz="2000" dirty="0">
                <a:latin typeface="Comic Sans MS" pitchFamily="66" charset="0"/>
              </a:rPr>
              <a:t>Qu’est ce qu’un canadair?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Un bateau pompier.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Un avion pompier.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Un camion pompier.</a:t>
            </a:r>
          </a:p>
        </p:txBody>
      </p:sp>
      <p:pic>
        <p:nvPicPr>
          <p:cNvPr id="10" name="Picture 24" descr="Couverture « LES POMPIERS »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3216" y="56456"/>
            <a:ext cx="1328936" cy="13289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14951872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Étoile à 7 branches 67"/>
          <p:cNvSpPr/>
          <p:nvPr/>
        </p:nvSpPr>
        <p:spPr>
          <a:xfrm>
            <a:off x="116632" y="7833320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7" name="Étoile à 7 branches 66"/>
          <p:cNvSpPr/>
          <p:nvPr/>
        </p:nvSpPr>
        <p:spPr>
          <a:xfrm>
            <a:off x="116632" y="6273147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6" name="Étoile à 7 branches 65"/>
          <p:cNvSpPr/>
          <p:nvPr/>
        </p:nvSpPr>
        <p:spPr>
          <a:xfrm>
            <a:off x="116632" y="4736976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5" name="Étoile à 7 branches 64"/>
          <p:cNvSpPr/>
          <p:nvPr/>
        </p:nvSpPr>
        <p:spPr>
          <a:xfrm>
            <a:off x="144220" y="2936776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à coins arrondis 3"/>
          <p:cNvSpPr/>
          <p:nvPr/>
        </p:nvSpPr>
        <p:spPr>
          <a:xfrm>
            <a:off x="470175" y="56456"/>
            <a:ext cx="5976664" cy="132614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404664" y="134464"/>
            <a:ext cx="48965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dirty="0">
                <a:latin typeface="Mia's Scribblings ~" pitchFamily="2" charset="0"/>
              </a:rPr>
              <a:t>Mes P’tits DOCS</a:t>
            </a:r>
          </a:p>
          <a:p>
            <a:pPr algn="ctr"/>
            <a:r>
              <a:rPr lang="fr-FR" sz="2800" dirty="0">
                <a:latin typeface="Mia's Scribblings ~" pitchFamily="2" charset="0"/>
              </a:rPr>
              <a:t>Les volcans</a:t>
            </a:r>
          </a:p>
        </p:txBody>
      </p:sp>
      <p:sp>
        <p:nvSpPr>
          <p:cNvPr id="9" name="Étoile à 7 branches 8"/>
          <p:cNvSpPr/>
          <p:nvPr/>
        </p:nvSpPr>
        <p:spPr>
          <a:xfrm>
            <a:off x="116632" y="1424608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4" name="ZoneTexte 63"/>
          <p:cNvSpPr txBox="1"/>
          <p:nvPr/>
        </p:nvSpPr>
        <p:spPr>
          <a:xfrm>
            <a:off x="188640" y="1558741"/>
            <a:ext cx="6669360" cy="8402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fr-FR" sz="2000" dirty="0">
                <a:latin typeface="Comic Sans MS" pitchFamily="66" charset="0"/>
              </a:rPr>
              <a:t>Qu’est ce qu’il y a à la surface de la Terre?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Le noyau. 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Le magma. 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La croûte</a:t>
            </a:r>
            <a:r>
              <a:rPr lang="fr-FR" sz="2000" dirty="0">
                <a:latin typeface="Comic Sans MS" pitchFamily="66" charset="0"/>
              </a:rPr>
              <a:t>. </a:t>
            </a:r>
          </a:p>
          <a:p>
            <a:pPr marL="914400" lvl="1" indent="-457200">
              <a:buFont typeface="Arial" pitchFamily="34" charset="0"/>
              <a:buChar char="•"/>
            </a:pPr>
            <a:endParaRPr lang="fr-FR" sz="2000" dirty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r-FR" sz="2000" dirty="0">
                <a:latin typeface="Comic Sans MS" pitchFamily="66" charset="0"/>
              </a:rPr>
              <a:t>Qu’est ce qui se trouve sur les bords des plaques terrestres?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Des triangles.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Des volcans.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Des manteaux.</a:t>
            </a:r>
          </a:p>
          <a:p>
            <a:pPr marL="914400" lvl="1" indent="-457200">
              <a:buFont typeface="Arial" pitchFamily="34" charset="0"/>
              <a:buChar char="•"/>
            </a:pPr>
            <a:endParaRPr lang="fr-FR" sz="2000" dirty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r-FR" sz="2000" dirty="0">
                <a:latin typeface="Comic Sans MS" pitchFamily="66" charset="0"/>
              </a:rPr>
              <a:t>Qu’est-ce que « de la lave »?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Des cratères.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Du gaz. 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Du magma. </a:t>
            </a:r>
          </a:p>
          <a:p>
            <a:pPr marL="914400" lvl="1" indent="-457200">
              <a:buFont typeface="Arial" pitchFamily="34" charset="0"/>
              <a:buChar char="•"/>
            </a:pPr>
            <a:endParaRPr lang="fr-FR" sz="2000" dirty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r-FR" sz="2000" dirty="0">
                <a:latin typeface="Comic Sans MS" pitchFamily="66" charset="0"/>
              </a:rPr>
              <a:t>Le « volcan rouge » est un volcan avec…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Coulées de lave</a:t>
            </a:r>
            <a:r>
              <a:rPr lang="fr-FR" sz="2000" dirty="0">
                <a:latin typeface="Comic Sans MS" pitchFamily="66" charset="0"/>
              </a:rPr>
              <a:t>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Explosions de gaz et de roches.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Cendres.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fr-FR" sz="2000" dirty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r-FR" sz="2000" dirty="0">
                <a:latin typeface="Comic Sans MS" pitchFamily="66" charset="0"/>
              </a:rPr>
              <a:t>Comment s’appellent les scientifiques qui observent les volcans?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Des sismographes.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Des vulcanologues.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Des fumerolles.</a:t>
            </a:r>
          </a:p>
          <a:p>
            <a:pPr lvl="1"/>
            <a:endParaRPr lang="fr-FR" sz="2000" dirty="0">
              <a:latin typeface="Comic Sans MS" pitchFamily="66" charset="0"/>
            </a:endParaRPr>
          </a:p>
        </p:txBody>
      </p:sp>
      <p:pic>
        <p:nvPicPr>
          <p:cNvPr id="11" name="Picture 60" descr="Couverture « LES VOLCANS »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6718" y="56457"/>
            <a:ext cx="1335433" cy="134878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4512851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Étoile à 7 branches 67"/>
          <p:cNvSpPr/>
          <p:nvPr/>
        </p:nvSpPr>
        <p:spPr>
          <a:xfrm>
            <a:off x="188640" y="6537176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7" name="Étoile à 7 branches 66"/>
          <p:cNvSpPr/>
          <p:nvPr/>
        </p:nvSpPr>
        <p:spPr>
          <a:xfrm>
            <a:off x="116632" y="5025008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6" name="Étoile à 7 branches 65"/>
          <p:cNvSpPr/>
          <p:nvPr/>
        </p:nvSpPr>
        <p:spPr>
          <a:xfrm>
            <a:off x="116632" y="3224808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5" name="Étoile à 7 branches 64"/>
          <p:cNvSpPr/>
          <p:nvPr/>
        </p:nvSpPr>
        <p:spPr>
          <a:xfrm>
            <a:off x="144220" y="1640632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Étoile à 7 branches 8"/>
          <p:cNvSpPr/>
          <p:nvPr/>
        </p:nvSpPr>
        <p:spPr>
          <a:xfrm>
            <a:off x="116632" y="152467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4" name="ZoneTexte 63"/>
          <p:cNvSpPr txBox="1"/>
          <p:nvPr/>
        </p:nvSpPr>
        <p:spPr>
          <a:xfrm>
            <a:off x="188640" y="295116"/>
            <a:ext cx="6669360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6"/>
            </a:pPr>
            <a:r>
              <a:rPr lang="fr-FR" sz="2000" dirty="0">
                <a:latin typeface="Comic Sans MS" pitchFamily="66" charset="0"/>
              </a:rPr>
              <a:t>Qu’est-ce qu’une nuée ardente?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Une avalanche de cendres</a:t>
            </a:r>
            <a:r>
              <a:rPr lang="fr-FR" sz="2000" dirty="0">
                <a:latin typeface="Comic Sans MS" pitchFamily="66" charset="0"/>
              </a:rPr>
              <a:t>. 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Une avalanche de neige. 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Une éruption. </a:t>
            </a:r>
          </a:p>
          <a:p>
            <a:pPr marL="914400" lvl="1" indent="-457200">
              <a:buFont typeface="Arial" pitchFamily="34" charset="0"/>
              <a:buChar char="•"/>
            </a:pPr>
            <a:endParaRPr lang="fr-FR" sz="2000" dirty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 startAt="6"/>
            </a:pPr>
            <a:r>
              <a:rPr lang="fr-FR" sz="2000" dirty="0">
                <a:latin typeface="Comic Sans MS" pitchFamily="66" charset="0"/>
              </a:rPr>
              <a:t>La lave peut atteindre…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1000°C.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100°C.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10000°C.</a:t>
            </a:r>
          </a:p>
          <a:p>
            <a:pPr marL="914400" lvl="1" indent="-457200">
              <a:buFont typeface="Arial" pitchFamily="34" charset="0"/>
              <a:buChar char="•"/>
            </a:pPr>
            <a:endParaRPr lang="fr-FR" sz="2000" dirty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 startAt="6"/>
            </a:pPr>
            <a:r>
              <a:rPr lang="fr-FR" sz="2000" dirty="0">
                <a:latin typeface="Comic Sans MS" pitchFamily="66" charset="0"/>
              </a:rPr>
              <a:t>Pourquoi les hommes habitent-ils au pied des volcans?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Parce que la terre est excellente</a:t>
            </a:r>
            <a:r>
              <a:rPr lang="fr-FR" sz="2000" dirty="0">
                <a:latin typeface="Comic Sans MS" pitchFamily="66" charset="0"/>
              </a:rPr>
              <a:t>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Parce qu’ils aiment regarder les volcans. 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Parce que c’est dangereux. </a:t>
            </a:r>
          </a:p>
          <a:p>
            <a:pPr marL="914400" lvl="1" indent="-457200">
              <a:buFont typeface="Arial" pitchFamily="34" charset="0"/>
              <a:buChar char="•"/>
            </a:pPr>
            <a:endParaRPr lang="fr-FR" sz="2000" dirty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 startAt="6"/>
            </a:pPr>
            <a:r>
              <a:rPr lang="fr-FR" sz="2000" dirty="0">
                <a:latin typeface="Comic Sans MS" pitchFamily="66" charset="0"/>
              </a:rPr>
              <a:t>L’Islande est une île…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électrique.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volcanique.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chaude.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fr-FR" sz="2000" dirty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 startAt="6"/>
            </a:pPr>
            <a:r>
              <a:rPr lang="fr-FR" sz="2000" dirty="0">
                <a:latin typeface="Comic Sans MS" pitchFamily="66" charset="0"/>
              </a:rPr>
              <a:t>Il y a des volcans en France?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vrai.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faux.</a:t>
            </a:r>
          </a:p>
        </p:txBody>
      </p:sp>
    </p:spTree>
    <p:extLst>
      <p:ext uri="{BB962C8B-B14F-4D97-AF65-F5344CB8AC3E}">
        <p14:creationId xmlns:p14="http://schemas.microsoft.com/office/powerpoint/2010/main" val="3029022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2" name="Picture 4" descr="Couverture « LE FOOTBALL »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44105" y="2912819"/>
            <a:ext cx="1905000" cy="1924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4" name="Picture 6" descr="Couverture « LES CHEVALIERS »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9597" y="770336"/>
            <a:ext cx="1905000" cy="1924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6" name="Picture 8" descr="Couverture « PARIS – P’TITS DOCS – VERSION ANGLAISE »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6616" y="6503717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8" name="Picture 10" descr="Couverture « LES CRO-MAGNON »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0467" y="-202751"/>
            <a:ext cx="1905000" cy="1924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00" name="Picture 12" descr="Couverture « LES DINOSAURES »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3206" y="5076210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02" name="Picture 14" descr="Couverture « LA STATION DE SKI »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12573" y="3412174"/>
            <a:ext cx="1905000" cy="1924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04" name="Picture 16" descr="Couverture « LES PRINCESSES »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52363" y="-364035"/>
            <a:ext cx="1905000" cy="1924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06" name="Picture 18" descr="Couverture « LES CHÂTEAUX FORTS »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2981" y="2061426"/>
            <a:ext cx="1905000" cy="1914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08" name="Picture 20" descr="Couverture « LES PIRATES »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6483" y="944030"/>
            <a:ext cx="1905000" cy="1924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10" name="Picture 22" descr="Couverture « LES POLICIERS »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4557" y="4522870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12" name="Picture 24" descr="Couverture « LES POMPIERS »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90128" y="5714581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14" name="Picture 26" descr="Couverture « LES DAUPHINS »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6677" y="6823724"/>
            <a:ext cx="1905000" cy="1924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16" name="Picture 28" descr="Couverture « LE CIRQUE »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7866" y="8144085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18" name="Picture 30" descr="Couverture « LA FERME »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4454" y="6681405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20" name="Picture 32" descr="Couverture « ANIMAUX DE LA BANQUISE »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52500" y="8076792"/>
            <a:ext cx="1905000" cy="1914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22" name="Picture 34" descr="Couverture « MAISONS DU MONDE »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6219" y="1367597"/>
            <a:ext cx="1905000" cy="1924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24" name="Picture 36" descr="Couverture « LA MUSIQUE »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5651" y="4836870"/>
            <a:ext cx="1905000" cy="1924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26" name="Picture 38" descr="Couverture « ANIMAUX DE LA SAVANE »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8904" y="8261277"/>
            <a:ext cx="1905000" cy="1895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28" name="Picture 40" descr="Couverture « LES INDIENS »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2431" y="-439134"/>
            <a:ext cx="1905000" cy="1924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30" name="Picture 42" descr="Couverture « LA LUNE »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3031" y="3453707"/>
            <a:ext cx="1905000" cy="1924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32" name="Picture 44" descr="Couverture « LA MER »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8082" y="5798896"/>
            <a:ext cx="1905000" cy="1924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34" name="Picture 46" descr="Couverture « LES LOUPS »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2222" y="1732362"/>
            <a:ext cx="1905000" cy="1924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36" name="Picture 48" descr="Couverture « LA PISCINE »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6518" y="4255058"/>
            <a:ext cx="1905000" cy="1924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38" name="Picture 50" descr="Couverture « NEW-YORK »"/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7829" y="8093585"/>
            <a:ext cx="1905000" cy="1924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40" name="Picture 52" descr="Couverture « LES CHATS »"/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93266" y="1109768"/>
            <a:ext cx="1905000" cy="1924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42" name="Picture 54" descr="Couverture « LE JUDO »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839" y="4691026"/>
            <a:ext cx="1905000" cy="1924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44" name="Picture 56" descr="Couverture « LES ABEILLES »"/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271" y="6955977"/>
            <a:ext cx="1905000" cy="1924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46" name="Picture 58" descr="Couverture « LONDRES »"/>
          <p:cNvPicPr>
            <a:picLocks noChangeAspect="1" noChangeArrowheads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894" y="56454"/>
            <a:ext cx="1905000" cy="1924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48" name="Picture 60" descr="Couverture « LES VOLCANS »"/>
          <p:cNvPicPr>
            <a:picLocks noChangeAspect="1" noChangeArrowheads="1"/>
          </p:cNvPicPr>
          <p:nvPr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66256" y="4550304"/>
            <a:ext cx="1905000" cy="1924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50" name="Picture 62" descr="Couverture « LES DENTS »"/>
          <p:cNvPicPr>
            <a:picLocks noChangeAspect="1" noChangeArrowheads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7462" y="630029"/>
            <a:ext cx="1905000" cy="1924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52" name="Picture 64" descr="Couverture « LES CHIENS »"/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7472" y="3009318"/>
            <a:ext cx="1905000" cy="1924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54" name="Picture 66" descr="Couverture « LE VÉLO »"/>
          <p:cNvPicPr>
            <a:picLocks noChangeAspect="1" noChangeArrowheads="1"/>
          </p:cNvPicPr>
          <p:nvPr/>
        </p:nvPicPr>
        <p:blipFill>
          <a:blip r:embed="rId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1775" y="3302710"/>
            <a:ext cx="1905000" cy="1924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56" name="Picture 68" descr="Couverture « LE ZOO »"/>
          <p:cNvPicPr>
            <a:picLocks noChangeAspect="1" noChangeArrowheads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7205" y="5773680"/>
            <a:ext cx="1905000" cy="1924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58" name="Picture 70" descr="Afficher l'image d'origine"/>
          <p:cNvPicPr>
            <a:picLocks noChangeAspect="1" noChangeArrowheads="1"/>
          </p:cNvPicPr>
          <p:nvPr/>
        </p:nvPicPr>
        <p:blipFill>
          <a:blip r:embed="rId3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28198" y="2229848"/>
            <a:ext cx="1860875" cy="1881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60" name="Picture 72" descr="Afficher l'image d'origine"/>
          <p:cNvPicPr>
            <a:picLocks noChangeAspect="1" noChangeArrowheads="1"/>
          </p:cNvPicPr>
          <p:nvPr/>
        </p:nvPicPr>
        <p:blipFill>
          <a:blip r:embed="rId3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44" y="2322814"/>
            <a:ext cx="1999854" cy="2021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62" name="Picture 74" descr="Afficher l'image d'origine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1994" y="-377321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4523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Étoile à 7 branches 67"/>
          <p:cNvSpPr/>
          <p:nvPr/>
        </p:nvSpPr>
        <p:spPr>
          <a:xfrm>
            <a:off x="116632" y="7833320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7" name="Étoile à 7 branches 66"/>
          <p:cNvSpPr/>
          <p:nvPr/>
        </p:nvSpPr>
        <p:spPr>
          <a:xfrm>
            <a:off x="116632" y="6273147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6" name="Étoile à 7 branches 65"/>
          <p:cNvSpPr/>
          <p:nvPr/>
        </p:nvSpPr>
        <p:spPr>
          <a:xfrm>
            <a:off x="116632" y="4448944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5" name="Étoile à 7 branches 64"/>
          <p:cNvSpPr/>
          <p:nvPr/>
        </p:nvSpPr>
        <p:spPr>
          <a:xfrm>
            <a:off x="144220" y="2936776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à coins arrondis 3"/>
          <p:cNvSpPr/>
          <p:nvPr/>
        </p:nvSpPr>
        <p:spPr>
          <a:xfrm>
            <a:off x="470175" y="56456"/>
            <a:ext cx="5976664" cy="132614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404664" y="134464"/>
            <a:ext cx="48965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dirty="0">
                <a:latin typeface="Mia's Scribblings ~" pitchFamily="2" charset="0"/>
              </a:rPr>
              <a:t>Mes P’tits DOCS</a:t>
            </a:r>
          </a:p>
          <a:p>
            <a:pPr algn="ctr"/>
            <a:r>
              <a:rPr lang="fr-FR" sz="2800" dirty="0">
                <a:latin typeface="Mia's Scribblings ~" pitchFamily="2" charset="0"/>
              </a:rPr>
              <a:t>Le vétérinaire</a:t>
            </a:r>
          </a:p>
        </p:txBody>
      </p:sp>
      <p:sp>
        <p:nvSpPr>
          <p:cNvPr id="9" name="Étoile à 7 branches 8"/>
          <p:cNvSpPr/>
          <p:nvPr/>
        </p:nvSpPr>
        <p:spPr>
          <a:xfrm>
            <a:off x="116632" y="1496616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4" name="ZoneTexte 63"/>
          <p:cNvSpPr txBox="1"/>
          <p:nvPr/>
        </p:nvSpPr>
        <p:spPr>
          <a:xfrm>
            <a:off x="188640" y="1558741"/>
            <a:ext cx="6669360" cy="77867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fr-FR" sz="2000" dirty="0">
                <a:latin typeface="Comic Sans MS" pitchFamily="66" charset="0"/>
              </a:rPr>
              <a:t>Où le vétérinaire reçoit-il ses patients?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Dans son cabinet.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À la clinique.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À l’animalerie.</a:t>
            </a:r>
          </a:p>
          <a:p>
            <a:pPr marL="914400" lvl="1" indent="-457200">
              <a:buFont typeface="Arial" pitchFamily="34" charset="0"/>
              <a:buChar char="•"/>
            </a:pPr>
            <a:endParaRPr lang="fr-FR" sz="2000" dirty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r-FR" sz="2000" dirty="0">
                <a:latin typeface="Comic Sans MS" pitchFamily="66" charset="0"/>
              </a:rPr>
              <a:t>Que note le vétérinaire dans le carnet de santé?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Le poids.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L'âge</a:t>
            </a:r>
            <a:r>
              <a:rPr lang="fr-FR" sz="2000" dirty="0">
                <a:latin typeface="Comic Sans MS" pitchFamily="66" charset="0"/>
              </a:rPr>
              <a:t>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Les devoirs.</a:t>
            </a:r>
          </a:p>
          <a:p>
            <a:pPr marL="914400" lvl="1" indent="-457200">
              <a:buFont typeface="Arial" pitchFamily="34" charset="0"/>
              <a:buChar char="•"/>
            </a:pPr>
            <a:endParaRPr lang="fr-FR" sz="2000" dirty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r-FR" sz="2000" dirty="0">
                <a:latin typeface="Comic Sans MS" pitchFamily="66" charset="0"/>
              </a:rPr>
              <a:t>Si le chat se perd, qu’est-ce qui permettra de retrouver le nom et l’adresse de son propriétaire?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Un grain de riz.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Une puce électronique.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Une laisse.</a:t>
            </a:r>
          </a:p>
          <a:p>
            <a:pPr marL="914400" lvl="1" indent="-457200">
              <a:buFont typeface="Arial" pitchFamily="34" charset="0"/>
              <a:buChar char="•"/>
            </a:pPr>
            <a:endParaRPr lang="fr-FR" sz="2000" dirty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r-FR" sz="2000" dirty="0">
                <a:latin typeface="Comic Sans MS" pitchFamily="66" charset="0"/>
              </a:rPr>
              <a:t>Au zoo, le vétérinaire…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Soigne les petites blessures.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Surveille l’alimentation.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Dispute les animaux qui se battent.</a:t>
            </a:r>
          </a:p>
          <a:p>
            <a:pPr marL="914400" lvl="1" indent="-457200">
              <a:buFont typeface="Arial" pitchFamily="34" charset="0"/>
              <a:buChar char="•"/>
            </a:pPr>
            <a:endParaRPr lang="fr-FR" sz="2000" dirty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r-FR" sz="2000" dirty="0">
                <a:latin typeface="Comic Sans MS" pitchFamily="66" charset="0"/>
              </a:rPr>
              <a:t>Le vétérinaire tire sur un tigre pour…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Le tuer.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Le blesser.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L’endormir.</a:t>
            </a:r>
          </a:p>
        </p:txBody>
      </p:sp>
      <p:pic>
        <p:nvPicPr>
          <p:cNvPr id="10" name="Picture 2" descr="Couverture « LE VÉTÉRINAIRE »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7192" y="56456"/>
            <a:ext cx="1513234" cy="152836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3895675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Étoile à 7 branches 67"/>
          <p:cNvSpPr/>
          <p:nvPr/>
        </p:nvSpPr>
        <p:spPr>
          <a:xfrm>
            <a:off x="116632" y="7473280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7" name="Étoile à 7 branches 66"/>
          <p:cNvSpPr/>
          <p:nvPr/>
        </p:nvSpPr>
        <p:spPr>
          <a:xfrm>
            <a:off x="116632" y="5961112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6" name="Étoile à 7 branches 65"/>
          <p:cNvSpPr/>
          <p:nvPr/>
        </p:nvSpPr>
        <p:spPr>
          <a:xfrm>
            <a:off x="116632" y="4448944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5" name="Étoile à 7 branches 64"/>
          <p:cNvSpPr/>
          <p:nvPr/>
        </p:nvSpPr>
        <p:spPr>
          <a:xfrm>
            <a:off x="144220" y="2936776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à coins arrondis 3"/>
          <p:cNvSpPr/>
          <p:nvPr/>
        </p:nvSpPr>
        <p:spPr>
          <a:xfrm>
            <a:off x="470175" y="56456"/>
            <a:ext cx="5976664" cy="132614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404664" y="134464"/>
            <a:ext cx="48965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dirty="0">
                <a:latin typeface="Mia's Scribblings ~" pitchFamily="2" charset="0"/>
              </a:rPr>
              <a:t>Mes P’tits DOCS</a:t>
            </a:r>
          </a:p>
          <a:p>
            <a:pPr algn="ctr"/>
            <a:r>
              <a:rPr lang="fr-FR" sz="2800" dirty="0">
                <a:latin typeface="Mia's Scribblings ~" pitchFamily="2" charset="0"/>
              </a:rPr>
              <a:t>Le judo</a:t>
            </a:r>
          </a:p>
        </p:txBody>
      </p:sp>
      <p:sp>
        <p:nvSpPr>
          <p:cNvPr id="9" name="Étoile à 7 branches 8"/>
          <p:cNvSpPr/>
          <p:nvPr/>
        </p:nvSpPr>
        <p:spPr>
          <a:xfrm>
            <a:off x="116632" y="1496616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4" name="ZoneTexte 63"/>
          <p:cNvSpPr txBox="1"/>
          <p:nvPr/>
        </p:nvSpPr>
        <p:spPr>
          <a:xfrm>
            <a:off x="188640" y="1558741"/>
            <a:ext cx="6669360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fr-FR" sz="2000" dirty="0">
                <a:latin typeface="Comic Sans MS" pitchFamily="66" charset="0"/>
              </a:rPr>
              <a:t>Qui a mis au point le judo?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Le jujitsu.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Les samouraïs.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 err="1">
                <a:solidFill>
                  <a:srgbClr val="FF0000"/>
                </a:solidFill>
                <a:latin typeface="Comic Sans MS" pitchFamily="66" charset="0"/>
              </a:rPr>
              <a:t>Jigoro</a:t>
            </a: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 Kano</a:t>
            </a:r>
            <a:r>
              <a:rPr lang="fr-FR" sz="2000" dirty="0">
                <a:latin typeface="Comic Sans MS" pitchFamily="66" charset="0"/>
              </a:rPr>
              <a:t>.</a:t>
            </a:r>
          </a:p>
          <a:p>
            <a:pPr marL="914400" lvl="1" indent="-457200">
              <a:buFont typeface="Arial" pitchFamily="34" charset="0"/>
              <a:buChar char="•"/>
            </a:pPr>
            <a:endParaRPr lang="fr-FR" sz="2000" dirty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r-FR" sz="2000" dirty="0">
                <a:latin typeface="Comic Sans MS" pitchFamily="66" charset="0"/>
              </a:rPr>
              <a:t>En quoi consiste le judo?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À combattre à mains nues.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À déséquilibrer l’adversaire</a:t>
            </a:r>
            <a:r>
              <a:rPr lang="fr-FR" sz="2000" dirty="0">
                <a:latin typeface="Comic Sans MS" pitchFamily="66" charset="0"/>
              </a:rPr>
              <a:t>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À être violent pour se faire respecter.</a:t>
            </a:r>
          </a:p>
          <a:p>
            <a:pPr marL="914400" lvl="1" indent="-457200">
              <a:buFont typeface="Arial" pitchFamily="34" charset="0"/>
              <a:buChar char="•"/>
            </a:pPr>
            <a:endParaRPr lang="fr-FR" sz="2000" dirty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r-FR" sz="2000" dirty="0">
                <a:latin typeface="Comic Sans MS" pitchFamily="66" charset="0"/>
              </a:rPr>
              <a:t>Comment s’appelle la tenue des judokas?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Un dojo.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Un judogi.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Un tatami.</a:t>
            </a:r>
          </a:p>
          <a:p>
            <a:pPr marL="914400" lvl="1" indent="-457200">
              <a:buFont typeface="Arial" pitchFamily="34" charset="0"/>
              <a:buChar char="•"/>
            </a:pPr>
            <a:endParaRPr lang="fr-FR" sz="2000" dirty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r-FR" sz="2000" dirty="0">
                <a:latin typeface="Comic Sans MS" pitchFamily="66" charset="0"/>
              </a:rPr>
              <a:t>Que font les judokas en entrant sur le tatami?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Ils retirent leurs sandales.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Ils saluent leur professeur.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Ils commencent les combats.</a:t>
            </a:r>
          </a:p>
          <a:p>
            <a:pPr marL="914400" lvl="1" indent="-457200">
              <a:buFont typeface="Arial" pitchFamily="34" charset="0"/>
              <a:buChar char="•"/>
            </a:pPr>
            <a:endParaRPr lang="fr-FR" sz="2000" dirty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r-FR" sz="2000" dirty="0">
                <a:latin typeface="Comic Sans MS" pitchFamily="66" charset="0"/>
              </a:rPr>
              <a:t>Quelle prise rapporte le plus de points?(10 points)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Ippon</a:t>
            </a:r>
            <a:r>
              <a:rPr lang="fr-FR" sz="2000" dirty="0">
                <a:latin typeface="Comic Sans MS" pitchFamily="66" charset="0"/>
              </a:rPr>
              <a:t>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 err="1">
                <a:latin typeface="Comic Sans MS" pitchFamily="66" charset="0"/>
              </a:rPr>
              <a:t>Waza</a:t>
            </a:r>
            <a:r>
              <a:rPr lang="fr-FR" sz="2000" dirty="0">
                <a:latin typeface="Comic Sans MS" pitchFamily="66" charset="0"/>
              </a:rPr>
              <a:t> </a:t>
            </a:r>
            <a:r>
              <a:rPr lang="fr-FR" sz="2000" dirty="0" err="1">
                <a:latin typeface="Comic Sans MS" pitchFamily="66" charset="0"/>
              </a:rPr>
              <a:t>ari</a:t>
            </a:r>
            <a:r>
              <a:rPr lang="fr-FR" sz="2000" dirty="0">
                <a:latin typeface="Comic Sans MS" pitchFamily="66" charset="0"/>
              </a:rPr>
              <a:t>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Yuko.</a:t>
            </a:r>
          </a:p>
        </p:txBody>
      </p:sp>
      <p:pic>
        <p:nvPicPr>
          <p:cNvPr id="10" name="Picture 2" descr="Couverture « LE JUDO »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4738" y="58671"/>
            <a:ext cx="1372333" cy="138605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1158301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Étoile à 7 branches 67"/>
          <p:cNvSpPr/>
          <p:nvPr/>
        </p:nvSpPr>
        <p:spPr>
          <a:xfrm>
            <a:off x="116632" y="7473280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7" name="Étoile à 7 branches 66"/>
          <p:cNvSpPr/>
          <p:nvPr/>
        </p:nvSpPr>
        <p:spPr>
          <a:xfrm>
            <a:off x="116632" y="5961112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6" name="Étoile à 7 branches 65"/>
          <p:cNvSpPr/>
          <p:nvPr/>
        </p:nvSpPr>
        <p:spPr>
          <a:xfrm>
            <a:off x="116632" y="4448944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5" name="Étoile à 7 branches 64"/>
          <p:cNvSpPr/>
          <p:nvPr/>
        </p:nvSpPr>
        <p:spPr>
          <a:xfrm>
            <a:off x="144220" y="2936776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à coins arrondis 3"/>
          <p:cNvSpPr/>
          <p:nvPr/>
        </p:nvSpPr>
        <p:spPr>
          <a:xfrm>
            <a:off x="470175" y="56456"/>
            <a:ext cx="5976664" cy="132614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404664" y="134464"/>
            <a:ext cx="48965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dirty="0">
                <a:latin typeface="Mia's Scribblings ~" pitchFamily="2" charset="0"/>
              </a:rPr>
              <a:t>Mes P’tits DOCS</a:t>
            </a:r>
          </a:p>
          <a:p>
            <a:pPr algn="ctr"/>
            <a:r>
              <a:rPr lang="fr-FR" sz="2800" dirty="0">
                <a:latin typeface="Mia's Scribblings ~" pitchFamily="2" charset="0"/>
              </a:rPr>
              <a:t>Les dents</a:t>
            </a:r>
          </a:p>
        </p:txBody>
      </p:sp>
      <p:sp>
        <p:nvSpPr>
          <p:cNvPr id="9" name="Étoile à 7 branches 8"/>
          <p:cNvSpPr/>
          <p:nvPr/>
        </p:nvSpPr>
        <p:spPr>
          <a:xfrm>
            <a:off x="116632" y="1496616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4" name="ZoneTexte 63"/>
          <p:cNvSpPr txBox="1"/>
          <p:nvPr/>
        </p:nvSpPr>
        <p:spPr>
          <a:xfrm>
            <a:off x="188640" y="1558741"/>
            <a:ext cx="6669360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fr-FR" sz="2000" dirty="0">
                <a:latin typeface="Comic Sans MS" pitchFamily="66" charset="0"/>
              </a:rPr>
              <a:t>Combien a-t-on de dents de lait?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32.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20.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3000.</a:t>
            </a:r>
          </a:p>
          <a:p>
            <a:pPr marL="914400" lvl="1" indent="-457200">
              <a:buFont typeface="Arial" pitchFamily="34" charset="0"/>
              <a:buChar char="•"/>
            </a:pPr>
            <a:endParaRPr lang="fr-FR" sz="2000" dirty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r-FR" sz="2000" dirty="0">
                <a:latin typeface="Comic Sans MS" pitchFamily="66" charset="0"/>
              </a:rPr>
              <a:t>Qui a inventé la brosse à dents?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Les français.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Les chinois.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Les américains.</a:t>
            </a:r>
          </a:p>
          <a:p>
            <a:pPr marL="914400" lvl="1" indent="-457200">
              <a:buFont typeface="Arial" pitchFamily="34" charset="0"/>
              <a:buChar char="•"/>
            </a:pPr>
            <a:endParaRPr lang="fr-FR" sz="2000" dirty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r-FR" sz="2000" dirty="0">
                <a:latin typeface="Comic Sans MS" pitchFamily="66" charset="0"/>
              </a:rPr>
              <a:t>Combien de temps doit durer le brossage?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1 minute.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3 minutes.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5 minutes.</a:t>
            </a:r>
          </a:p>
          <a:p>
            <a:pPr marL="914400" lvl="1" indent="-457200">
              <a:buFont typeface="Arial" pitchFamily="34" charset="0"/>
              <a:buChar char="•"/>
            </a:pPr>
            <a:endParaRPr lang="fr-FR" sz="2000" dirty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r-FR" sz="2000" dirty="0">
                <a:latin typeface="Comic Sans MS" pitchFamily="66" charset="0"/>
              </a:rPr>
              <a:t>Qu’est ce qui est bon pour nos dents?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Le sucre.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Le fluor.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Le calcium.</a:t>
            </a:r>
          </a:p>
          <a:p>
            <a:pPr marL="914400" lvl="1" indent="-457200">
              <a:buFont typeface="Arial" pitchFamily="34" charset="0"/>
              <a:buChar char="•"/>
            </a:pPr>
            <a:endParaRPr lang="fr-FR" sz="2000" dirty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r-FR" sz="2000" dirty="0">
                <a:latin typeface="Comic Sans MS" pitchFamily="66" charset="0"/>
              </a:rPr>
              <a:t>Que permettent de faire nos dents?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De mâcher.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De parler.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D’écrire.</a:t>
            </a:r>
          </a:p>
        </p:txBody>
      </p:sp>
      <p:pic>
        <p:nvPicPr>
          <p:cNvPr id="10" name="Picture 2" descr="Couverture « LES DENTS »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1208" y="56457"/>
            <a:ext cx="1400944" cy="14149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825965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Étoile à 7 branches 67"/>
          <p:cNvSpPr/>
          <p:nvPr/>
        </p:nvSpPr>
        <p:spPr>
          <a:xfrm>
            <a:off x="116632" y="7473280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7" name="Étoile à 7 branches 66"/>
          <p:cNvSpPr/>
          <p:nvPr/>
        </p:nvSpPr>
        <p:spPr>
          <a:xfrm>
            <a:off x="116632" y="5961112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6" name="Étoile à 7 branches 65"/>
          <p:cNvSpPr/>
          <p:nvPr/>
        </p:nvSpPr>
        <p:spPr>
          <a:xfrm>
            <a:off x="116632" y="4448944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5" name="Étoile à 7 branches 64"/>
          <p:cNvSpPr/>
          <p:nvPr/>
        </p:nvSpPr>
        <p:spPr>
          <a:xfrm>
            <a:off x="144220" y="2936776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à coins arrondis 3"/>
          <p:cNvSpPr/>
          <p:nvPr/>
        </p:nvSpPr>
        <p:spPr>
          <a:xfrm>
            <a:off x="470175" y="56456"/>
            <a:ext cx="5976664" cy="132614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404664" y="134464"/>
            <a:ext cx="48965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dirty="0">
                <a:latin typeface="Mia's Scribblings ~" pitchFamily="2" charset="0"/>
              </a:rPr>
              <a:t>Mes P’tits DOCS</a:t>
            </a:r>
          </a:p>
          <a:p>
            <a:pPr algn="ctr"/>
            <a:r>
              <a:rPr lang="fr-FR" sz="2800" dirty="0">
                <a:latin typeface="Mia's Scribblings ~" pitchFamily="2" charset="0"/>
              </a:rPr>
              <a:t>Tout propre</a:t>
            </a:r>
          </a:p>
        </p:txBody>
      </p:sp>
      <p:sp>
        <p:nvSpPr>
          <p:cNvPr id="9" name="Étoile à 7 branches 8"/>
          <p:cNvSpPr/>
          <p:nvPr/>
        </p:nvSpPr>
        <p:spPr>
          <a:xfrm>
            <a:off x="116632" y="1496616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4" name="ZoneTexte 63"/>
          <p:cNvSpPr txBox="1"/>
          <p:nvPr/>
        </p:nvSpPr>
        <p:spPr>
          <a:xfrm>
            <a:off x="188640" y="1558741"/>
            <a:ext cx="6669360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fr-FR" sz="2000" dirty="0">
                <a:latin typeface="Comic Sans MS" pitchFamily="66" charset="0"/>
              </a:rPr>
              <a:t>Avec quoi observe-t-on les microbes?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Avec un téléphone.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Avec une loupe.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Avec un microscope</a:t>
            </a:r>
            <a:r>
              <a:rPr lang="fr-FR" sz="2000" dirty="0">
                <a:latin typeface="Comic Sans MS" pitchFamily="66" charset="0"/>
              </a:rPr>
              <a:t>.</a:t>
            </a:r>
          </a:p>
          <a:p>
            <a:pPr marL="914400" lvl="1" indent="-457200">
              <a:buFont typeface="Arial" pitchFamily="34" charset="0"/>
              <a:buChar char="•"/>
            </a:pPr>
            <a:endParaRPr lang="fr-FR" sz="2000" dirty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r-FR" sz="2000" dirty="0">
                <a:latin typeface="Comic Sans MS" pitchFamily="66" charset="0"/>
              </a:rPr>
              <a:t>Comment agit le savon?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Il piège les saletés</a:t>
            </a:r>
            <a:r>
              <a:rPr lang="fr-FR" sz="2000" dirty="0">
                <a:latin typeface="Comic Sans MS" pitchFamily="66" charset="0"/>
              </a:rPr>
              <a:t>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Il sent bon.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Il est dur.</a:t>
            </a:r>
          </a:p>
          <a:p>
            <a:pPr marL="914400" lvl="1" indent="-457200">
              <a:buFont typeface="Arial" pitchFamily="34" charset="0"/>
              <a:buChar char="•"/>
            </a:pPr>
            <a:endParaRPr lang="fr-FR" sz="2000" dirty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r-FR" sz="2000" dirty="0">
                <a:latin typeface="Comic Sans MS" pitchFamily="66" charset="0"/>
              </a:rPr>
              <a:t>Comment est fait le savon de Marseille?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Avec des bulles.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Avec des cendres.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Avec de l’huile d’olive.</a:t>
            </a:r>
          </a:p>
          <a:p>
            <a:pPr marL="914400" lvl="1" indent="-457200">
              <a:buFont typeface="Arial" pitchFamily="34" charset="0"/>
              <a:buChar char="•"/>
            </a:pPr>
            <a:endParaRPr lang="fr-FR" sz="2000" dirty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r-FR" sz="2000" dirty="0">
                <a:latin typeface="Comic Sans MS" pitchFamily="66" charset="0"/>
              </a:rPr>
              <a:t>Comment se lavait-on au temps de Louis XIV?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En prenant un bain.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En se frottant avec un tissu.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En mettant du parfum.</a:t>
            </a:r>
          </a:p>
          <a:p>
            <a:pPr marL="914400" lvl="1" indent="-457200">
              <a:buFont typeface="Arial" pitchFamily="34" charset="0"/>
              <a:buChar char="•"/>
            </a:pPr>
            <a:endParaRPr lang="fr-FR" sz="2000" dirty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r-FR" sz="2000" dirty="0">
                <a:latin typeface="Comic Sans MS" pitchFamily="66" charset="0"/>
              </a:rPr>
              <a:t>Que font les scandinaves au sauna?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Ils prennent un bain de chaleur.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Ils prennent une douche chaude.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Ils courent dans un lac gelé.</a:t>
            </a:r>
          </a:p>
        </p:txBody>
      </p:sp>
      <p:pic>
        <p:nvPicPr>
          <p:cNvPr id="10" name="Picture 2" descr="Couverture « TOUT PROPRE »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6719" y="89049"/>
            <a:ext cx="1376040" cy="138980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5610093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Étoile à 7 branches 67"/>
          <p:cNvSpPr/>
          <p:nvPr/>
        </p:nvSpPr>
        <p:spPr>
          <a:xfrm>
            <a:off x="116632" y="7785315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7" name="Étoile à 7 branches 66"/>
          <p:cNvSpPr/>
          <p:nvPr/>
        </p:nvSpPr>
        <p:spPr>
          <a:xfrm>
            <a:off x="116632" y="6273147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6" name="Étoile à 7 branches 65"/>
          <p:cNvSpPr/>
          <p:nvPr/>
        </p:nvSpPr>
        <p:spPr>
          <a:xfrm>
            <a:off x="116632" y="4760979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5" name="Étoile à 7 branches 64"/>
          <p:cNvSpPr/>
          <p:nvPr/>
        </p:nvSpPr>
        <p:spPr>
          <a:xfrm>
            <a:off x="144220" y="3248811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à coins arrondis 3"/>
          <p:cNvSpPr/>
          <p:nvPr/>
        </p:nvSpPr>
        <p:spPr>
          <a:xfrm>
            <a:off x="470175" y="56456"/>
            <a:ext cx="5976664" cy="132614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404664" y="134464"/>
            <a:ext cx="48965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dirty="0">
                <a:latin typeface="Mia's Scribblings ~" pitchFamily="2" charset="0"/>
              </a:rPr>
              <a:t>Mes P’tits DOCS</a:t>
            </a:r>
          </a:p>
          <a:p>
            <a:pPr algn="ctr"/>
            <a:r>
              <a:rPr lang="fr-FR" sz="2800" dirty="0">
                <a:latin typeface="Mia's Scribblings ~" pitchFamily="2" charset="0"/>
              </a:rPr>
              <a:t>Les abeilles</a:t>
            </a:r>
          </a:p>
        </p:txBody>
      </p:sp>
      <p:sp>
        <p:nvSpPr>
          <p:cNvPr id="9" name="Étoile à 7 branches 8"/>
          <p:cNvSpPr/>
          <p:nvPr/>
        </p:nvSpPr>
        <p:spPr>
          <a:xfrm>
            <a:off x="116632" y="1496616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4" name="ZoneTexte 63"/>
          <p:cNvSpPr txBox="1"/>
          <p:nvPr/>
        </p:nvSpPr>
        <p:spPr>
          <a:xfrm>
            <a:off x="188640" y="1558741"/>
            <a:ext cx="6669360" cy="80945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fr-FR" sz="2000" dirty="0">
                <a:latin typeface="Comic Sans MS" pitchFamily="66" charset="0"/>
              </a:rPr>
              <a:t>Comment s’appellent les cellules où les abeilles stockent leur nourriture?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Le pollen.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Le miel.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Les alvéoles.</a:t>
            </a:r>
          </a:p>
          <a:p>
            <a:pPr marL="914400" lvl="1" indent="-457200">
              <a:buFont typeface="Arial" pitchFamily="34" charset="0"/>
              <a:buChar char="•"/>
            </a:pPr>
            <a:endParaRPr lang="fr-FR" sz="2000" dirty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r-FR" sz="2000" dirty="0">
                <a:latin typeface="Comic Sans MS" pitchFamily="66" charset="0"/>
              </a:rPr>
              <a:t>Que fait la nourrice?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Elle nettoie les alvéoles.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Elle produit de la cire.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Elle donne à manger aux larves.</a:t>
            </a:r>
          </a:p>
          <a:p>
            <a:pPr marL="914400" lvl="1" indent="-457200">
              <a:buFont typeface="Arial" pitchFamily="34" charset="0"/>
              <a:buChar char="•"/>
            </a:pPr>
            <a:endParaRPr lang="fr-FR" sz="2000" dirty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r-FR" sz="2000" dirty="0">
                <a:latin typeface="Comic Sans MS" pitchFamily="66" charset="0"/>
              </a:rPr>
              <a:t>Quel est le dernier métier de l’abeille?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Magasinière. 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Butineuse. 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Garde.</a:t>
            </a:r>
          </a:p>
          <a:p>
            <a:pPr marL="914400" lvl="1" indent="-457200">
              <a:buFont typeface="Arial" pitchFamily="34" charset="0"/>
              <a:buChar char="•"/>
            </a:pPr>
            <a:endParaRPr lang="fr-FR" sz="2000" dirty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r-FR" sz="2000" dirty="0">
                <a:latin typeface="Comic Sans MS" pitchFamily="66" charset="0"/>
              </a:rPr>
              <a:t>Qu’est ce que la gelée royale?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La nourriture des abeilles.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La nourriture des larves.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La nourriture de la reine.</a:t>
            </a:r>
          </a:p>
          <a:p>
            <a:pPr marL="914400" lvl="1" indent="-457200">
              <a:buFont typeface="Arial" pitchFamily="34" charset="0"/>
              <a:buChar char="•"/>
            </a:pPr>
            <a:endParaRPr lang="fr-FR" sz="2000" dirty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r-FR" sz="2000" dirty="0">
                <a:latin typeface="Comic Sans MS" pitchFamily="66" charset="0"/>
              </a:rPr>
              <a:t>Pourquoi les abeilles sont-elles importantes?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Elles transportent du miel.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Elles transportent le pollen de fleur en fleur.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Elles transportent les légumes et les fruits.</a:t>
            </a:r>
          </a:p>
          <a:p>
            <a:pPr lvl="1"/>
            <a:endParaRPr lang="fr-FR" sz="2000" dirty="0">
              <a:latin typeface="Comic Sans MS" pitchFamily="66" charset="0"/>
            </a:endParaRPr>
          </a:p>
        </p:txBody>
      </p:sp>
      <p:pic>
        <p:nvPicPr>
          <p:cNvPr id="10" name="Picture 2" descr="Couverture « LES ABEILLES »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7734" y="56456"/>
            <a:ext cx="1306791" cy="131986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16015621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Étoile à 7 branches 67"/>
          <p:cNvSpPr/>
          <p:nvPr/>
        </p:nvSpPr>
        <p:spPr>
          <a:xfrm>
            <a:off x="116632" y="7785315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7" name="Étoile à 7 branches 66"/>
          <p:cNvSpPr/>
          <p:nvPr/>
        </p:nvSpPr>
        <p:spPr>
          <a:xfrm>
            <a:off x="116632" y="6273147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6" name="Étoile à 7 branches 65"/>
          <p:cNvSpPr/>
          <p:nvPr/>
        </p:nvSpPr>
        <p:spPr>
          <a:xfrm>
            <a:off x="116632" y="4760979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5" name="Étoile à 7 branches 64"/>
          <p:cNvSpPr/>
          <p:nvPr/>
        </p:nvSpPr>
        <p:spPr>
          <a:xfrm>
            <a:off x="144220" y="3248811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à coins arrondis 3"/>
          <p:cNvSpPr/>
          <p:nvPr/>
        </p:nvSpPr>
        <p:spPr>
          <a:xfrm>
            <a:off x="470175" y="56456"/>
            <a:ext cx="5976664" cy="132614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404664" y="134464"/>
            <a:ext cx="48965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dirty="0">
                <a:latin typeface="Mia's Scribblings ~" pitchFamily="2" charset="0"/>
              </a:rPr>
              <a:t>Mes P’tits DOCS</a:t>
            </a:r>
          </a:p>
          <a:p>
            <a:pPr algn="ctr"/>
            <a:r>
              <a:rPr lang="fr-FR" sz="2800" dirty="0">
                <a:latin typeface="Mia's Scribblings ~" pitchFamily="2" charset="0"/>
              </a:rPr>
              <a:t>La nuit</a:t>
            </a:r>
          </a:p>
        </p:txBody>
      </p:sp>
      <p:sp>
        <p:nvSpPr>
          <p:cNvPr id="9" name="Étoile à 7 branches 8"/>
          <p:cNvSpPr/>
          <p:nvPr/>
        </p:nvSpPr>
        <p:spPr>
          <a:xfrm>
            <a:off x="116632" y="1496616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4" name="ZoneTexte 63"/>
          <p:cNvSpPr txBox="1"/>
          <p:nvPr/>
        </p:nvSpPr>
        <p:spPr>
          <a:xfrm>
            <a:off x="188640" y="1558741"/>
            <a:ext cx="6669360" cy="80945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fr-FR" sz="2000" dirty="0">
                <a:latin typeface="Comic Sans MS" pitchFamily="66" charset="0"/>
              </a:rPr>
              <a:t>La terre tourne sur elle-même. Du côté tourné vers le Soleil, il fait…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Jour 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Nuit 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Sombre </a:t>
            </a:r>
          </a:p>
          <a:p>
            <a:pPr marL="914400" lvl="1" indent="-457200">
              <a:buFont typeface="Arial" pitchFamily="34" charset="0"/>
              <a:buChar char="•"/>
            </a:pPr>
            <a:endParaRPr lang="fr-FR" sz="2000" dirty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r-FR" sz="2000" dirty="0">
                <a:latin typeface="Comic Sans MS" pitchFamily="66" charset="0"/>
              </a:rPr>
              <a:t>Que font certaines fleurs la nuit?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Elles se fanent.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Elles se ferment.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Elles baissent la tête</a:t>
            </a:r>
            <a:r>
              <a:rPr lang="fr-FR" sz="2000" dirty="0">
                <a:latin typeface="Comic Sans MS" pitchFamily="66" charset="0"/>
              </a:rPr>
              <a:t>.</a:t>
            </a:r>
          </a:p>
          <a:p>
            <a:pPr marL="914400" lvl="1" indent="-457200">
              <a:buFont typeface="Arial" pitchFamily="34" charset="0"/>
              <a:buChar char="•"/>
            </a:pPr>
            <a:endParaRPr lang="fr-FR" sz="2000" dirty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r-FR" sz="2000" dirty="0">
                <a:latin typeface="Comic Sans MS" pitchFamily="66" charset="0"/>
              </a:rPr>
              <a:t>Que fait le hérisson la nuit?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Il s’endort. 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Il cherche à manger. 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Il fait peur.</a:t>
            </a:r>
          </a:p>
          <a:p>
            <a:pPr marL="914400" lvl="1" indent="-457200">
              <a:buFont typeface="Arial" pitchFamily="34" charset="0"/>
              <a:buChar char="•"/>
            </a:pPr>
            <a:endParaRPr lang="fr-FR" sz="2000" dirty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r-FR" sz="2000" dirty="0">
                <a:latin typeface="Comic Sans MS" pitchFamily="66" charset="0"/>
              </a:rPr>
              <a:t>Qui voit très bien la nuit?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La chouette.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Le chien.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L’ homme.</a:t>
            </a:r>
          </a:p>
          <a:p>
            <a:pPr marL="914400" lvl="1" indent="-457200">
              <a:buFont typeface="Arial" pitchFamily="34" charset="0"/>
              <a:buChar char="•"/>
            </a:pPr>
            <a:endParaRPr lang="fr-FR" sz="2000" dirty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r-FR" sz="2000" dirty="0">
                <a:latin typeface="Comic Sans MS" pitchFamily="66" charset="0"/>
              </a:rPr>
              <a:t>Combien de temps dure la nuit polaire?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Une saison.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Un an.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Une journée.</a:t>
            </a:r>
          </a:p>
          <a:p>
            <a:pPr lvl="1"/>
            <a:endParaRPr lang="fr-FR" sz="2000" dirty="0">
              <a:latin typeface="Comic Sans MS" pitchFamily="66" charset="0"/>
            </a:endParaRPr>
          </a:p>
        </p:txBody>
      </p:sp>
      <p:pic>
        <p:nvPicPr>
          <p:cNvPr id="14338" name="Picture 2" descr="Couverture « LA NUIT »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1208" y="56456"/>
            <a:ext cx="1409820" cy="142391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1244715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Étoile à 7 branches 67"/>
          <p:cNvSpPr/>
          <p:nvPr/>
        </p:nvSpPr>
        <p:spPr>
          <a:xfrm>
            <a:off x="116632" y="8145355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7" name="Étoile à 7 branches 66"/>
          <p:cNvSpPr/>
          <p:nvPr/>
        </p:nvSpPr>
        <p:spPr>
          <a:xfrm>
            <a:off x="116632" y="6273147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6" name="Étoile à 7 branches 65"/>
          <p:cNvSpPr/>
          <p:nvPr/>
        </p:nvSpPr>
        <p:spPr>
          <a:xfrm>
            <a:off x="116632" y="4760979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5" name="Étoile à 7 branches 64"/>
          <p:cNvSpPr/>
          <p:nvPr/>
        </p:nvSpPr>
        <p:spPr>
          <a:xfrm>
            <a:off x="144220" y="3248811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à coins arrondis 3"/>
          <p:cNvSpPr/>
          <p:nvPr/>
        </p:nvSpPr>
        <p:spPr>
          <a:xfrm>
            <a:off x="470175" y="56456"/>
            <a:ext cx="5976664" cy="132614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404664" y="134464"/>
            <a:ext cx="48965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dirty="0">
                <a:latin typeface="Mia's Scribblings ~" pitchFamily="2" charset="0"/>
              </a:rPr>
              <a:t>Mes P’tits DOCS</a:t>
            </a:r>
          </a:p>
          <a:p>
            <a:pPr algn="ctr"/>
            <a:r>
              <a:rPr lang="fr-FR" sz="2800" dirty="0">
                <a:latin typeface="Mia's Scribblings ~" pitchFamily="2" charset="0"/>
              </a:rPr>
              <a:t>Les châteaux forts</a:t>
            </a:r>
          </a:p>
        </p:txBody>
      </p:sp>
      <p:sp>
        <p:nvSpPr>
          <p:cNvPr id="9" name="Étoile à 7 branches 8"/>
          <p:cNvSpPr/>
          <p:nvPr/>
        </p:nvSpPr>
        <p:spPr>
          <a:xfrm>
            <a:off x="116632" y="1496616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4" name="ZoneTexte 63"/>
          <p:cNvSpPr txBox="1"/>
          <p:nvPr/>
        </p:nvSpPr>
        <p:spPr>
          <a:xfrm>
            <a:off x="188640" y="1558741"/>
            <a:ext cx="6669360" cy="8402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fr-FR" sz="2000" dirty="0">
                <a:latin typeface="Comic Sans MS" pitchFamily="66" charset="0"/>
              </a:rPr>
              <a:t>Quels artisans travaillent pour construire le château?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Les jardiniers. 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Les charpentiers. 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Les maçons</a:t>
            </a:r>
            <a:r>
              <a:rPr lang="fr-FR" sz="2000" dirty="0">
                <a:latin typeface="Comic Sans MS" pitchFamily="66" charset="0"/>
              </a:rPr>
              <a:t>. </a:t>
            </a:r>
          </a:p>
          <a:p>
            <a:pPr marL="914400" lvl="1" indent="-457200">
              <a:buFont typeface="Arial" pitchFamily="34" charset="0"/>
              <a:buChar char="•"/>
            </a:pPr>
            <a:endParaRPr lang="fr-FR" sz="2000" dirty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r-FR" sz="2000" dirty="0">
                <a:latin typeface="Comic Sans MS" pitchFamily="66" charset="0"/>
              </a:rPr>
              <a:t>Qu’est ce qui entoure le château?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Le donjon.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Le pont-levis.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Les remparts.</a:t>
            </a:r>
          </a:p>
          <a:p>
            <a:pPr marL="914400" lvl="1" indent="-457200">
              <a:buFont typeface="Arial" pitchFamily="34" charset="0"/>
              <a:buChar char="•"/>
            </a:pPr>
            <a:endParaRPr lang="fr-FR" sz="2000" dirty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r-FR" sz="2000" dirty="0">
                <a:latin typeface="Comic Sans MS" pitchFamily="66" charset="0"/>
              </a:rPr>
              <a:t>Où se réfugient les dames du château en hiver?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Dans la grande salle. 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Dans la chambre du seigneur. 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Dans l’écurie.</a:t>
            </a:r>
          </a:p>
          <a:p>
            <a:pPr marL="914400" lvl="1" indent="-457200">
              <a:buFont typeface="Arial" pitchFamily="34" charset="0"/>
              <a:buChar char="•"/>
            </a:pPr>
            <a:endParaRPr lang="fr-FR" sz="2000" dirty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r-FR" sz="2000" dirty="0">
                <a:latin typeface="Comic Sans MS" pitchFamily="66" charset="0"/>
              </a:rPr>
              <a:t>Que fait le chevalier pour s’entrainer au maniement des armes?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Il participe à des guerres.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Il participe à des tournois.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Il participe à des joutes.</a:t>
            </a:r>
          </a:p>
          <a:p>
            <a:pPr marL="914400" lvl="1" indent="-457200">
              <a:buFont typeface="Arial" pitchFamily="34" charset="0"/>
              <a:buChar char="•"/>
            </a:pPr>
            <a:endParaRPr lang="fr-FR" sz="2000" dirty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r-FR" sz="2000" dirty="0">
                <a:latin typeface="Comic Sans MS" pitchFamily="66" charset="0"/>
              </a:rPr>
              <a:t>Que font les soldats en cas d’attaque du château?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Ils lancent des pierres.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Ils se cachent.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Ils tirent des flèches.</a:t>
            </a:r>
          </a:p>
          <a:p>
            <a:pPr lvl="1"/>
            <a:endParaRPr lang="fr-FR" sz="2000" dirty="0">
              <a:latin typeface="Comic Sans MS" pitchFamily="66" charset="0"/>
            </a:endParaRPr>
          </a:p>
        </p:txBody>
      </p:sp>
      <p:pic>
        <p:nvPicPr>
          <p:cNvPr id="11" name="Picture 18" descr="Couverture « LES CHÂTEAUX FORTS »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6719" y="69082"/>
            <a:ext cx="1381365" cy="138827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16298382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Étoile à 7 branches 67"/>
          <p:cNvSpPr/>
          <p:nvPr/>
        </p:nvSpPr>
        <p:spPr>
          <a:xfrm>
            <a:off x="116632" y="7833320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7" name="Étoile à 7 branches 66"/>
          <p:cNvSpPr/>
          <p:nvPr/>
        </p:nvSpPr>
        <p:spPr>
          <a:xfrm>
            <a:off x="116632" y="6273147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6" name="Étoile à 7 branches 65"/>
          <p:cNvSpPr/>
          <p:nvPr/>
        </p:nvSpPr>
        <p:spPr>
          <a:xfrm>
            <a:off x="116632" y="4760979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5" name="Étoile à 7 branches 64"/>
          <p:cNvSpPr/>
          <p:nvPr/>
        </p:nvSpPr>
        <p:spPr>
          <a:xfrm>
            <a:off x="144220" y="3248811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à coins arrondis 3"/>
          <p:cNvSpPr/>
          <p:nvPr/>
        </p:nvSpPr>
        <p:spPr>
          <a:xfrm>
            <a:off x="470175" y="56456"/>
            <a:ext cx="5976664" cy="132614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404664" y="134464"/>
            <a:ext cx="48965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dirty="0">
                <a:latin typeface="Mia's Scribblings ~" pitchFamily="2" charset="0"/>
              </a:rPr>
              <a:t>Mes P’tits DOCS</a:t>
            </a:r>
          </a:p>
          <a:p>
            <a:pPr algn="ctr"/>
            <a:r>
              <a:rPr lang="fr-FR" sz="2800" dirty="0">
                <a:latin typeface="Mia's Scribblings ~" pitchFamily="2" charset="0"/>
              </a:rPr>
              <a:t>Les chevaliers</a:t>
            </a:r>
          </a:p>
        </p:txBody>
      </p:sp>
      <p:sp>
        <p:nvSpPr>
          <p:cNvPr id="9" name="Étoile à 7 branches 8"/>
          <p:cNvSpPr/>
          <p:nvPr/>
        </p:nvSpPr>
        <p:spPr>
          <a:xfrm>
            <a:off x="116632" y="1496616"/>
            <a:ext cx="476468" cy="624069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4" name="ZoneTexte 63"/>
          <p:cNvSpPr txBox="1"/>
          <p:nvPr/>
        </p:nvSpPr>
        <p:spPr>
          <a:xfrm>
            <a:off x="188640" y="1558741"/>
            <a:ext cx="6669360" cy="8710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fr-FR" sz="2000" dirty="0">
                <a:latin typeface="Comic Sans MS" pitchFamily="66" charset="0"/>
              </a:rPr>
              <a:t>A quel âge commence l’apprentissage pour un chevalier?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21 ans. 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14 ans. 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7 ans</a:t>
            </a:r>
            <a:r>
              <a:rPr lang="fr-FR" sz="2000" dirty="0">
                <a:latin typeface="Comic Sans MS" pitchFamily="66" charset="0"/>
              </a:rPr>
              <a:t>. </a:t>
            </a:r>
          </a:p>
          <a:p>
            <a:pPr marL="914400" lvl="1" indent="-457200">
              <a:buFont typeface="Arial" pitchFamily="34" charset="0"/>
              <a:buChar char="•"/>
            </a:pPr>
            <a:endParaRPr lang="fr-FR" sz="2000" dirty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r-FR" sz="2000" dirty="0">
                <a:latin typeface="Comic Sans MS" pitchFamily="66" charset="0"/>
              </a:rPr>
              <a:t>Que fait le page?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Il apprend les bonnes manières.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Il s’occupe des chevaux.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Il va chasser.</a:t>
            </a:r>
          </a:p>
          <a:p>
            <a:pPr marL="914400" lvl="1" indent="-457200">
              <a:buFont typeface="Arial" pitchFamily="34" charset="0"/>
              <a:buChar char="•"/>
            </a:pPr>
            <a:endParaRPr lang="fr-FR" sz="2000" dirty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r-FR" sz="2000" dirty="0">
                <a:latin typeface="Comic Sans MS" pitchFamily="66" charset="0"/>
              </a:rPr>
              <a:t>Que veut dire « Il va être adoubé »?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Il devient chevalier. 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Il devient écuyer. 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Il devient parrain.</a:t>
            </a:r>
          </a:p>
          <a:p>
            <a:pPr marL="914400" lvl="1" indent="-457200">
              <a:buFont typeface="Arial" pitchFamily="34" charset="0"/>
              <a:buChar char="•"/>
            </a:pPr>
            <a:endParaRPr lang="fr-FR" sz="2000" dirty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r-FR" sz="2000" dirty="0">
                <a:latin typeface="Comic Sans MS" pitchFamily="66" charset="0"/>
              </a:rPr>
              <a:t>Que gagnera le chevalier vainqueur d’un tournoi?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Il gagnera la main de la princesse.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Il gagnera les armes de son adversaire. 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Il gagnera le cheval de son adversaire.</a:t>
            </a:r>
          </a:p>
          <a:p>
            <a:pPr marL="914400" lvl="1" indent="-457200">
              <a:buFont typeface="Arial" pitchFamily="34" charset="0"/>
              <a:buChar char="•"/>
            </a:pPr>
            <a:endParaRPr lang="fr-FR" sz="2000" dirty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r-FR" sz="2000" dirty="0">
                <a:latin typeface="Comic Sans MS" pitchFamily="66" charset="0"/>
              </a:rPr>
              <a:t>En cas de guerre, quelles sont les armes des chevaliers?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FR" sz="2000" dirty="0">
                <a:latin typeface="Comic Sans MS" pitchFamily="66" charset="0"/>
              </a:rPr>
              <a:t>Des lances.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Des épées.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Comic Sans MS" pitchFamily="66" charset="0"/>
              </a:rPr>
              <a:t>Des masses</a:t>
            </a:r>
            <a:r>
              <a:rPr lang="fr-FR" sz="2000" dirty="0">
                <a:latin typeface="Comic Sans MS" pitchFamily="66" charset="0"/>
              </a:rPr>
              <a:t>.</a:t>
            </a:r>
          </a:p>
          <a:p>
            <a:pPr lvl="1"/>
            <a:endParaRPr lang="fr-FR" sz="2000" dirty="0">
              <a:latin typeface="Comic Sans MS" pitchFamily="66" charset="0"/>
            </a:endParaRPr>
          </a:p>
          <a:p>
            <a:pPr lvl="1"/>
            <a:endParaRPr lang="fr-FR" sz="2000" dirty="0">
              <a:latin typeface="Comic Sans MS" pitchFamily="66" charset="0"/>
            </a:endParaRPr>
          </a:p>
        </p:txBody>
      </p:sp>
      <p:pic>
        <p:nvPicPr>
          <p:cNvPr id="12" name="Picture 6" descr="Couverture « LES CHEVALIERS »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6718" y="56457"/>
            <a:ext cx="1335433" cy="134878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331792905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982</TotalTime>
  <Words>1455</Words>
  <Application>Microsoft Office PowerPoint</Application>
  <PresentationFormat>Format A4 (210 x 297 mm)</PresentationFormat>
  <Paragraphs>391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Comic Sans MS</vt:lpstr>
      <vt:lpstr>Mia's Scribblings ~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</dc:creator>
  <cp:lastModifiedBy>corinne.schmitt54@gmail.com</cp:lastModifiedBy>
  <cp:revision>88</cp:revision>
  <cp:lastPrinted>2012-06-10T11:48:33Z</cp:lastPrinted>
  <dcterms:created xsi:type="dcterms:W3CDTF">2012-06-03T13:22:01Z</dcterms:created>
  <dcterms:modified xsi:type="dcterms:W3CDTF">2016-05-09T14:27:24Z</dcterms:modified>
</cp:coreProperties>
</file>