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548C-3DE5-4759-955B-D92DA588CFA4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7F6B8-E2E1-4D6A-9406-C6E9285A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0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6B8-E2E1-4D6A-9406-C6E9285A6F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4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9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95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56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1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27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04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9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68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82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F380-E327-4415-954D-E5EC3B0E0A61}" type="datetimeFigureOut">
              <a:rPr lang="fr-FR" smtClean="0"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505E-E003-40B6-B7D9-26E5E7126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8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2" y="287377"/>
            <a:ext cx="3199957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6" y="1160693"/>
            <a:ext cx="4715131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 </a:t>
            </a:r>
            <a:r>
              <a:rPr lang="fr-FR" sz="3700" dirty="0">
                <a:latin typeface="Mia's Scribblings ~" panose="02000000000000000000" pitchFamily="2" charset="0"/>
              </a:rPr>
              <a:t>6–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59276"/>
              </p:ext>
            </p:extLst>
          </p:nvPr>
        </p:nvGraphicFramePr>
        <p:xfrm>
          <a:off x="211292" y="2175755"/>
          <a:ext cx="3452584" cy="3326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39071"/>
              </p:ext>
            </p:extLst>
          </p:nvPr>
        </p:nvGraphicFramePr>
        <p:xfrm>
          <a:off x="3924239" y="2211342"/>
          <a:ext cx="3500704" cy="268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3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4"/>
            <a:ext cx="2021025" cy="751599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2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32755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825031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77501"/>
              </p:ext>
            </p:extLst>
          </p:nvPr>
        </p:nvGraphicFramePr>
        <p:xfrm>
          <a:off x="7816134" y="3911688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8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3"/>
            <a:ext cx="2189443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719"/>
              </p:ext>
            </p:extLst>
          </p:nvPr>
        </p:nvGraphicFramePr>
        <p:xfrm>
          <a:off x="3976709" y="5082343"/>
          <a:ext cx="3580786" cy="10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393"/>
                <a:gridCol w="1790393"/>
              </a:tblGrid>
              <a:tr h="3833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Mia's Scribblings ~" panose="02000000000000000000" pitchFamily="2" charset="0"/>
                        </a:rPr>
                        <a:t>BONUS</a:t>
                      </a:r>
                      <a:endParaRPr lang="fr-FR" sz="1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1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Coloriage appliqué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Nuage 42"/>
          <p:cNvSpPr/>
          <p:nvPr/>
        </p:nvSpPr>
        <p:spPr>
          <a:xfrm>
            <a:off x="8931342" y="8945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268178" y="78516"/>
            <a:ext cx="101051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</a:p>
        </p:txBody>
      </p:sp>
      <p:pic>
        <p:nvPicPr>
          <p:cNvPr id="1026" name="Picture 2" descr="Kids Signing Christmas Caro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1" y="5644813"/>
            <a:ext cx="2641326" cy="15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ta Behind a Christmas Tre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05" y="445602"/>
            <a:ext cx="1361196" cy="16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and Green Christmas Gif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20" y="114771"/>
            <a:ext cx="747197" cy="8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Red and Green Christmas Gif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87" y="128591"/>
            <a:ext cx="747197" cy="8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istmas Gift with a Big B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60" y="117301"/>
            <a:ext cx="769064" cy="8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hristmas Gift with a Big B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04" y="6425862"/>
            <a:ext cx="769064" cy="8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d and Green Christmas Gif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61" y="6449620"/>
            <a:ext cx="747197" cy="8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Red and Green Christmas Gif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89" y="6425862"/>
            <a:ext cx="747197" cy="8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hristmas Gift with a Big B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15" y="6396032"/>
            <a:ext cx="769064" cy="8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8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4141" y="207984"/>
            <a:ext cx="3031537" cy="793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 dirty="0"/>
          </a:p>
        </p:txBody>
      </p:sp>
      <p:sp>
        <p:nvSpPr>
          <p:cNvPr id="3" name="Larme 2"/>
          <p:cNvSpPr/>
          <p:nvPr/>
        </p:nvSpPr>
        <p:spPr>
          <a:xfrm>
            <a:off x="330043" y="127123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4138" y="139886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36232" y="1271236"/>
            <a:ext cx="2338260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2124" y="1985766"/>
            <a:ext cx="5184576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J’écris </a:t>
            </a:r>
            <a:r>
              <a:rPr lang="fr-FR" dirty="0" smtClean="0">
                <a:latin typeface="Comic Sans MS" panose="030F0702030302020204" pitchFamily="66" charset="0"/>
              </a:rPr>
              <a:t>les mots en dessous des images: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56347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652216" y="389570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556723" y="4031162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38292" y="3857088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200929" y="4196813"/>
            <a:ext cx="4420491" cy="73863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retrouve les mots de la série </a:t>
            </a:r>
            <a:r>
              <a:rPr lang="fr-FR" dirty="0">
                <a:latin typeface="Comic Sans MS" panose="030F0702030302020204" pitchFamily="66" charset="0"/>
              </a:rPr>
              <a:t>6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écrits </a:t>
            </a:r>
            <a:r>
              <a:rPr lang="fr-FR" dirty="0" smtClean="0">
                <a:latin typeface="Comic Sans MS" panose="030F0702030302020204" pitchFamily="66" charset="0"/>
              </a:rPr>
              <a:t>dans le désordre</a:t>
            </a:r>
            <a:r>
              <a:rPr lang="fr-FR" dirty="0" smtClean="0">
                <a:latin typeface="Comic Sans MS" panose="030F0702030302020204" pitchFamily="66" charset="0"/>
              </a:rPr>
              <a:t>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69778"/>
              </p:ext>
            </p:extLst>
          </p:nvPr>
        </p:nvGraphicFramePr>
        <p:xfrm>
          <a:off x="233988" y="2532422"/>
          <a:ext cx="5277573" cy="3634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800519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21884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45583"/>
              </p:ext>
            </p:extLst>
          </p:nvPr>
        </p:nvGraphicFramePr>
        <p:xfrm>
          <a:off x="233992" y="6257559"/>
          <a:ext cx="5277573" cy="1216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40561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bouée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écureuil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étoile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bébé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échelle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éléphant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</a:t>
                      </a:r>
                      <a:r>
                        <a:rPr lang="fr-FR" sz="2000" baseline="0" dirty="0" smtClean="0">
                          <a:latin typeface="Cursive standard" pitchFamily="2" charset="0"/>
                        </a:rPr>
                        <a:t> araignée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épée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nez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444175" y="132011"/>
            <a:ext cx="407743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444175" y="132013"/>
            <a:ext cx="4249227" cy="858808"/>
          </a:xfrm>
          <a:prstGeom prst="rect">
            <a:avLst/>
          </a:prstGeom>
          <a:noFill/>
        </p:spPr>
        <p:txBody>
          <a:bodyPr wrap="square" lIns="118961" tIns="59481" rIns="118961" bIns="59481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Colorie les mêmes mots (de la série </a:t>
            </a:r>
            <a:r>
              <a:rPr lang="fr-FR" sz="1600" dirty="0">
                <a:latin typeface="Comic Sans MS" panose="030F0702030302020204" pitchFamily="66" charset="0"/>
              </a:rPr>
              <a:t>6) </a:t>
            </a:r>
            <a:r>
              <a:rPr lang="fr-FR" sz="1600" dirty="0">
                <a:latin typeface="Comic Sans MS" panose="030F0702030302020204" pitchFamily="66" charset="0"/>
              </a:rPr>
              <a:t>dans les différentes écritures, avec la même couleur:</a:t>
            </a:r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63869"/>
              </p:ext>
            </p:extLst>
          </p:nvPr>
        </p:nvGraphicFramePr>
        <p:xfrm>
          <a:off x="5705747" y="995879"/>
          <a:ext cx="4753956" cy="2843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559"/>
                <a:gridCol w="1662888"/>
                <a:gridCol w="1597509"/>
              </a:tblGrid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L’école</a:t>
                      </a:r>
                      <a:endParaRPr lang="fr-FR" sz="2000" dirty="0"/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aller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ction Jackson" panose="00000400000000000000" pitchFamily="2" charset="0"/>
                        </a:rPr>
                        <a:t>chez</a:t>
                      </a:r>
                      <a:endParaRPr lang="fr-FR" sz="2000" dirty="0">
                        <a:latin typeface="Action Jackson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lgerian" panose="04020705040A02060702" pitchFamily="82" charset="0"/>
                        </a:rPr>
                        <a:t>année</a:t>
                      </a:r>
                      <a:endParaRPr lang="fr-FR" sz="2000" dirty="0">
                        <a:latin typeface="Algerian" panose="04020705040A020607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lphaUnplugged" panose="00000400000000000000" pitchFamily="2" charset="0"/>
                        </a:rPr>
                        <a:t>Une idée</a:t>
                      </a:r>
                      <a:endParaRPr lang="fr-FR" sz="1800" dirty="0">
                        <a:latin typeface="AlphaUnplugged" panose="000004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estioles" panose="00000400000000000000" pitchFamily="2" charset="0"/>
                        </a:rPr>
                        <a:t>Une idée</a:t>
                      </a:r>
                      <a:endParaRPr lang="fr-FR" sz="2000" dirty="0">
                        <a:latin typeface="Bestioles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roadway" panose="04040905080B02020502" pitchFamily="82" charset="0"/>
                        </a:rPr>
                        <a:t>Une idée</a:t>
                      </a:r>
                      <a:endParaRPr lang="fr-FR" sz="2000" dirty="0">
                        <a:latin typeface="Broadway" panose="04040905080B020205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ats MEOW" panose="020B0603050302020204" pitchFamily="34" charset="0"/>
                        </a:rPr>
                        <a:t>chez</a:t>
                      </a:r>
                      <a:endParaRPr lang="fr-FR" sz="2200" dirty="0">
                        <a:latin typeface="cats MEOW" panose="020B0603050302020204" pitchFamily="34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ritter" pitchFamily="2" charset="0"/>
                        </a:rPr>
                        <a:t>année</a:t>
                      </a:r>
                      <a:endParaRPr lang="fr-FR" sz="2000" dirty="0">
                        <a:latin typeface="Critter" pitchFamily="2" charset="0"/>
                      </a:endParaRPr>
                    </a:p>
                  </a:txBody>
                  <a:tcPr marL="125053" marR="125053" marT="55577" marB="55577"/>
                </a:tc>
              </a:tr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ookworm" pitchFamily="2" charset="0"/>
                        </a:rPr>
                        <a:t>chez</a:t>
                      </a:r>
                      <a:endParaRPr lang="fr-FR" sz="2000" dirty="0">
                        <a:latin typeface="Bookworm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oper Black" panose="0208090404030B020404" pitchFamily="18" charset="0"/>
                        </a:rPr>
                        <a:t>année</a:t>
                      </a:r>
                      <a:endParaRPr lang="fr-FR" sz="2000" dirty="0">
                        <a:latin typeface="Cooper Black" panose="0208090404030B020404" pitchFamily="18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Jokerman" panose="04090605060D06020702" pitchFamily="82" charset="0"/>
                        </a:rPr>
                        <a:t>aller</a:t>
                      </a:r>
                      <a:endParaRPr lang="fr-FR" sz="2000" dirty="0">
                        <a:latin typeface="Jokerman" panose="04090605060D06020702" pitchFamily="82" charset="0"/>
                      </a:endParaRPr>
                    </a:p>
                  </a:txBody>
                  <a:tcPr marL="125053" marR="125053" marT="55577" marB="55577"/>
                </a:tc>
              </a:tr>
              <a:tr h="52143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HotSweat" panose="02000500000000000000" pitchFamily="2" charset="0"/>
                        </a:rPr>
                        <a:t>L’école</a:t>
                      </a:r>
                      <a:endParaRPr lang="fr-FR" sz="1800" dirty="0">
                        <a:latin typeface="HotSweat" panose="020005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rtoon Relief" panose="03050504000000020004" pitchFamily="66" charset="0"/>
                        </a:rPr>
                        <a:t>aller</a:t>
                      </a:r>
                      <a:endParaRPr lang="fr-FR" sz="2000" dirty="0">
                        <a:latin typeface="Cartoon Relief" panose="030505040000000200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Lucida Handwriting" panose="03010101010101010101" pitchFamily="66" charset="0"/>
                        </a:rPr>
                        <a:t>L’école</a:t>
                      </a:r>
                      <a:endParaRPr lang="fr-FR" sz="2000" dirty="0">
                        <a:latin typeface="Lucida Handwriting" panose="03010101010101010101" pitchFamily="66" charset="0"/>
                      </a:endParaRPr>
                    </a:p>
                  </a:txBody>
                  <a:tcPr marL="125053" marR="125053" marT="55577" marB="55577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3" y="925752"/>
            <a:ext cx="669096" cy="9462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9" y="2621587"/>
            <a:ext cx="1126166" cy="6709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87" y="2621585"/>
            <a:ext cx="498070" cy="6471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88" y="2590985"/>
            <a:ext cx="678254" cy="64221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0" y="3785275"/>
            <a:ext cx="994138" cy="71739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4" y="3821042"/>
            <a:ext cx="747057" cy="6148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0" y="3821042"/>
            <a:ext cx="722983" cy="6816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7" y="5014782"/>
            <a:ext cx="717308" cy="6930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07" y="5014783"/>
            <a:ext cx="883231" cy="73220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75" y="5003888"/>
            <a:ext cx="933751" cy="714841"/>
          </a:xfrm>
          <a:prstGeom prst="rect">
            <a:avLst/>
          </a:prstGeom>
        </p:spPr>
      </p:pic>
      <p:sp>
        <p:nvSpPr>
          <p:cNvPr id="23" name="Larme 22"/>
          <p:cNvSpPr/>
          <p:nvPr/>
        </p:nvSpPr>
        <p:spPr>
          <a:xfrm>
            <a:off x="5788048" y="5014782"/>
            <a:ext cx="1221536" cy="95270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 flipH="1">
            <a:off x="6727053" y="5083929"/>
            <a:ext cx="270830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457202" y="5311522"/>
            <a:ext cx="463652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é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970052" y="5300676"/>
            <a:ext cx="429714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6320807" y="5014782"/>
            <a:ext cx="541661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5669652" y="6162396"/>
            <a:ext cx="1746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Nuage 54"/>
          <p:cNvSpPr/>
          <p:nvPr/>
        </p:nvSpPr>
        <p:spPr>
          <a:xfrm>
            <a:off x="7616914" y="4978320"/>
            <a:ext cx="2441553" cy="7404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cxnSp>
        <p:nvCxnSpPr>
          <p:cNvPr id="64" name="Connecteur droit 63"/>
          <p:cNvCxnSpPr/>
          <p:nvPr/>
        </p:nvCxnSpPr>
        <p:spPr>
          <a:xfrm>
            <a:off x="7964558" y="6162396"/>
            <a:ext cx="1746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8596509" y="5284545"/>
            <a:ext cx="501720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é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7964557" y="5218385"/>
            <a:ext cx="245261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8837691" y="5083929"/>
            <a:ext cx="371709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mtClean="0"/>
              <a:t>n</a:t>
            </a:r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9388749" y="5083929"/>
            <a:ext cx="421047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8408540" y="5121635"/>
            <a:ext cx="268903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62" name="Pentagone 61"/>
          <p:cNvSpPr/>
          <p:nvPr/>
        </p:nvSpPr>
        <p:spPr>
          <a:xfrm>
            <a:off x="6862468" y="6387300"/>
            <a:ext cx="3149359" cy="55574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6862467" y="6479965"/>
            <a:ext cx="377223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7536143" y="6479965"/>
            <a:ext cx="336837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8087189" y="6387300"/>
            <a:ext cx="395701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é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8837690" y="6479965"/>
            <a:ext cx="260539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70" name="ZoneTexte 69"/>
          <p:cNvSpPr txBox="1"/>
          <p:nvPr/>
        </p:nvSpPr>
        <p:spPr>
          <a:xfrm>
            <a:off x="9209399" y="6387300"/>
            <a:ext cx="501423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7221694" y="7353279"/>
            <a:ext cx="1746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og with Christmas Gift and Candy Ca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88" y="149665"/>
            <a:ext cx="1202668" cy="12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istmas Bear with Gif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00" y="6294367"/>
            <a:ext cx="935614" cy="11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ellow Christmas Gif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51" y="5533496"/>
            <a:ext cx="784854" cy="8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1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61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790536" y="171812"/>
            <a:ext cx="4902864" cy="7353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64" name="Larme 63"/>
          <p:cNvSpPr/>
          <p:nvPr/>
        </p:nvSpPr>
        <p:spPr>
          <a:xfrm>
            <a:off x="5790536" y="11149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790536" y="248198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0" y="922515"/>
            <a:ext cx="6563738" cy="1239859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059111" y="1088751"/>
            <a:ext cx="5527518" cy="98485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sz="2900" dirty="0">
                <a:latin typeface="Comic Sans MS" panose="030F0702030302020204" pitchFamily="66" charset="0"/>
              </a:rPr>
              <a:t>E</a:t>
            </a:r>
            <a:r>
              <a:rPr lang="fr-FR" sz="2900" dirty="0">
                <a:latin typeface="Cursive standard" pitchFamily="2" charset="0"/>
              </a:rPr>
              <a:t>lle me dit: bonne année!</a:t>
            </a:r>
            <a:endParaRPr lang="fr-FR" sz="2900" dirty="0">
              <a:latin typeface="Cursive standard" pitchFamily="2" charset="0"/>
            </a:endParaRPr>
          </a:p>
          <a:p>
            <a:endParaRPr lang="fr-FR" sz="2900" dirty="0">
              <a:latin typeface="Cursive standard" pitchFamily="2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5956143" y="1806036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664735" y="294684"/>
            <a:ext cx="3754125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5901234" y="240678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82594" y="254350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603393" y="2924007"/>
            <a:ext cx="4295983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J’écris les phrases dans l’ordre.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664735" y="2529390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9124"/>
              </p:ext>
            </p:extLst>
          </p:nvPr>
        </p:nvGraphicFramePr>
        <p:xfrm>
          <a:off x="5370505" y="3470114"/>
          <a:ext cx="5338955" cy="35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826"/>
                <a:gridCol w="889826"/>
                <a:gridCol w="889826"/>
                <a:gridCol w="1227884"/>
                <a:gridCol w="551767"/>
                <a:gridCol w="889826"/>
              </a:tblGrid>
              <a:tr h="343483"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noël</a:t>
                      </a:r>
                      <a:endParaRPr lang="fr-FR" sz="17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père</a:t>
                      </a:r>
                      <a:endParaRPr lang="fr-FR" sz="17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donne</a:t>
                      </a:r>
                      <a:endParaRPr lang="fr-FR" sz="17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cadeaux.</a:t>
                      </a:r>
                      <a:endParaRPr lang="fr-FR" sz="17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Le</a:t>
                      </a:r>
                      <a:endParaRPr lang="fr-FR" sz="17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des</a:t>
                      </a:r>
                      <a:endParaRPr lang="fr-FR" sz="17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93" y="3852386"/>
            <a:ext cx="5535283" cy="69759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79" y="4981032"/>
            <a:ext cx="5535283" cy="697594"/>
          </a:xfrm>
          <a:prstGeom prst="rect">
            <a:avLst/>
          </a:prstGeom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02999"/>
              </p:ext>
            </p:extLst>
          </p:nvPr>
        </p:nvGraphicFramePr>
        <p:xfrm>
          <a:off x="5364092" y="4503764"/>
          <a:ext cx="5606130" cy="4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1226"/>
                <a:gridCol w="1121226"/>
                <a:gridCol w="1121226"/>
                <a:gridCol w="1121226"/>
                <a:gridCol w="1121226"/>
              </a:tblGrid>
              <a:tr h="406880"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lutins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le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décorent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sapin.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Les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98217" y="111493"/>
            <a:ext cx="4180065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Colorie la case où tu entends é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4" y="963129"/>
            <a:ext cx="1260936" cy="11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00524"/>
              </p:ext>
            </p:extLst>
          </p:nvPr>
        </p:nvGraphicFramePr>
        <p:xfrm>
          <a:off x="234132" y="1768263"/>
          <a:ext cx="869768" cy="40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884"/>
                <a:gridCol w="434884"/>
              </a:tblGrid>
              <a:tr h="403267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98" y="890717"/>
            <a:ext cx="932973" cy="8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54624"/>
              </p:ext>
            </p:extLst>
          </p:nvPr>
        </p:nvGraphicFramePr>
        <p:xfrm>
          <a:off x="1894117" y="1824677"/>
          <a:ext cx="869769" cy="40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923"/>
                <a:gridCol w="289923"/>
                <a:gridCol w="289923"/>
              </a:tblGrid>
              <a:tr h="403267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85" y="826023"/>
            <a:ext cx="643690" cy="81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48790"/>
              </p:ext>
            </p:extLst>
          </p:nvPr>
        </p:nvGraphicFramePr>
        <p:xfrm>
          <a:off x="3409885" y="1824677"/>
          <a:ext cx="869768" cy="40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884"/>
                <a:gridCol w="434884"/>
              </a:tblGrid>
              <a:tr h="403267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6" y="2406788"/>
            <a:ext cx="1022391" cy="9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41883"/>
              </p:ext>
            </p:extLst>
          </p:nvPr>
        </p:nvGraphicFramePr>
        <p:xfrm>
          <a:off x="333968" y="3529541"/>
          <a:ext cx="869768" cy="40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884"/>
                <a:gridCol w="434884"/>
              </a:tblGrid>
              <a:tr h="403267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86" y="2538910"/>
            <a:ext cx="1128817" cy="8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07224"/>
              </p:ext>
            </p:extLst>
          </p:nvPr>
        </p:nvGraphicFramePr>
        <p:xfrm>
          <a:off x="1879310" y="3522103"/>
          <a:ext cx="869769" cy="40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923"/>
                <a:gridCol w="289923"/>
                <a:gridCol w="289923"/>
              </a:tblGrid>
              <a:tr h="403267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12" y="2295519"/>
            <a:ext cx="1446551" cy="11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23821"/>
              </p:ext>
            </p:extLst>
          </p:nvPr>
        </p:nvGraphicFramePr>
        <p:xfrm>
          <a:off x="3409886" y="3483146"/>
          <a:ext cx="869769" cy="40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923"/>
                <a:gridCol w="289923"/>
                <a:gridCol w="289923"/>
              </a:tblGrid>
              <a:tr h="403267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57" name="Larme 56"/>
          <p:cNvSpPr/>
          <p:nvPr/>
        </p:nvSpPr>
        <p:spPr>
          <a:xfrm>
            <a:off x="156123" y="417979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56123" y="430744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93" y="6300911"/>
            <a:ext cx="5535283" cy="697594"/>
          </a:xfrm>
          <a:prstGeom prst="rect">
            <a:avLst/>
          </a:prstGeom>
        </p:spPr>
      </p:pic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50674"/>
              </p:ext>
            </p:extLst>
          </p:nvPr>
        </p:nvGraphicFramePr>
        <p:xfrm>
          <a:off x="5352525" y="5796855"/>
          <a:ext cx="5606130" cy="4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351"/>
                <a:gridCol w="936104"/>
                <a:gridCol w="849223"/>
                <a:gridCol w="1121226"/>
                <a:gridCol w="1121226"/>
              </a:tblGrid>
              <a:tr h="406880"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cheminée.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passe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la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par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Comic Sans MS" panose="030F0702030302020204" pitchFamily="66" charset="0"/>
                        </a:rPr>
                        <a:t>Il</a:t>
                      </a:r>
                      <a:endParaRPr lang="fr-FR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1" name="Picture 9" descr="Girl With Christmas Gif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63" y="577080"/>
            <a:ext cx="966767" cy="18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Reindeer and Pengui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83" y="2096152"/>
            <a:ext cx="1021592" cy="8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Reindeer Holding a Christmas Gif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9" y="4015377"/>
            <a:ext cx="488825" cy="8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457964" y="4307445"/>
            <a:ext cx="35286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Complète avec la bonne syllabe: </a:t>
            </a:r>
            <a:r>
              <a:rPr lang="fr-FR" sz="2800" dirty="0" err="1" smtClean="0">
                <a:latin typeface="Cursive standard" pitchFamily="2" charset="0"/>
              </a:rPr>
              <a:t>pé</a:t>
            </a:r>
            <a:r>
              <a:rPr lang="fr-FR" sz="2800" dirty="0" smtClean="0">
                <a:latin typeface="Cursive standard" pitchFamily="2" charset="0"/>
              </a:rPr>
              <a:t>, té, ré, lé, vé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3087" name="Picture 15" descr="http://www.art4apps.org/images/downloadable/televisi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6" y="4948766"/>
            <a:ext cx="1003712" cy="10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123" y="5868863"/>
            <a:ext cx="137415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9" name="Picture 17" descr="http://www.art4apps.org/images/downloadable/phon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79" y="5048033"/>
            <a:ext cx="820830" cy="82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1714096" y="5868863"/>
            <a:ext cx="137415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366498" y="5868863"/>
            <a:ext cx="137415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91" name="Picture 19" descr="http://www.art4apps.org/images/downloadable/alarmclock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8" y="5048033"/>
            <a:ext cx="715032" cy="7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www.art4apps.org/images/downloadable/bik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7" y="6300911"/>
            <a:ext cx="834387" cy="8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156123" y="6997830"/>
            <a:ext cx="137415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1848159" y="6997830"/>
            <a:ext cx="137415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3428219" y="6984629"/>
            <a:ext cx="137415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95" name="Picture 23" descr="http://www.art4apps.org/images/downloadable/peda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80" y="6300911"/>
            <a:ext cx="875983" cy="6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89366" y="5952478"/>
            <a:ext cx="116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__</a:t>
            </a:r>
            <a:r>
              <a:rPr lang="fr-FR" sz="1400" dirty="0" err="1" smtClean="0">
                <a:latin typeface="Comic Sans MS" panose="030F0702030302020204" pitchFamily="66" charset="0"/>
              </a:rPr>
              <a:t>lévision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49785" y="5952478"/>
            <a:ext cx="133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Comic Sans MS" panose="030F0702030302020204" pitchFamily="66" charset="0"/>
              </a:rPr>
              <a:t>t</a:t>
            </a:r>
            <a:r>
              <a:rPr lang="fr-FR" sz="1400" dirty="0" err="1" smtClean="0">
                <a:latin typeface="Comic Sans MS" panose="030F0702030302020204" pitchFamily="66" charset="0"/>
              </a:rPr>
              <a:t>é____phone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99307" y="5930998"/>
            <a:ext cx="114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___</a:t>
            </a:r>
            <a:r>
              <a:rPr lang="fr-FR" sz="1400" dirty="0" err="1" smtClean="0">
                <a:latin typeface="Comic Sans MS" panose="030F0702030302020204" pitchFamily="66" charset="0"/>
              </a:rPr>
              <a:t>veil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2527" y="7062153"/>
            <a:ext cx="1164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anose="030F0702030302020204" pitchFamily="66" charset="0"/>
              </a:rPr>
              <a:t>____</a:t>
            </a:r>
            <a:r>
              <a:rPr lang="fr-FR" sz="1200" dirty="0" err="1" smtClean="0">
                <a:latin typeface="Comic Sans MS" panose="030F0702030302020204" pitchFamily="66" charset="0"/>
              </a:rPr>
              <a:t>lo</a:t>
            </a:r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99307" y="7062153"/>
            <a:ext cx="97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____</a:t>
            </a:r>
            <a:r>
              <a:rPr lang="fr-FR" sz="1400" dirty="0" err="1" smtClean="0">
                <a:latin typeface="Comic Sans MS" panose="030F0702030302020204" pitchFamily="66" charset="0"/>
              </a:rPr>
              <a:t>dale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3099" name="Picture 27" descr="http://www.art4apps.org/images/downloadable/doll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8" y="6351671"/>
            <a:ext cx="596073" cy="5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903779" y="7062153"/>
            <a:ext cx="121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Comic Sans MS" panose="030F0702030302020204" pitchFamily="66" charset="0"/>
              </a:rPr>
              <a:t>p</a:t>
            </a:r>
            <a:r>
              <a:rPr lang="fr-FR" sz="1400" dirty="0" err="1" smtClean="0">
                <a:latin typeface="Comic Sans MS" panose="030F0702030302020204" pitchFamily="66" charset="0"/>
              </a:rPr>
              <a:t>ou_____e</a:t>
            </a:r>
            <a:endParaRPr lang="fr-F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1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61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5835" y="153471"/>
            <a:ext cx="4276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Décode le message secret du père noël: chaque lettre de l’alphabet correspond à un chiffre: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18567"/>
              </p:ext>
            </p:extLst>
          </p:nvPr>
        </p:nvGraphicFramePr>
        <p:xfrm>
          <a:off x="156123" y="1620391"/>
          <a:ext cx="5982665" cy="172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205"/>
                <a:gridCol w="460205"/>
                <a:gridCol w="460205"/>
                <a:gridCol w="460205"/>
                <a:gridCol w="460205"/>
                <a:gridCol w="460205"/>
                <a:gridCol w="460205"/>
                <a:gridCol w="460205"/>
                <a:gridCol w="460205"/>
                <a:gridCol w="460205"/>
                <a:gridCol w="460205"/>
                <a:gridCol w="460205"/>
                <a:gridCol w="46020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J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K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Q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W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Y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Z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67192"/>
              </p:ext>
            </p:extLst>
          </p:nvPr>
        </p:nvGraphicFramePr>
        <p:xfrm>
          <a:off x="530165" y="3492599"/>
          <a:ext cx="936104" cy="807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"/>
                <a:gridCol w="468052"/>
              </a:tblGrid>
              <a:tr h="396044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60846"/>
              </p:ext>
            </p:extLst>
          </p:nvPr>
        </p:nvGraphicFramePr>
        <p:xfrm>
          <a:off x="1674292" y="3564607"/>
          <a:ext cx="1728192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96863"/>
              </p:ext>
            </p:extLst>
          </p:nvPr>
        </p:nvGraphicFramePr>
        <p:xfrm>
          <a:off x="3690516" y="3564607"/>
          <a:ext cx="1728192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21515"/>
              </p:ext>
            </p:extLst>
          </p:nvPr>
        </p:nvGraphicFramePr>
        <p:xfrm>
          <a:off x="156123" y="4644727"/>
          <a:ext cx="1728192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47748"/>
              </p:ext>
            </p:extLst>
          </p:nvPr>
        </p:nvGraphicFramePr>
        <p:xfrm>
          <a:off x="2034332" y="4644727"/>
          <a:ext cx="1728192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67239"/>
              </p:ext>
            </p:extLst>
          </p:nvPr>
        </p:nvGraphicFramePr>
        <p:xfrm>
          <a:off x="3978548" y="4644727"/>
          <a:ext cx="936104" cy="807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"/>
                <a:gridCol w="468052"/>
              </a:tblGrid>
              <a:tr h="396044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46776"/>
              </p:ext>
            </p:extLst>
          </p:nvPr>
        </p:nvGraphicFramePr>
        <p:xfrm>
          <a:off x="161305" y="5796855"/>
          <a:ext cx="1728192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58245"/>
              </p:ext>
            </p:extLst>
          </p:nvPr>
        </p:nvGraphicFramePr>
        <p:xfrm>
          <a:off x="2106340" y="5796855"/>
          <a:ext cx="1224135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45"/>
                <a:gridCol w="408045"/>
                <a:gridCol w="408045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260626"/>
              </p:ext>
            </p:extLst>
          </p:nvPr>
        </p:nvGraphicFramePr>
        <p:xfrm>
          <a:off x="3474492" y="5796855"/>
          <a:ext cx="1224135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45"/>
                <a:gridCol w="408045"/>
                <a:gridCol w="408045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67973"/>
              </p:ext>
            </p:extLst>
          </p:nvPr>
        </p:nvGraphicFramePr>
        <p:xfrm>
          <a:off x="876387" y="6757311"/>
          <a:ext cx="3600400" cy="75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339472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6746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Stocking Filled with Candy Ca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6" y="922514"/>
            <a:ext cx="384378" cy="6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ristmas Elves with Reind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33" y="4826773"/>
            <a:ext cx="1144656" cy="12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arme 20"/>
          <p:cNvSpPr/>
          <p:nvPr/>
        </p:nvSpPr>
        <p:spPr>
          <a:xfrm>
            <a:off x="6282804" y="174252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276086" y="30190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968880" y="94159"/>
            <a:ext cx="3492959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4103" name="Picture 7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21" y="1044326"/>
            <a:ext cx="4735155" cy="197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89" y="3324250"/>
            <a:ext cx="4734587" cy="206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6" y="6113016"/>
            <a:ext cx="5793254" cy="130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118180" y="565231"/>
            <a:ext cx="3125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Reproduis les figures: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16259" y="5384385"/>
            <a:ext cx="4045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Colorie de 3 couleurs: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107" name="Picture 11" descr="Elf Sho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28" y="610513"/>
            <a:ext cx="1798192" cy="9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4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61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10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8217" y="207986"/>
            <a:ext cx="40604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Range ces nombres du plus grand au plus petit: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Black and White Elf Sho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3" y="1764407"/>
            <a:ext cx="1853605" cy="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lack and White Elf Sho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28" y="1764407"/>
            <a:ext cx="1853605" cy="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ack and White Elf Sho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3" y="1764407"/>
            <a:ext cx="1853605" cy="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1136" y="1269815"/>
            <a:ext cx="5256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25 – 39 – 48 – 42 – 37 - 6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Black and White Elf 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3" y="3276575"/>
            <a:ext cx="936394" cy="8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lack and White Elf 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7" y="3230481"/>
            <a:ext cx="936394" cy="8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lack and White Elf 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34" y="3236579"/>
            <a:ext cx="936394" cy="8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ack and White Elf 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12" y="3236579"/>
            <a:ext cx="936394" cy="8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lack and White Elf 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00" y="3224053"/>
            <a:ext cx="936394" cy="8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lack and White Elf 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26" y="3212379"/>
            <a:ext cx="936394" cy="8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00926" y="2814983"/>
            <a:ext cx="5256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50 – 18 – 47 – 22 – 5 - 33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0879" y="4356695"/>
            <a:ext cx="5256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3 – 17 – 49 – 42 – 30 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5126" name="Picture 6" descr="Black and White Reindeer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3" y="4772193"/>
            <a:ext cx="1325930" cy="12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lack and White Reindeer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69" y="4782023"/>
            <a:ext cx="1325930" cy="12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lack and White Reindeer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63" y="4807075"/>
            <a:ext cx="1325930" cy="12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lack and White Reindeer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09" y="4807075"/>
            <a:ext cx="1325930" cy="12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lack and White Reindeer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58" y="4807075"/>
            <a:ext cx="1325930" cy="12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0" y="6300911"/>
            <a:ext cx="6106523" cy="126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arme 22"/>
          <p:cNvSpPr/>
          <p:nvPr/>
        </p:nvSpPr>
        <p:spPr>
          <a:xfrm>
            <a:off x="5373900" y="6097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386065" y="14817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11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5131" name="Picture 11" descr="http://www.espacekid.com/images/Coloriage/165-coloriage-sapin-noe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59" y="565231"/>
            <a:ext cx="4815881" cy="82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28159" y="60973"/>
            <a:ext cx="41591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colorie les boules qui font 10 de la même couleur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7794972" y="2814983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301483" y="3646118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8051340" y="2002533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379730" y="2561140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8146831" y="3493444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6887294" y="5107383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9011288" y="3314575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9541624" y="4992651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428809" y="4386249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8366612" y="4171906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9163124" y="4245867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8391447" y="5198395"/>
            <a:ext cx="512737" cy="461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33" name="Picture 13" descr="Blue Christmas Gif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03" y="6514781"/>
            <a:ext cx="1665693" cy="8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Pink Christmas Gif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397" y="6473834"/>
            <a:ext cx="1642028" cy="8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hristmas Bear with Gif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24" y="377790"/>
            <a:ext cx="1018714" cy="13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8146831" y="2124447"/>
            <a:ext cx="256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914549" y="5198395"/>
            <a:ext cx="4854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400031" y="3660044"/>
            <a:ext cx="2851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9163124" y="4356695"/>
            <a:ext cx="512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8403199" y="2561140"/>
            <a:ext cx="489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428809" y="4386249"/>
            <a:ext cx="512737" cy="42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846263" y="2899077"/>
            <a:ext cx="512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8403199" y="4245867"/>
            <a:ext cx="476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8275015" y="3545371"/>
            <a:ext cx="3479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9552691" y="5022983"/>
            <a:ext cx="572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9011288" y="3314575"/>
            <a:ext cx="512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8448997" y="5223447"/>
            <a:ext cx="4551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79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loriez.com/images/eveil/calcul/calcul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0" y="415124"/>
            <a:ext cx="5084094" cy="71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50556" y="7309023"/>
            <a:ext cx="1584176" cy="22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7956" y="207375"/>
            <a:ext cx="5343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Calcul: </a:t>
            </a:r>
            <a:r>
              <a:rPr lang="fr-FR" dirty="0" smtClean="0">
                <a:latin typeface="Comic Sans MS" panose="030F0702030302020204" pitchFamily="66" charset="0"/>
              </a:rPr>
              <a:t>relie au bon pingouin puis colorie.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6152" name="Picture 8" descr="http://zigomettecom.z.i.pic.centerblog.net/di4jk4f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4" y="0"/>
            <a:ext cx="3207234" cy="38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oules de Noë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15" y="3132559"/>
            <a:ext cx="2435185" cy="30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Noël les dadeau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3" y="5369424"/>
            <a:ext cx="3090236" cy="22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onsieur Biscô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38" y="397487"/>
            <a:ext cx="1303338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Le houx comme décoration de Noë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8352">
            <a:off x="6210796" y="3776391"/>
            <a:ext cx="1241837" cy="15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0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resor-de-momes.fr/images/mandala%20oiseau%20de%20no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" y="1188343"/>
            <a:ext cx="5710045" cy="62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ugolescargot.com/main/albums_images/517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88" y="652282"/>
            <a:ext cx="5071312" cy="71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82204" y="180231"/>
            <a:ext cx="93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Candy Cane (Unregistered)" panose="00000400000000000000" pitchFamily="2" charset="0"/>
              </a:rPr>
              <a:t>JOYEUX NOEL</a:t>
            </a:r>
            <a:endParaRPr lang="fr-FR" sz="7200" dirty="0">
              <a:latin typeface="Candy Cane (Unregistered)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41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426</Words>
  <Application>Microsoft Office PowerPoint</Application>
  <PresentationFormat>Personnalisé</PresentationFormat>
  <Paragraphs>217</Paragraphs>
  <Slides>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11</cp:revision>
  <dcterms:created xsi:type="dcterms:W3CDTF">2014-12-07T08:34:54Z</dcterms:created>
  <dcterms:modified xsi:type="dcterms:W3CDTF">2014-12-07T10:18:20Z</dcterms:modified>
</cp:coreProperties>
</file>