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99"/>
    <a:srgbClr val="FFFF00"/>
    <a:srgbClr val="FFCC66"/>
    <a:srgbClr val="F7C303"/>
    <a:srgbClr val="FFCC00"/>
    <a:srgbClr val="FF860D"/>
    <a:srgbClr val="FF6600"/>
    <a:srgbClr val="F79443"/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143D3-E206-44C2-BC50-92CE6B8D4A66}" type="datetimeFigureOut">
              <a:rPr lang="fr-FR" smtClean="0"/>
              <a:pPr/>
              <a:t>08/07/2016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8572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14297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66">
              <a:alpha val="69804"/>
            </a:srgbClr>
          </a:solidFill>
          <a:ln w="9525">
            <a:solidFill>
              <a:srgbClr val="FFCC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0023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85748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00">
              <a:alpha val="69804"/>
            </a:srgb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200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00">
              <a:alpha val="69804"/>
            </a:srgb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00102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628651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00">
              <a:alpha val="69804"/>
            </a:srgb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14376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66">
              <a:alpha val="69804"/>
            </a:srgbClr>
          </a:solidFill>
          <a:ln w="9525">
            <a:solidFill>
              <a:srgbClr val="FFCC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42925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000232" y="142852"/>
            <a:ext cx="51435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Programmation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 2016-2017</a:t>
            </a:r>
            <a:endParaRPr kumimoji="0" lang="fr-FR" sz="2800" b="1" i="0" u="none" strike="noStrike" cap="none" normalizeH="0" baseline="0" dirty="0" smtClean="0">
              <a:ln>
                <a:noFill/>
              </a:ln>
              <a:latin typeface="A Gentle Touch" pitchFamily="2" charset="0"/>
              <a:ea typeface="A Gentle Touch" pitchFamily="2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85720" y="285728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CE1 – CE2 – CM1 – CM2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143768" y="285728"/>
            <a:ext cx="17145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cs typeface="Arial" pitchFamily="34" charset="0"/>
              </a:rPr>
              <a:t>LV anglais</a:t>
            </a:r>
            <a:endParaRPr kumimoji="0" lang="fr-FR" sz="1200" b="1" i="0" u="none" strike="noStrike" cap="none" normalizeH="0" baseline="0" dirty="0" smtClean="0">
              <a:ln>
                <a:noFill/>
              </a:ln>
              <a:cs typeface="Arial" pitchFamily="34" charset="0"/>
            </a:endParaRPr>
          </a:p>
        </p:txBody>
      </p:sp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142844" y="928670"/>
          <a:ext cx="8859020" cy="5010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064"/>
                <a:gridCol w="1987461"/>
                <a:gridCol w="1935498"/>
                <a:gridCol w="1935499"/>
                <a:gridCol w="1935498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Capacités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Formulations</a:t>
                      </a:r>
                      <a:endParaRPr lang="fr-FR" sz="1000" b="1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Culture et lexique</a:t>
                      </a:r>
                      <a:endParaRPr lang="fr-FR" sz="10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Grammaire et phonologie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endParaRPr lang="fr-FR" sz="10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/>
                      <a:endParaRPr lang="fr-FR" sz="10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1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Le Royaume-Uni : </a:t>
                      </a:r>
                      <a:r>
                        <a:rPr lang="fr-FR" sz="1000" b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</a:rPr>
                        <a:t>The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</a:rPr>
                        <a:t> U</a:t>
                      </a:r>
                      <a:r>
                        <a:rPr lang="fr-FR" sz="1000" b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</a:rPr>
                        <a:t>nited </a:t>
                      </a:r>
                      <a:r>
                        <a:rPr lang="fr-FR" sz="1000" b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</a:rPr>
                        <a:t>Kingdom</a:t>
                      </a:r>
                      <a:endParaRPr lang="fr-FR" sz="1000" b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Se présenter : </a:t>
                      </a:r>
                      <a:r>
                        <a:rPr lang="fr-FR" sz="1000" b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</a:rPr>
                        <a:t>Presentation</a:t>
                      </a:r>
                      <a:endParaRPr lang="fr-FR" sz="1000" b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Se saluer :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</a:rPr>
                        <a:t>Greetings</a:t>
                      </a: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Halloween : 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</a:rPr>
                        <a:t>Halloween</a:t>
                      </a:r>
                    </a:p>
                    <a:p>
                      <a:pPr algn="l">
                        <a:buFont typeface="Wingdings"/>
                        <a:buChar char="w"/>
                      </a:pP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l">
                        <a:buFont typeface="Wingdings"/>
                        <a:buNone/>
                      </a:pP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r>
                        <a:rPr lang="fr-FR" sz="100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Hello ! </a:t>
                      </a:r>
                      <a:r>
                        <a:rPr lang="fr-FR" sz="1000" b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Goodbye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! Good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morning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! Good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afternoon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…</a:t>
                      </a:r>
                    </a:p>
                    <a:p>
                      <a:pPr>
                        <a:buFont typeface="Wingdings"/>
                        <a:buChar char="w"/>
                      </a:pP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What’s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your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name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?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My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name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is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…</a:t>
                      </a:r>
                    </a:p>
                    <a:p>
                      <a:pPr>
                        <a:buFont typeface="Wingdings"/>
                        <a:buChar char="w"/>
                      </a:pP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Who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are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you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? I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am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…</a:t>
                      </a:r>
                      <a:endParaRPr lang="fr-FR" sz="1000" b="0" dirty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r>
                        <a:rPr lang="fr-FR" sz="10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Elément</a:t>
                      </a:r>
                      <a:r>
                        <a:rPr lang="fr-FR" sz="1000" baseline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culturel : le Royaume-Uni</a:t>
                      </a:r>
                    </a:p>
                    <a:p>
                      <a:pPr>
                        <a:buFont typeface="Wingdings"/>
                        <a:buChar char="w"/>
                      </a:pPr>
                      <a:r>
                        <a:rPr lang="fr-FR" sz="1000" baseline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Fête culturelle : Halloween, célébrée le 31 octobre 2016</a:t>
                      </a:r>
                      <a:endParaRPr lang="fr-FR" sz="1000" baseline="0" dirty="0" smtClean="0"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r>
                        <a:rPr lang="fr-FR" sz="1000" b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H soufflé de </a:t>
                      </a:r>
                      <a:r>
                        <a:rPr lang="fr-FR" sz="1000" b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hello</a:t>
                      </a:r>
                    </a:p>
                    <a:p>
                      <a:pPr>
                        <a:buFont typeface="Wingdings"/>
                        <a:buChar char="w"/>
                      </a:pPr>
                      <a:r>
                        <a:rPr lang="fr-FR" sz="1000" b="0" baseline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Intonation descendante des questions en </a:t>
                      </a:r>
                      <a:r>
                        <a:rPr lang="fr-FR" sz="1000" b="0" baseline="0" dirty="0" err="1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wh</a:t>
                      </a:r>
                      <a:r>
                        <a:rPr lang="fr-FR" sz="1000" b="0" baseline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-</a:t>
                      </a:r>
                      <a:endParaRPr lang="fr-FR" sz="1000" b="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2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Les jours, les mois, les saisons : </a:t>
                      </a:r>
                      <a:r>
                        <a:rPr lang="fr-FR" sz="1000" b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Days</a:t>
                      </a:r>
                      <a:r>
                        <a:rPr lang="fr-FR" sz="1000" b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, </a:t>
                      </a:r>
                      <a:r>
                        <a:rPr lang="fr-FR" sz="1000" b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months</a:t>
                      </a:r>
                      <a:r>
                        <a:rPr lang="fr-FR" sz="1000" b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, </a:t>
                      </a:r>
                      <a:r>
                        <a:rPr lang="fr-FR" sz="1000" b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seasons</a:t>
                      </a:r>
                      <a:endParaRPr lang="fr-FR" sz="1000" b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La météo : 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The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weather</a:t>
                      </a: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Noël : 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Christmas</a:t>
                      </a: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r>
                        <a:rPr lang="fr-FR" sz="100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For Christmas, I </a:t>
                      </a:r>
                      <a:r>
                        <a:rPr lang="fr-FR" sz="100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want</a:t>
                      </a:r>
                      <a:r>
                        <a:rPr lang="fr-FR" sz="100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…</a:t>
                      </a:r>
                      <a:endParaRPr lang="fr-FR" sz="100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r>
                        <a:rPr lang="fr-FR" sz="10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Fête culturelle : Noël</a:t>
                      </a:r>
                      <a:endParaRPr lang="fr-FR" sz="1000" b="0" baseline="0" dirty="0" smtClean="0"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endParaRPr lang="fr-FR" sz="900" b="0" dirty="0" smtClean="0"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3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Les sentiments : </a:t>
                      </a:r>
                      <a:r>
                        <a:rPr lang="fr-FR" sz="1000" b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Feelings</a:t>
                      </a:r>
                    </a:p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L’anniversaire : </a:t>
                      </a:r>
                      <a:r>
                        <a:rPr lang="fr-FR" sz="1000" b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Birthday</a:t>
                      </a:r>
                      <a:endParaRPr lang="fr-FR" sz="1000" b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Les nombres : </a:t>
                      </a:r>
                      <a:r>
                        <a:rPr lang="fr-FR" sz="1000" b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Numbers</a:t>
                      </a:r>
                      <a:endParaRPr lang="fr-FR" sz="1000" b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r>
                        <a:rPr lang="fr-FR" sz="100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How are </a:t>
                      </a:r>
                      <a:r>
                        <a:rPr lang="fr-FR" sz="100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you</a:t>
                      </a:r>
                      <a:r>
                        <a:rPr lang="fr-FR" sz="100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? I </a:t>
                      </a:r>
                      <a:r>
                        <a:rPr lang="fr-FR" sz="100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am</a:t>
                      </a:r>
                      <a:r>
                        <a:rPr lang="fr-FR" sz="100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…</a:t>
                      </a:r>
                    </a:p>
                    <a:p>
                      <a:pPr>
                        <a:buFont typeface="Wingdings"/>
                        <a:buChar char="w"/>
                      </a:pP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How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old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are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you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? I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am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…</a:t>
                      </a:r>
                      <a:endParaRPr lang="fr-FR" sz="100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w"/>
                        <a:tabLst/>
                        <a:defRPr/>
                      </a:pPr>
                      <a:r>
                        <a:rPr lang="fr-FR" sz="1000" b="0" baseline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H soufflé de 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how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w"/>
                        <a:tabLst/>
                        <a:defRPr/>
                      </a:pPr>
                      <a:r>
                        <a:rPr lang="fr-FR" sz="1000" b="0" baseline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Intonation montante des questions en 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how</a:t>
                      </a:r>
                      <a:endParaRPr lang="fr-FR" sz="1000" b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endParaRPr lang="fr-FR" sz="900" dirty="0" smtClean="0"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4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Se décrire (1) et (2) : </a:t>
                      </a:r>
                      <a:r>
                        <a:rPr lang="fr-FR" sz="1000" b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Description</a:t>
                      </a:r>
                    </a:p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Les couleurs :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Colors</a:t>
                      </a:r>
                      <a:endParaRPr lang="fr-FR" sz="1000" b="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What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color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is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it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? It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is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…</a:t>
                      </a:r>
                      <a:endParaRPr lang="fr-FR" sz="1000" baseline="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rtl="0">
                        <a:buFont typeface="Wingdings"/>
                        <a:buChar char="w"/>
                      </a:pPr>
                      <a:r>
                        <a:rPr lang="fr-FR" sz="1000" b="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1000" b="0" dirty="0" smtClean="0">
                          <a:latin typeface="Gisha" pitchFamily="34" charset="-79"/>
                          <a:cs typeface="Gisha" pitchFamily="34" charset="-79"/>
                        </a:rPr>
                        <a:t>Intonation descendante</a:t>
                      </a:r>
                      <a:r>
                        <a:rPr lang="fr-FR" sz="1000" b="0" baseline="0" dirty="0" smtClean="0">
                          <a:latin typeface="Gisha" pitchFamily="34" charset="-79"/>
                          <a:cs typeface="Gisha" pitchFamily="34" charset="-79"/>
                        </a:rPr>
                        <a:t> des questions en </a:t>
                      </a:r>
                      <a:r>
                        <a:rPr lang="fr-FR" sz="1000" b="0" baseline="0" dirty="0" err="1" smtClean="0">
                          <a:latin typeface="Gisha" pitchFamily="34" charset="-79"/>
                          <a:cs typeface="Gisha" pitchFamily="34" charset="-79"/>
                        </a:rPr>
                        <a:t>wh</a:t>
                      </a:r>
                      <a:r>
                        <a:rPr lang="fr-FR" sz="1000" b="0" baseline="0" dirty="0" smtClean="0">
                          <a:latin typeface="Gisha" pitchFamily="34" charset="-79"/>
                          <a:cs typeface="Gisha" pitchFamily="34" charset="-79"/>
                        </a:rPr>
                        <a:t>-</a:t>
                      </a:r>
                      <a:endParaRPr lang="fr-FR" sz="1000" b="0" dirty="0" smtClean="0"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endParaRPr lang="fr-FR" sz="900" dirty="0" smtClean="0"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5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La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reine Elizabeth :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Queen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Elizabeth II</a:t>
                      </a:r>
                    </a:p>
                    <a:p>
                      <a:pPr algn="l">
                        <a:buFont typeface="Wingdings"/>
                        <a:buChar char="w"/>
                      </a:pP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La famille : </a:t>
                      </a:r>
                      <a:r>
                        <a:rPr lang="fr-FR" sz="1000" b="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The </a:t>
                      </a:r>
                      <a:r>
                        <a:rPr lang="fr-FR" sz="1000" b="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family</a:t>
                      </a:r>
                      <a:endParaRPr lang="fr-FR" sz="1000" b="0" dirty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r>
                        <a:rPr lang="fr-FR" sz="100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Mother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–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father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– son –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daughter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–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grandfather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–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grandmother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–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husband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– </a:t>
                      </a:r>
                      <a:r>
                        <a:rPr lang="fr-FR" sz="1000" baseline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wife</a:t>
                      </a:r>
                      <a:r>
                        <a:rPr lang="fr-FR" sz="1000" baseline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…</a:t>
                      </a:r>
                      <a:endParaRPr lang="fr-FR" sz="1000" b="1" dirty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/>
                        <a:buChar char="w"/>
                      </a:pPr>
                      <a:r>
                        <a:rPr lang="fr-FR" sz="10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1000" baseline="0" dirty="0" smtClean="0">
                          <a:latin typeface="Gisha" pitchFamily="34" charset="-79"/>
                          <a:cs typeface="Gisha" pitchFamily="34" charset="-79"/>
                        </a:rPr>
                        <a:t>Elément culturel : la reine Elizabeth</a:t>
                      </a:r>
                      <a:endParaRPr lang="fr-FR" sz="1000" baseline="0" dirty="0" smtClean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w"/>
                      </a:pPr>
                      <a:r>
                        <a:rPr lang="fr-FR" sz="10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1000" b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Le 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th-</a:t>
                      </a:r>
                      <a:r>
                        <a:rPr lang="fr-FR" sz="1000" b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de </a:t>
                      </a:r>
                      <a:r>
                        <a:rPr lang="fr-FR" sz="1000" b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mother</a:t>
                      </a:r>
                      <a:r>
                        <a:rPr lang="fr-FR" sz="1000" b="0" dirty="0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, </a:t>
                      </a:r>
                      <a:r>
                        <a:rPr lang="fr-FR" sz="1000" b="0" dirty="0" err="1" smtClean="0">
                          <a:solidFill>
                            <a:srgbClr val="FF3300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father</a:t>
                      </a:r>
                      <a:endParaRPr lang="fr-FR" sz="1000" dirty="0" smtClean="0">
                        <a:solidFill>
                          <a:srgbClr val="FF3300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9" name="Picture 29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1857364"/>
            <a:ext cx="928694" cy="1285884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ZoneTexte 29"/>
          <p:cNvSpPr txBox="1"/>
          <p:nvPr/>
        </p:nvSpPr>
        <p:spPr>
          <a:xfrm>
            <a:off x="0" y="0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A Gentle Touch" pitchFamily="2" charset="0"/>
                <a:ea typeface="A Gentle Touch" pitchFamily="2" charset="0"/>
              </a:rPr>
              <a:t>Christall’Ecole</a:t>
            </a:r>
            <a:endParaRPr lang="fr-FR" dirty="0">
              <a:solidFill>
                <a:schemeClr val="bg1">
                  <a:lumMod val="50000"/>
                </a:schemeClr>
              </a:solidFill>
              <a:latin typeface="A Gentle Touch" pitchFamily="2" charset="0"/>
              <a:ea typeface="A Gentle Touc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266</Words>
  <Application>Microsoft Office PowerPoint</Application>
  <PresentationFormat>Affichage à l'écran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63</cp:revision>
  <dcterms:created xsi:type="dcterms:W3CDTF">2016-05-25T08:56:32Z</dcterms:created>
  <dcterms:modified xsi:type="dcterms:W3CDTF">2016-07-08T08:42:01Z</dcterms:modified>
</cp:coreProperties>
</file>