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256" r:id="rId2"/>
    <p:sldId id="337" r:id="rId3"/>
    <p:sldId id="280" r:id="rId4"/>
    <p:sldId id="338" r:id="rId5"/>
    <p:sldId id="281" r:id="rId6"/>
    <p:sldId id="302" r:id="rId7"/>
    <p:sldId id="303" r:id="rId8"/>
    <p:sldId id="282" r:id="rId9"/>
    <p:sldId id="305" r:id="rId10"/>
    <p:sldId id="304" r:id="rId11"/>
    <p:sldId id="284" r:id="rId12"/>
    <p:sldId id="306" r:id="rId13"/>
    <p:sldId id="285" r:id="rId14"/>
    <p:sldId id="307" r:id="rId15"/>
    <p:sldId id="286" r:id="rId16"/>
    <p:sldId id="308" r:id="rId17"/>
    <p:sldId id="287" r:id="rId18"/>
    <p:sldId id="309" r:id="rId19"/>
    <p:sldId id="311" r:id="rId20"/>
    <p:sldId id="310" r:id="rId21"/>
    <p:sldId id="312" r:id="rId22"/>
    <p:sldId id="289" r:id="rId23"/>
    <p:sldId id="314" r:id="rId24"/>
    <p:sldId id="313" r:id="rId25"/>
    <p:sldId id="315" r:id="rId26"/>
    <p:sldId id="316" r:id="rId27"/>
    <p:sldId id="317" r:id="rId28"/>
    <p:sldId id="318" r:id="rId29"/>
    <p:sldId id="293" r:id="rId30"/>
    <p:sldId id="336" r:id="rId31"/>
    <p:sldId id="294" r:id="rId32"/>
    <p:sldId id="319" r:id="rId33"/>
    <p:sldId id="320" r:id="rId34"/>
    <p:sldId id="295" r:id="rId35"/>
    <p:sldId id="321" r:id="rId36"/>
    <p:sldId id="329" r:id="rId37"/>
    <p:sldId id="322" r:id="rId38"/>
    <p:sldId id="331" r:id="rId39"/>
    <p:sldId id="323" r:id="rId40"/>
    <p:sldId id="330" r:id="rId41"/>
    <p:sldId id="324" r:id="rId42"/>
    <p:sldId id="332" r:id="rId43"/>
    <p:sldId id="326" r:id="rId44"/>
    <p:sldId id="333" r:id="rId45"/>
    <p:sldId id="327" r:id="rId46"/>
    <p:sldId id="334" r:id="rId47"/>
    <p:sldId id="328" r:id="rId48"/>
    <p:sldId id="335" r:id="rId49"/>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p:scale>
          <a:sx n="75" d="100"/>
          <a:sy n="75" d="100"/>
        </p:scale>
        <p:origin x="1572" y="-720"/>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017D5A-5A04-48E1-B696-2CFF0AEB35D1}" type="datetimeFigureOut">
              <a:rPr lang="fr-FR" smtClean="0"/>
              <a:t>16/06/2018</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0E1B26-CB21-4BE2-8E75-4E3E87D7D4A3}" type="slidenum">
              <a:rPr lang="fr-FR" smtClean="0"/>
              <a:t>‹N°›</a:t>
            </a:fld>
            <a:endParaRPr lang="fr-FR"/>
          </a:p>
        </p:txBody>
      </p:sp>
    </p:spTree>
    <p:extLst>
      <p:ext uri="{BB962C8B-B14F-4D97-AF65-F5344CB8AC3E}">
        <p14:creationId xmlns:p14="http://schemas.microsoft.com/office/powerpoint/2010/main" val="2423202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a:t>
            </a:fld>
            <a:endParaRPr lang="fr-FR"/>
          </a:p>
        </p:txBody>
      </p:sp>
    </p:spTree>
    <p:extLst>
      <p:ext uri="{BB962C8B-B14F-4D97-AF65-F5344CB8AC3E}">
        <p14:creationId xmlns:p14="http://schemas.microsoft.com/office/powerpoint/2010/main" val="39822834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10</a:t>
            </a:fld>
            <a:endParaRPr lang="fr-FR"/>
          </a:p>
        </p:txBody>
      </p:sp>
    </p:spTree>
    <p:extLst>
      <p:ext uri="{BB962C8B-B14F-4D97-AF65-F5344CB8AC3E}">
        <p14:creationId xmlns:p14="http://schemas.microsoft.com/office/powerpoint/2010/main" val="1671691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11</a:t>
            </a:fld>
            <a:endParaRPr lang="fr-FR"/>
          </a:p>
        </p:txBody>
      </p:sp>
    </p:spTree>
    <p:extLst>
      <p:ext uri="{BB962C8B-B14F-4D97-AF65-F5344CB8AC3E}">
        <p14:creationId xmlns:p14="http://schemas.microsoft.com/office/powerpoint/2010/main" val="1484018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12</a:t>
            </a:fld>
            <a:endParaRPr lang="fr-FR"/>
          </a:p>
        </p:txBody>
      </p:sp>
    </p:spTree>
    <p:extLst>
      <p:ext uri="{BB962C8B-B14F-4D97-AF65-F5344CB8AC3E}">
        <p14:creationId xmlns:p14="http://schemas.microsoft.com/office/powerpoint/2010/main" val="720725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13</a:t>
            </a:fld>
            <a:endParaRPr lang="fr-FR"/>
          </a:p>
        </p:txBody>
      </p:sp>
    </p:spTree>
    <p:extLst>
      <p:ext uri="{BB962C8B-B14F-4D97-AF65-F5344CB8AC3E}">
        <p14:creationId xmlns:p14="http://schemas.microsoft.com/office/powerpoint/2010/main" val="7941235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14</a:t>
            </a:fld>
            <a:endParaRPr lang="fr-FR"/>
          </a:p>
        </p:txBody>
      </p:sp>
    </p:spTree>
    <p:extLst>
      <p:ext uri="{BB962C8B-B14F-4D97-AF65-F5344CB8AC3E}">
        <p14:creationId xmlns:p14="http://schemas.microsoft.com/office/powerpoint/2010/main" val="619772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15</a:t>
            </a:fld>
            <a:endParaRPr lang="fr-FR"/>
          </a:p>
        </p:txBody>
      </p:sp>
    </p:spTree>
    <p:extLst>
      <p:ext uri="{BB962C8B-B14F-4D97-AF65-F5344CB8AC3E}">
        <p14:creationId xmlns:p14="http://schemas.microsoft.com/office/powerpoint/2010/main" val="2793436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16</a:t>
            </a:fld>
            <a:endParaRPr lang="fr-FR"/>
          </a:p>
        </p:txBody>
      </p:sp>
    </p:spTree>
    <p:extLst>
      <p:ext uri="{BB962C8B-B14F-4D97-AF65-F5344CB8AC3E}">
        <p14:creationId xmlns:p14="http://schemas.microsoft.com/office/powerpoint/2010/main" val="25613189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17</a:t>
            </a:fld>
            <a:endParaRPr lang="fr-FR"/>
          </a:p>
        </p:txBody>
      </p:sp>
    </p:spTree>
    <p:extLst>
      <p:ext uri="{BB962C8B-B14F-4D97-AF65-F5344CB8AC3E}">
        <p14:creationId xmlns:p14="http://schemas.microsoft.com/office/powerpoint/2010/main" val="17010652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18</a:t>
            </a:fld>
            <a:endParaRPr lang="fr-FR"/>
          </a:p>
        </p:txBody>
      </p:sp>
    </p:spTree>
    <p:extLst>
      <p:ext uri="{BB962C8B-B14F-4D97-AF65-F5344CB8AC3E}">
        <p14:creationId xmlns:p14="http://schemas.microsoft.com/office/powerpoint/2010/main" val="7216706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19</a:t>
            </a:fld>
            <a:endParaRPr lang="fr-FR"/>
          </a:p>
        </p:txBody>
      </p:sp>
    </p:spTree>
    <p:extLst>
      <p:ext uri="{BB962C8B-B14F-4D97-AF65-F5344CB8AC3E}">
        <p14:creationId xmlns:p14="http://schemas.microsoft.com/office/powerpoint/2010/main" val="926213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a:t>
            </a:fld>
            <a:endParaRPr lang="fr-FR"/>
          </a:p>
        </p:txBody>
      </p:sp>
    </p:spTree>
    <p:extLst>
      <p:ext uri="{BB962C8B-B14F-4D97-AF65-F5344CB8AC3E}">
        <p14:creationId xmlns:p14="http://schemas.microsoft.com/office/powerpoint/2010/main" val="20137350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20</a:t>
            </a:fld>
            <a:endParaRPr lang="fr-FR"/>
          </a:p>
        </p:txBody>
      </p:sp>
    </p:spTree>
    <p:extLst>
      <p:ext uri="{BB962C8B-B14F-4D97-AF65-F5344CB8AC3E}">
        <p14:creationId xmlns:p14="http://schemas.microsoft.com/office/powerpoint/2010/main" val="34334172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21</a:t>
            </a:fld>
            <a:endParaRPr lang="fr-FR"/>
          </a:p>
        </p:txBody>
      </p:sp>
    </p:spTree>
    <p:extLst>
      <p:ext uri="{BB962C8B-B14F-4D97-AF65-F5344CB8AC3E}">
        <p14:creationId xmlns:p14="http://schemas.microsoft.com/office/powerpoint/2010/main" val="32870645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22</a:t>
            </a:fld>
            <a:endParaRPr lang="fr-FR"/>
          </a:p>
        </p:txBody>
      </p:sp>
    </p:spTree>
    <p:extLst>
      <p:ext uri="{BB962C8B-B14F-4D97-AF65-F5344CB8AC3E}">
        <p14:creationId xmlns:p14="http://schemas.microsoft.com/office/powerpoint/2010/main" val="22415914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23</a:t>
            </a:fld>
            <a:endParaRPr lang="fr-FR"/>
          </a:p>
        </p:txBody>
      </p:sp>
    </p:spTree>
    <p:extLst>
      <p:ext uri="{BB962C8B-B14F-4D97-AF65-F5344CB8AC3E}">
        <p14:creationId xmlns:p14="http://schemas.microsoft.com/office/powerpoint/2010/main" val="4188609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24</a:t>
            </a:fld>
            <a:endParaRPr lang="fr-FR"/>
          </a:p>
        </p:txBody>
      </p:sp>
    </p:spTree>
    <p:extLst>
      <p:ext uri="{BB962C8B-B14F-4D97-AF65-F5344CB8AC3E}">
        <p14:creationId xmlns:p14="http://schemas.microsoft.com/office/powerpoint/2010/main" val="36730650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25</a:t>
            </a:fld>
            <a:endParaRPr lang="fr-FR"/>
          </a:p>
        </p:txBody>
      </p:sp>
    </p:spTree>
    <p:extLst>
      <p:ext uri="{BB962C8B-B14F-4D97-AF65-F5344CB8AC3E}">
        <p14:creationId xmlns:p14="http://schemas.microsoft.com/office/powerpoint/2010/main" val="32198781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26</a:t>
            </a:fld>
            <a:endParaRPr lang="fr-FR"/>
          </a:p>
        </p:txBody>
      </p:sp>
    </p:spTree>
    <p:extLst>
      <p:ext uri="{BB962C8B-B14F-4D97-AF65-F5344CB8AC3E}">
        <p14:creationId xmlns:p14="http://schemas.microsoft.com/office/powerpoint/2010/main" val="24155457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27</a:t>
            </a:fld>
            <a:endParaRPr lang="fr-FR"/>
          </a:p>
        </p:txBody>
      </p:sp>
    </p:spTree>
    <p:extLst>
      <p:ext uri="{BB962C8B-B14F-4D97-AF65-F5344CB8AC3E}">
        <p14:creationId xmlns:p14="http://schemas.microsoft.com/office/powerpoint/2010/main" val="4071415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28</a:t>
            </a:fld>
            <a:endParaRPr lang="fr-FR"/>
          </a:p>
        </p:txBody>
      </p:sp>
    </p:spTree>
    <p:extLst>
      <p:ext uri="{BB962C8B-B14F-4D97-AF65-F5344CB8AC3E}">
        <p14:creationId xmlns:p14="http://schemas.microsoft.com/office/powerpoint/2010/main" val="13566698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29</a:t>
            </a:fld>
            <a:endParaRPr lang="fr-FR"/>
          </a:p>
        </p:txBody>
      </p:sp>
    </p:spTree>
    <p:extLst>
      <p:ext uri="{BB962C8B-B14F-4D97-AF65-F5344CB8AC3E}">
        <p14:creationId xmlns:p14="http://schemas.microsoft.com/office/powerpoint/2010/main" val="2843824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a:t>
            </a:fld>
            <a:endParaRPr lang="fr-FR"/>
          </a:p>
        </p:txBody>
      </p:sp>
    </p:spTree>
    <p:extLst>
      <p:ext uri="{BB962C8B-B14F-4D97-AF65-F5344CB8AC3E}">
        <p14:creationId xmlns:p14="http://schemas.microsoft.com/office/powerpoint/2010/main" val="33823561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30</a:t>
            </a:fld>
            <a:endParaRPr lang="fr-FR"/>
          </a:p>
        </p:txBody>
      </p:sp>
    </p:spTree>
    <p:extLst>
      <p:ext uri="{BB962C8B-B14F-4D97-AF65-F5344CB8AC3E}">
        <p14:creationId xmlns:p14="http://schemas.microsoft.com/office/powerpoint/2010/main" val="29972724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31</a:t>
            </a:fld>
            <a:endParaRPr lang="fr-FR"/>
          </a:p>
        </p:txBody>
      </p:sp>
    </p:spTree>
    <p:extLst>
      <p:ext uri="{BB962C8B-B14F-4D97-AF65-F5344CB8AC3E}">
        <p14:creationId xmlns:p14="http://schemas.microsoft.com/office/powerpoint/2010/main" val="26119153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32</a:t>
            </a:fld>
            <a:endParaRPr lang="fr-FR"/>
          </a:p>
        </p:txBody>
      </p:sp>
    </p:spTree>
    <p:extLst>
      <p:ext uri="{BB962C8B-B14F-4D97-AF65-F5344CB8AC3E}">
        <p14:creationId xmlns:p14="http://schemas.microsoft.com/office/powerpoint/2010/main" val="27151323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33</a:t>
            </a:fld>
            <a:endParaRPr lang="fr-FR"/>
          </a:p>
        </p:txBody>
      </p:sp>
    </p:spTree>
    <p:extLst>
      <p:ext uri="{BB962C8B-B14F-4D97-AF65-F5344CB8AC3E}">
        <p14:creationId xmlns:p14="http://schemas.microsoft.com/office/powerpoint/2010/main" val="196181679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34</a:t>
            </a:fld>
            <a:endParaRPr lang="fr-FR"/>
          </a:p>
        </p:txBody>
      </p:sp>
    </p:spTree>
    <p:extLst>
      <p:ext uri="{BB962C8B-B14F-4D97-AF65-F5344CB8AC3E}">
        <p14:creationId xmlns:p14="http://schemas.microsoft.com/office/powerpoint/2010/main" val="155898644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35</a:t>
            </a:fld>
            <a:endParaRPr lang="fr-FR"/>
          </a:p>
        </p:txBody>
      </p:sp>
    </p:spTree>
    <p:extLst>
      <p:ext uri="{BB962C8B-B14F-4D97-AF65-F5344CB8AC3E}">
        <p14:creationId xmlns:p14="http://schemas.microsoft.com/office/powerpoint/2010/main" val="9320271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36</a:t>
            </a:fld>
            <a:endParaRPr lang="fr-FR"/>
          </a:p>
        </p:txBody>
      </p:sp>
    </p:spTree>
    <p:extLst>
      <p:ext uri="{BB962C8B-B14F-4D97-AF65-F5344CB8AC3E}">
        <p14:creationId xmlns:p14="http://schemas.microsoft.com/office/powerpoint/2010/main" val="27113038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37</a:t>
            </a:fld>
            <a:endParaRPr lang="fr-FR"/>
          </a:p>
        </p:txBody>
      </p:sp>
    </p:spTree>
    <p:extLst>
      <p:ext uri="{BB962C8B-B14F-4D97-AF65-F5344CB8AC3E}">
        <p14:creationId xmlns:p14="http://schemas.microsoft.com/office/powerpoint/2010/main" val="20690946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38</a:t>
            </a:fld>
            <a:endParaRPr lang="fr-FR"/>
          </a:p>
        </p:txBody>
      </p:sp>
    </p:spTree>
    <p:extLst>
      <p:ext uri="{BB962C8B-B14F-4D97-AF65-F5344CB8AC3E}">
        <p14:creationId xmlns:p14="http://schemas.microsoft.com/office/powerpoint/2010/main" val="4635808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39</a:t>
            </a:fld>
            <a:endParaRPr lang="fr-FR"/>
          </a:p>
        </p:txBody>
      </p:sp>
    </p:spTree>
    <p:extLst>
      <p:ext uri="{BB962C8B-B14F-4D97-AF65-F5344CB8AC3E}">
        <p14:creationId xmlns:p14="http://schemas.microsoft.com/office/powerpoint/2010/main" val="42726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a:t>
            </a:fld>
            <a:endParaRPr lang="fr-FR"/>
          </a:p>
        </p:txBody>
      </p:sp>
    </p:spTree>
    <p:extLst>
      <p:ext uri="{BB962C8B-B14F-4D97-AF65-F5344CB8AC3E}">
        <p14:creationId xmlns:p14="http://schemas.microsoft.com/office/powerpoint/2010/main" val="6785767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40</a:t>
            </a:fld>
            <a:endParaRPr lang="fr-FR"/>
          </a:p>
        </p:txBody>
      </p:sp>
    </p:spTree>
    <p:extLst>
      <p:ext uri="{BB962C8B-B14F-4D97-AF65-F5344CB8AC3E}">
        <p14:creationId xmlns:p14="http://schemas.microsoft.com/office/powerpoint/2010/main" val="19531719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41</a:t>
            </a:fld>
            <a:endParaRPr lang="fr-FR"/>
          </a:p>
        </p:txBody>
      </p:sp>
    </p:spTree>
    <p:extLst>
      <p:ext uri="{BB962C8B-B14F-4D97-AF65-F5344CB8AC3E}">
        <p14:creationId xmlns:p14="http://schemas.microsoft.com/office/powerpoint/2010/main" val="214807114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42</a:t>
            </a:fld>
            <a:endParaRPr lang="fr-FR"/>
          </a:p>
        </p:txBody>
      </p:sp>
    </p:spTree>
    <p:extLst>
      <p:ext uri="{BB962C8B-B14F-4D97-AF65-F5344CB8AC3E}">
        <p14:creationId xmlns:p14="http://schemas.microsoft.com/office/powerpoint/2010/main" val="3024354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43</a:t>
            </a:fld>
            <a:endParaRPr lang="fr-FR"/>
          </a:p>
        </p:txBody>
      </p:sp>
    </p:spTree>
    <p:extLst>
      <p:ext uri="{BB962C8B-B14F-4D97-AF65-F5344CB8AC3E}">
        <p14:creationId xmlns:p14="http://schemas.microsoft.com/office/powerpoint/2010/main" val="123185174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44</a:t>
            </a:fld>
            <a:endParaRPr lang="fr-FR"/>
          </a:p>
        </p:txBody>
      </p:sp>
    </p:spTree>
    <p:extLst>
      <p:ext uri="{BB962C8B-B14F-4D97-AF65-F5344CB8AC3E}">
        <p14:creationId xmlns:p14="http://schemas.microsoft.com/office/powerpoint/2010/main" val="117809658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45</a:t>
            </a:fld>
            <a:endParaRPr lang="fr-FR"/>
          </a:p>
        </p:txBody>
      </p:sp>
    </p:spTree>
    <p:extLst>
      <p:ext uri="{BB962C8B-B14F-4D97-AF65-F5344CB8AC3E}">
        <p14:creationId xmlns:p14="http://schemas.microsoft.com/office/powerpoint/2010/main" val="140362665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46</a:t>
            </a:fld>
            <a:endParaRPr lang="fr-FR"/>
          </a:p>
        </p:txBody>
      </p:sp>
    </p:spTree>
    <p:extLst>
      <p:ext uri="{BB962C8B-B14F-4D97-AF65-F5344CB8AC3E}">
        <p14:creationId xmlns:p14="http://schemas.microsoft.com/office/powerpoint/2010/main" val="14503771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47</a:t>
            </a:fld>
            <a:endParaRPr lang="fr-FR"/>
          </a:p>
        </p:txBody>
      </p:sp>
    </p:spTree>
    <p:extLst>
      <p:ext uri="{BB962C8B-B14F-4D97-AF65-F5344CB8AC3E}">
        <p14:creationId xmlns:p14="http://schemas.microsoft.com/office/powerpoint/2010/main" val="301660474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48</a:t>
            </a:fld>
            <a:endParaRPr lang="fr-FR"/>
          </a:p>
        </p:txBody>
      </p:sp>
    </p:spTree>
    <p:extLst>
      <p:ext uri="{BB962C8B-B14F-4D97-AF65-F5344CB8AC3E}">
        <p14:creationId xmlns:p14="http://schemas.microsoft.com/office/powerpoint/2010/main" val="2282513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5</a:t>
            </a:fld>
            <a:endParaRPr lang="fr-FR"/>
          </a:p>
        </p:txBody>
      </p:sp>
    </p:spTree>
    <p:extLst>
      <p:ext uri="{BB962C8B-B14F-4D97-AF65-F5344CB8AC3E}">
        <p14:creationId xmlns:p14="http://schemas.microsoft.com/office/powerpoint/2010/main" val="4058250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6</a:t>
            </a:fld>
            <a:endParaRPr lang="fr-FR"/>
          </a:p>
        </p:txBody>
      </p:sp>
    </p:spTree>
    <p:extLst>
      <p:ext uri="{BB962C8B-B14F-4D97-AF65-F5344CB8AC3E}">
        <p14:creationId xmlns:p14="http://schemas.microsoft.com/office/powerpoint/2010/main" val="3144289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7</a:t>
            </a:fld>
            <a:endParaRPr lang="fr-FR"/>
          </a:p>
        </p:txBody>
      </p:sp>
    </p:spTree>
    <p:extLst>
      <p:ext uri="{BB962C8B-B14F-4D97-AF65-F5344CB8AC3E}">
        <p14:creationId xmlns:p14="http://schemas.microsoft.com/office/powerpoint/2010/main" val="4285366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8</a:t>
            </a:fld>
            <a:endParaRPr lang="fr-FR"/>
          </a:p>
        </p:txBody>
      </p:sp>
    </p:spTree>
    <p:extLst>
      <p:ext uri="{BB962C8B-B14F-4D97-AF65-F5344CB8AC3E}">
        <p14:creationId xmlns:p14="http://schemas.microsoft.com/office/powerpoint/2010/main" val="3494660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9E0E1B26-CB21-4BE2-8E75-4E3E87D7D4A3}" type="slidenum">
              <a:rPr lang="fr-FR" smtClean="0"/>
              <a:t>9</a:t>
            </a:fld>
            <a:endParaRPr lang="fr-FR"/>
          </a:p>
        </p:txBody>
      </p:sp>
    </p:spTree>
    <p:extLst>
      <p:ext uri="{BB962C8B-B14F-4D97-AF65-F5344CB8AC3E}">
        <p14:creationId xmlns:p14="http://schemas.microsoft.com/office/powerpoint/2010/main" val="2935813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smtClean="0"/>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DB722012-D9ED-4FD6-8B5E-88277A585ECF}" type="datetimeFigureOut">
              <a:rPr lang="fr-FR" smtClean="0"/>
              <a:t>16/06/2018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3570220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B722012-D9ED-4FD6-8B5E-88277A585ECF}" type="datetimeFigureOut">
              <a:rPr lang="fr-FR" smtClean="0"/>
              <a:t>16/06/2018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1216343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B722012-D9ED-4FD6-8B5E-88277A585ECF}" type="datetimeFigureOut">
              <a:rPr lang="fr-FR" smtClean="0"/>
              <a:t>16/06/2018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1365978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B722012-D9ED-4FD6-8B5E-88277A585ECF}" type="datetimeFigureOut">
              <a:rPr lang="fr-FR" smtClean="0"/>
              <a:t>16/06/2018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2731366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smtClean="0"/>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B722012-D9ED-4FD6-8B5E-88277A585ECF}" type="datetimeFigureOut">
              <a:rPr lang="fr-FR" smtClean="0"/>
              <a:t>16/06/2018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2228751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DB722012-D9ED-4FD6-8B5E-88277A585ECF}" type="datetimeFigureOut">
              <a:rPr lang="fr-FR" smtClean="0"/>
              <a:t>16/06/2018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2833186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Modifiez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smtClean="0"/>
              <a:t>Modifiez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B722012-D9ED-4FD6-8B5E-88277A585ECF}" type="datetimeFigureOut">
              <a:rPr lang="fr-FR" smtClean="0"/>
              <a:t>16/06/2018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67753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DB722012-D9ED-4FD6-8B5E-88277A585ECF}" type="datetimeFigureOut">
              <a:rPr lang="fr-FR" smtClean="0"/>
              <a:t>16/06/2018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430913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22012-D9ED-4FD6-8B5E-88277A585ECF}" type="datetimeFigureOut">
              <a:rPr lang="fr-FR" smtClean="0"/>
              <a:t>16/06/2018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4222461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B722012-D9ED-4FD6-8B5E-88277A585ECF}" type="datetimeFigureOut">
              <a:rPr lang="fr-FR" smtClean="0"/>
              <a:t>16/06/2018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1766110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B722012-D9ED-4FD6-8B5E-88277A585ECF}" type="datetimeFigureOut">
              <a:rPr lang="fr-FR" smtClean="0"/>
              <a:t>16/06/2018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8444E91-A3FE-488F-9582-711D2B0279DB}" type="slidenum">
              <a:rPr lang="fr-FR" smtClean="0"/>
              <a:t>‹N°›</a:t>
            </a:fld>
            <a:endParaRPr lang="fr-FR"/>
          </a:p>
        </p:txBody>
      </p:sp>
    </p:spTree>
    <p:extLst>
      <p:ext uri="{BB962C8B-B14F-4D97-AF65-F5344CB8AC3E}">
        <p14:creationId xmlns:p14="http://schemas.microsoft.com/office/powerpoint/2010/main" val="739758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B722012-D9ED-4FD6-8B5E-88277A585ECF}" type="datetimeFigureOut">
              <a:rPr lang="fr-FR" smtClean="0"/>
              <a:t>16/06/2018</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8444E91-A3FE-488F-9582-711D2B0279DB}" type="slidenum">
              <a:rPr lang="fr-FR" smtClean="0"/>
              <a:t>‹N°›</a:t>
            </a:fld>
            <a:endParaRPr lang="fr-FR"/>
          </a:p>
        </p:txBody>
      </p:sp>
    </p:spTree>
    <p:extLst>
      <p:ext uri="{BB962C8B-B14F-4D97-AF65-F5344CB8AC3E}">
        <p14:creationId xmlns:p14="http://schemas.microsoft.com/office/powerpoint/2010/main" val="29901429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4" name="ZoneTexte 3"/>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a:t>
            </a:r>
            <a:r>
              <a:rPr lang="fr-FR" sz="1600" b="1" dirty="0">
                <a:latin typeface="Century Gothic" panose="020B0502020202020204" pitchFamily="34" charset="0"/>
              </a:rPr>
              <a:t>1</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2320502717"/>
              </p:ext>
            </p:extLst>
          </p:nvPr>
        </p:nvGraphicFramePr>
        <p:xfrm>
          <a:off x="344703" y="1519444"/>
          <a:ext cx="6901100" cy="5351145"/>
        </p:xfrm>
        <a:graphic>
          <a:graphicData uri="http://schemas.openxmlformats.org/drawingml/2006/table">
            <a:tbl>
              <a:tblPr firstRow="1" bandRow="1">
                <a:tableStyleId>{5940675A-B579-460E-94D1-54222C63F5DA}</a:tableStyleId>
              </a:tblPr>
              <a:tblGrid>
                <a:gridCol w="529100"/>
                <a:gridCol w="4680000"/>
                <a:gridCol w="324000"/>
                <a:gridCol w="324000"/>
                <a:gridCol w="324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NC1</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Dénombrer, constituer et comparer des collections.</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(décompositions/</a:t>
                      </a:r>
                    </a:p>
                    <a:p>
                      <a:pPr algn="l" fontAlgn="ctr"/>
                      <a:r>
                        <a:rPr lang="fr-FR" sz="1100" b="0" i="0" u="none" strike="noStrike" dirty="0" smtClean="0">
                          <a:solidFill>
                            <a:srgbClr val="000000"/>
                          </a:solidFill>
                          <a:effectLst/>
                          <a:latin typeface="Calibri" panose="020F0502020204030204" pitchFamily="34" charset="0"/>
                        </a:rPr>
                        <a:t>recompositions 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 </a:t>
                      </a:r>
                      <a:r>
                        <a:rPr lang="fr-FR" sz="1100" b="0" i="0" u="none" strike="noStrike" dirty="0" smtClean="0">
                          <a:solidFill>
                            <a:srgbClr val="000000"/>
                          </a:solidFill>
                          <a:effectLst/>
                          <a:latin typeface="Calibri" panose="020F0502020204030204" pitchFamily="34" charset="0"/>
                        </a:rPr>
                        <a:t>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Repérer un rang ou une position dans une file ou sur une piste.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NC5</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Comparer, ranger des nombres entiers, en utilisant les symboles =, &lt;, &gt;. </a:t>
                      </a:r>
                      <a:endParaRPr lang="fr-FR" sz="1100" b="0" i="0" u="none" strike="noStrike" dirty="0" smtClean="0">
                        <a:solidFill>
                          <a:schemeClr val="accent6"/>
                        </a:solidFill>
                        <a:effectLst/>
                        <a:latin typeface="Calibri" panose="020F0502020204030204" pitchFamily="34" charset="0"/>
                      </a:endParaRPr>
                    </a:p>
                    <a:p>
                      <a:pPr algn="l" fontAlgn="ctr"/>
                      <a:r>
                        <a:rPr lang="fr-FR" sz="1100" b="0" i="0" u="none" strike="noStrike" dirty="0" smtClean="0">
                          <a:solidFill>
                            <a:schemeClr val="accent6"/>
                          </a:solidFill>
                          <a:effectLst/>
                          <a:latin typeface="Calibri" panose="020F0502020204030204" pitchFamily="34" charset="0"/>
                        </a:rPr>
                        <a:t>Egalite </a:t>
                      </a:r>
                      <a:r>
                        <a:rPr lang="fr-FR" sz="1100" b="0" i="0" u="none" strike="noStrike" dirty="0">
                          <a:solidFill>
                            <a:schemeClr val="accent6"/>
                          </a:solidFill>
                          <a:effectLst/>
                          <a:latin typeface="Calibri" panose="020F0502020204030204" pitchFamily="34" charset="0"/>
                        </a:rPr>
                        <a:t>traduisant l’équivalence de deux désignations du même nombre. </a:t>
                      </a:r>
                      <a:endParaRPr lang="fr-FR" sz="1100" b="0" i="0" u="none" strike="noStrike" dirty="0" smtClean="0">
                        <a:solidFill>
                          <a:schemeClr val="accent6"/>
                        </a:solidFill>
                        <a:effectLst/>
                        <a:latin typeface="Calibri" panose="020F0502020204030204" pitchFamily="34" charset="0"/>
                      </a:endParaRPr>
                    </a:p>
                    <a:p>
                      <a:pPr algn="l" fontAlgn="ctr"/>
                      <a:r>
                        <a:rPr lang="fr-FR" sz="1100" b="0" i="0" u="none" strike="noStrike" dirty="0" smtClean="0">
                          <a:solidFill>
                            <a:schemeClr val="accent6"/>
                          </a:solidFill>
                          <a:effectLst/>
                          <a:latin typeface="Calibri" panose="020F0502020204030204" pitchFamily="34" charset="0"/>
                        </a:rPr>
                        <a:t>Ordre</a:t>
                      </a:r>
                      <a:r>
                        <a:rPr lang="fr-FR" sz="1100" b="0" i="0" u="none" strike="noStrike" dirty="0">
                          <a:solidFill>
                            <a:schemeClr val="accent6"/>
                          </a:solidFill>
                          <a:effectLst/>
                          <a:latin typeface="Calibri" panose="020F0502020204030204" pitchFamily="34" charset="0"/>
                        </a:rPr>
                        <a:t>. </a:t>
                      </a:r>
                      <a:endParaRPr lang="fr-FR" sz="1100" b="0" i="0" u="none" strike="noStrike" dirty="0" smtClean="0">
                        <a:solidFill>
                          <a:schemeClr val="accent6"/>
                        </a:solidFill>
                        <a:effectLst/>
                        <a:latin typeface="Calibri" panose="020F0502020204030204" pitchFamily="34" charset="0"/>
                      </a:endParaRPr>
                    </a:p>
                    <a:p>
                      <a:pPr algn="l" fontAlgn="ctr"/>
                      <a:r>
                        <a:rPr lang="fr-FR" sz="1100" b="0" i="0" u="none" strike="noStrike" dirty="0" smtClean="0">
                          <a:solidFill>
                            <a:schemeClr val="accent6"/>
                          </a:solidFill>
                          <a:effectLst/>
                          <a:latin typeface="Calibri" panose="020F0502020204030204" pitchFamily="34" charset="0"/>
                        </a:rPr>
                        <a:t>Sens </a:t>
                      </a:r>
                      <a:r>
                        <a:rPr lang="fr-FR" sz="1100" b="0" i="0" u="none" strike="noStrike" dirty="0">
                          <a:solidFill>
                            <a:schemeClr val="accent6"/>
                          </a:solidFill>
                          <a:effectLst/>
                          <a:latin typeface="Calibri" panose="020F0502020204030204" pitchFamily="34" charset="0"/>
                        </a:rPr>
                        <a:t>des symboles =, &lt;, &gt;.</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NC11</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mental :</a:t>
                      </a:r>
                      <a:r>
                        <a:rPr lang="fr-FR" sz="1100" b="0" i="0" u="none" strike="noStrike" dirty="0" smtClean="0">
                          <a:solidFill>
                            <a:srgbClr val="000000"/>
                          </a:solidFill>
                          <a:effectLst/>
                          <a:latin typeface="Calibri" panose="020F0502020204030204" pitchFamily="34" charset="0"/>
                        </a:rPr>
                        <a:t> calculer mentalement pour obtenir un résultat exact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6" name="ZoneTexte 5"/>
          <p:cNvSpPr txBox="1"/>
          <p:nvPr/>
        </p:nvSpPr>
        <p:spPr>
          <a:xfrm>
            <a:off x="344703" y="687584"/>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344703" y="684658"/>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3" name="Rectangle 2"/>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3483689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46854" y="921108"/>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638361" y="4029957"/>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720338218"/>
              </p:ext>
            </p:extLst>
          </p:nvPr>
        </p:nvGraphicFramePr>
        <p:xfrm>
          <a:off x="346854" y="1657151"/>
          <a:ext cx="7009100" cy="128968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smtClean="0">
                          <a:solidFill>
                            <a:srgbClr val="000000"/>
                          </a:solidFill>
                          <a:effectLst/>
                          <a:latin typeface="Calibri" panose="020F0502020204030204" pitchFamily="34" charset="0"/>
                        </a:rPr>
                        <a:t>GM10</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2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2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2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200" b="0" i="0" u="none" strike="noStrike" dirty="0" smtClean="0">
                          <a:solidFill>
                            <a:srgbClr val="000000"/>
                          </a:solidFill>
                          <a:effectLst/>
                          <a:latin typeface="Calibri" panose="020F0502020204030204" pitchFamily="34" charset="0"/>
                        </a:rPr>
                        <a:t>Principes d’utilisation de la monnaie (en euros </a:t>
                      </a:r>
                      <a:r>
                        <a:rPr lang="fr-FR" sz="1200" b="0" i="0" u="none" strike="noStrike" dirty="0" smtClean="0">
                          <a:solidFill>
                            <a:schemeClr val="accent1"/>
                          </a:solidFill>
                          <a:effectLst/>
                          <a:latin typeface="Calibri" panose="020F0502020204030204" pitchFamily="34" charset="0"/>
                        </a:rPr>
                        <a:t>et centimes d’euros</a:t>
                      </a:r>
                      <a:r>
                        <a:rPr lang="fr-FR" sz="1200" b="0" i="0" u="none" strike="noStrike" dirty="0" smtClean="0">
                          <a:solidFill>
                            <a:srgbClr val="000000"/>
                          </a:solidFill>
                          <a:effectLst/>
                          <a:latin typeface="Calibri" panose="020F0502020204030204" pitchFamily="34" charset="0"/>
                        </a:rPr>
                        <a:t>). </a:t>
                      </a:r>
                    </a:p>
                    <a:p>
                      <a:pPr algn="l" fontAlgn="ctr"/>
                      <a:r>
                        <a:rPr lang="fr-FR" sz="1200" b="0" i="0" u="none" strike="noStrike" dirty="0" smtClean="0">
                          <a:solidFill>
                            <a:srgbClr val="000000"/>
                          </a:solidFill>
                          <a:effectLst/>
                          <a:latin typeface="Calibri" panose="020F0502020204030204" pitchFamily="34" charset="0"/>
                        </a:rPr>
                        <a:t>Lexique lié aux pratiques économiques.</a:t>
                      </a: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200626555"/>
              </p:ext>
            </p:extLst>
          </p:nvPr>
        </p:nvGraphicFramePr>
        <p:xfrm>
          <a:off x="277436" y="4734356"/>
          <a:ext cx="7009100" cy="277749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6"/>
                          </a:solidFill>
                          <a:effectLst/>
                          <a:latin typeface="Calibri" panose="020F0502020204030204" pitchFamily="34" charset="0"/>
                        </a:rPr>
                        <a:t>EG10</a:t>
                      </a:r>
                    </a:p>
                  </a:txBody>
                  <a:tcPr marL="9525" marR="9525" marT="9525" marB="0" anchor="ctr"/>
                </a:tc>
                <a:tc>
                  <a:txBody>
                    <a:bodyPr/>
                    <a:lstStyle/>
                    <a:p>
                      <a:pPr algn="l" fontAlgn="ctr"/>
                      <a:r>
                        <a:rPr lang="fr-FR" sz="1100" b="0" i="0" u="none" strike="noStrike" dirty="0" smtClean="0">
                          <a:solidFill>
                            <a:schemeClr val="accent6"/>
                          </a:solidFill>
                          <a:effectLst/>
                          <a:latin typeface="Calibri" panose="020F0502020204030204" pitchFamily="34" charset="0"/>
                        </a:rPr>
                        <a:t>Décrire, reproduire des figures ou des assemblages de figures planes sur papier quadrillé ou uni</a:t>
                      </a:r>
                    </a:p>
                    <a:p>
                      <a:pPr algn="l" fontAlgn="ctr"/>
                      <a:r>
                        <a:rPr lang="fr-FR" sz="1100" b="0" i="0" u="none" strike="noStrike" dirty="0" smtClean="0">
                          <a:solidFill>
                            <a:schemeClr val="accent6"/>
                          </a:solidFill>
                          <a:effectLst/>
                          <a:latin typeface="Calibri" panose="020F0502020204030204" pitchFamily="34" charset="0"/>
                        </a:rPr>
                        <a:t>Vocabulaire approprié pour décrire les figures planes usuelles : carré, rectangle, triangle, côté, sommet, angle droit ; cercle, rayon, centre ; segment, droite.</a:t>
                      </a:r>
                      <a:endParaRPr lang="fr-FR" sz="1100" b="0" i="0" u="none" strike="noStrike" dirty="0">
                        <a:solidFill>
                          <a:schemeClr val="accent6"/>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la règle, comme instrument de tracé. </a:t>
                      </a:r>
                      <a:endParaRPr lang="fr-FR" sz="1100" b="0" i="0" u="none" strike="noStrike" dirty="0" smtClean="0">
                        <a:solidFill>
                          <a:srgbClr val="000000"/>
                        </a:solidFill>
                        <a:effectLst/>
                        <a:latin typeface="Calibri" panose="020F0502020204030204" pitchFamily="34" charset="0"/>
                      </a:endParaRPr>
                    </a:p>
                    <a:p>
                      <a:pPr algn="l" fontAlgn="ctr"/>
                      <a:r>
                        <a:rPr lang="fr-FR" sz="1100" b="0" i="0" u="none" strike="noStrike" dirty="0" smtClean="0">
                          <a:solidFill>
                            <a:schemeClr val="accent1"/>
                          </a:solidFill>
                          <a:effectLst/>
                          <a:latin typeface="Calibri" panose="020F0502020204030204" pitchFamily="34" charset="0"/>
                        </a:rPr>
                        <a:t>Lien </a:t>
                      </a:r>
                      <a:r>
                        <a:rPr lang="fr-FR" sz="1100" b="0" i="0" u="none" strike="noStrike" dirty="0" smtClean="0">
                          <a:solidFill>
                            <a:schemeClr val="accent1"/>
                          </a:solidFill>
                          <a:effectLst/>
                          <a:latin typeface="Calibri" panose="020F0502020204030204" pitchFamily="34" charset="0"/>
                        </a:rPr>
                        <a:t>entre propriétés géométriques et instruments de tracé : droite, alignement et règle non graduée ; </a:t>
                      </a:r>
                      <a:r>
                        <a:rPr lang="fr-FR" sz="1100" b="0" i="0" u="none" strike="noStrike" dirty="0" smtClean="0">
                          <a:solidFill>
                            <a:srgbClr val="000000"/>
                          </a:solidFill>
                          <a:effectLst/>
                          <a:latin typeface="Calibri" panose="020F0502020204030204" pitchFamily="34" charset="0"/>
                        </a:rPr>
                        <a:t>angle droit et équerre ; cercle et compas.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Reconnaitre, nommer les figures usuelles.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Construire un cercle connaissant son centre et un point, ou son centre et son rayon.</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EG15</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Utiliser la règle (non graduée) pour repérer et produire des alignements.  </a:t>
                      </a:r>
                      <a:endParaRPr lang="fr-FR" sz="1100" b="0" i="0" u="none" strike="noStrike" dirty="0" smtClean="0">
                        <a:solidFill>
                          <a:schemeClr val="accent1"/>
                        </a:solidFill>
                        <a:effectLst/>
                        <a:latin typeface="Calibri" panose="020F0502020204030204" pitchFamily="34" charset="0"/>
                      </a:endParaRPr>
                    </a:p>
                    <a:p>
                      <a:pPr algn="l" fontAlgn="ctr"/>
                      <a:r>
                        <a:rPr lang="fr-FR" sz="1100" b="0" i="0" u="none" strike="noStrike" dirty="0" smtClean="0">
                          <a:solidFill>
                            <a:schemeClr val="accent1"/>
                          </a:solidFill>
                          <a:effectLst/>
                          <a:latin typeface="Calibri" panose="020F0502020204030204" pitchFamily="34" charset="0"/>
                        </a:rPr>
                        <a:t>Alignement </a:t>
                      </a:r>
                      <a:r>
                        <a:rPr lang="fr-FR" sz="1100" b="0" i="0" u="none" strike="noStrike" dirty="0" smtClean="0">
                          <a:solidFill>
                            <a:schemeClr val="accent1"/>
                          </a:solidFill>
                          <a:effectLst/>
                          <a:latin typeface="Calibri" panose="020F0502020204030204" pitchFamily="34" charset="0"/>
                        </a:rPr>
                        <a:t>de points et de segments.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EG18</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Repérer ou trouver le milieu d’un segment. </a:t>
                      </a:r>
                      <a:endParaRPr lang="fr-FR" sz="1100" b="0" i="0" u="none" strike="noStrike" dirty="0" smtClean="0">
                        <a:solidFill>
                          <a:schemeClr val="accent1"/>
                        </a:solidFill>
                        <a:effectLst/>
                        <a:latin typeface="Calibri" panose="020F0502020204030204" pitchFamily="34" charset="0"/>
                      </a:endParaRPr>
                    </a:p>
                    <a:p>
                      <a:pPr algn="l" fontAlgn="ctr"/>
                      <a:r>
                        <a:rPr lang="fr-FR" sz="1100" b="0" i="0" u="none" strike="noStrike" dirty="0" smtClean="0">
                          <a:solidFill>
                            <a:schemeClr val="accent1"/>
                          </a:solidFill>
                          <a:effectLst/>
                          <a:latin typeface="Calibri" panose="020F0502020204030204" pitchFamily="34" charset="0"/>
                        </a:rPr>
                        <a:t>Milieu </a:t>
                      </a:r>
                      <a:r>
                        <a:rPr lang="fr-FR" sz="1100" b="0" i="0" u="none" strike="noStrike" dirty="0" smtClean="0">
                          <a:solidFill>
                            <a:schemeClr val="accent1"/>
                          </a:solidFill>
                          <a:effectLst/>
                          <a:latin typeface="Calibri" panose="020F0502020204030204" pitchFamily="34" charset="0"/>
                        </a:rPr>
                        <a:t>d’un segment. </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2000" dirty="0"/>
                    </a:p>
                  </a:txBody>
                  <a:tcPr/>
                </a:tc>
                <a:tc>
                  <a:txBody>
                    <a:bodyPr/>
                    <a:lstStyle/>
                    <a:p>
                      <a:endParaRPr lang="fr-FR" sz="2000" dirty="0"/>
                    </a:p>
                  </a:txBody>
                  <a:tcPr/>
                </a:tc>
                <a:tc>
                  <a:txBody>
                    <a:bodyPr/>
                    <a:lstStyle/>
                    <a:p>
                      <a:endParaRPr lang="fr-FR" sz="2000" dirty="0"/>
                    </a:p>
                  </a:txBody>
                  <a:tcPr/>
                </a:tc>
                <a:tc>
                  <a:txBody>
                    <a:bodyPr/>
                    <a:lstStyle/>
                    <a:p>
                      <a:endParaRPr lang="fr-FR" sz="2000" dirty="0"/>
                    </a:p>
                  </a:txBody>
                  <a:tcPr/>
                </a:tc>
              </a:tr>
            </a:tbl>
          </a:graphicData>
        </a:graphic>
      </p:graphicFrame>
      <p:grpSp>
        <p:nvGrpSpPr>
          <p:cNvPr id="24" name="Groupe 23"/>
          <p:cNvGrpSpPr/>
          <p:nvPr/>
        </p:nvGrpSpPr>
        <p:grpSpPr>
          <a:xfrm>
            <a:off x="346854" y="812509"/>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638361" y="3786715"/>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5b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3583861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2568646973"/>
              </p:ext>
            </p:extLst>
          </p:nvPr>
        </p:nvGraphicFramePr>
        <p:xfrm>
          <a:off x="275285" y="1368574"/>
          <a:ext cx="7009100" cy="657034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a:t>
                      </a:r>
                      <a:r>
                        <a:rPr lang="fr-FR" sz="1100" b="0" i="0" u="none" strike="noStrike" dirty="0" smtClean="0">
                          <a:solidFill>
                            <a:srgbClr val="000000"/>
                          </a:solidFill>
                          <a:effectLst/>
                          <a:latin typeface="Calibri" panose="020F0502020204030204" pitchFamily="34" charset="0"/>
                        </a:rPr>
                        <a:t>décompositions/recompositions </a:t>
                      </a:r>
                      <a:r>
                        <a:rPr lang="fr-FR" sz="1100" b="0" i="0" u="none" strike="noStrike" dirty="0" smtClean="0">
                          <a:solidFill>
                            <a:srgbClr val="000000"/>
                          </a:solidFill>
                          <a:effectLst/>
                          <a:latin typeface="Calibri" panose="020F0502020204030204" pitchFamily="34" charset="0"/>
                        </a:rPr>
                        <a:t>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400" dirty="0"/>
                    </a:p>
                  </a:txBody>
                  <a:tcPr/>
                </a:tc>
                <a:tc>
                  <a:txBody>
                    <a:bodyPr/>
                    <a:lstStyle/>
                    <a:p>
                      <a:endParaRPr lang="fr-FR" sz="2400" dirty="0"/>
                    </a:p>
                  </a:txBody>
                  <a:tcPr/>
                </a:tc>
                <a:tc>
                  <a:txBody>
                    <a:bodyPr/>
                    <a:lstStyle/>
                    <a:p>
                      <a:endParaRPr lang="fr-FR" sz="2400" dirty="0"/>
                    </a:p>
                  </a:txBody>
                  <a:tcPr/>
                </a:tc>
                <a:tc>
                  <a:txBody>
                    <a:bodyPr/>
                    <a:lstStyle/>
                    <a:p>
                      <a:endParaRPr lang="fr-FR" sz="2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a:p>
                  </a:txBody>
                  <a:tcPr/>
                </a:tc>
              </a:tr>
              <a:tr h="370840">
                <a:tc>
                  <a:txBody>
                    <a:bodyPr/>
                    <a:lstStyle/>
                    <a:p>
                      <a:pPr algn="ctr" fontAlgn="ctr"/>
                      <a:r>
                        <a:rPr lang="fr-FR" sz="1100" b="1" i="0" u="none" strike="noStrike">
                          <a:solidFill>
                            <a:schemeClr val="accent6"/>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rgbClr val="000000"/>
                          </a:solidFill>
                          <a:effectLst/>
                          <a:latin typeface="Calibri" panose="020F0502020204030204" pitchFamily="34" charset="0"/>
                        </a:rPr>
                        <a:t>Unités de numération (unités simples, dizaines, centaines, </a:t>
                      </a:r>
                      <a:r>
                        <a:rPr lang="fr-FR" sz="1100" b="0" i="0" u="none" strike="noStrike" dirty="0" smtClean="0">
                          <a:solidFill>
                            <a:schemeClr val="accent1"/>
                          </a:solidFill>
                          <a:effectLst/>
                          <a:latin typeface="Calibri" panose="020F0502020204030204" pitchFamily="34" charset="0"/>
                        </a:rPr>
                        <a:t>milliers</a:t>
                      </a:r>
                      <a:r>
                        <a:rPr lang="fr-FR" sz="1100" b="0" i="0" u="none" strike="noStrike" dirty="0" smtClean="0">
                          <a:solidFill>
                            <a:srgbClr val="000000"/>
                          </a:solidFill>
                          <a:effectLst/>
                          <a:latin typeface="Calibri" panose="020F0502020204030204" pitchFamily="34" charset="0"/>
                        </a:rPr>
                        <a:t>) et leurs relations (principe décimal de la numération en chiffres). </a:t>
                      </a:r>
                    </a:p>
                    <a:p>
                      <a:pPr algn="l" fontAlgn="ctr"/>
                      <a:r>
                        <a:rPr lang="fr-FR" sz="11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rgbClr val="000000"/>
                          </a:solidFill>
                          <a:effectLst/>
                          <a:latin typeface="Calibri" panose="020F0502020204030204" pitchFamily="34" charset="0"/>
                        </a:rPr>
                        <a:t>Noms des nombres.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NC11</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NC14</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Élaborer ou choisir des stratégies de calcul à l’oral et à l’écrit. </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2400"/>
                    </a:p>
                  </a:txBody>
                  <a:tcPr/>
                </a:tc>
                <a:tc>
                  <a:txBody>
                    <a:bodyPr/>
                    <a:lstStyle/>
                    <a:p>
                      <a:endParaRPr lang="fr-FR" sz="2400"/>
                    </a:p>
                  </a:txBody>
                  <a:tcPr/>
                </a:tc>
                <a:tc>
                  <a:txBody>
                    <a:bodyPr/>
                    <a:lstStyle/>
                    <a:p>
                      <a:endParaRPr lang="fr-FR" sz="2400"/>
                    </a:p>
                  </a:txBody>
                  <a:tcPr/>
                </a:tc>
                <a:tc>
                  <a:txBody>
                    <a:bodyPr/>
                    <a:lstStyle/>
                    <a:p>
                      <a:endParaRPr lang="fr-FR" sz="2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NC18</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posé :</a:t>
                      </a:r>
                      <a:r>
                        <a:rPr lang="fr-FR" sz="1100" b="0" i="0" u="none" strike="noStrike" dirty="0" smtClean="0">
                          <a:solidFill>
                            <a:srgbClr val="000000"/>
                          </a:solidFill>
                          <a:effectLst/>
                          <a:latin typeface="Calibri" panose="020F0502020204030204" pitchFamily="34" charset="0"/>
                        </a:rPr>
                        <a:t> mettre en œuvre un algorithme de calcul posé pour l’addition, la soustraction, </a:t>
                      </a:r>
                      <a:r>
                        <a:rPr lang="fr-FR" sz="1100" b="0" i="0" u="none" strike="noStrike" dirty="0" smtClean="0">
                          <a:solidFill>
                            <a:schemeClr val="accent1"/>
                          </a:solidFill>
                          <a:effectLst/>
                          <a:latin typeface="Calibri" panose="020F0502020204030204" pitchFamily="34" charset="0"/>
                        </a:rPr>
                        <a:t>la multiplication</a:t>
                      </a:r>
                      <a:r>
                        <a:rPr lang="fr-FR" sz="1100" b="0" i="0" u="none" strike="noStrike" dirty="0" smtClean="0">
                          <a:solidFill>
                            <a:srgbClr val="000000"/>
                          </a:solidFill>
                          <a:effectLst/>
                          <a:latin typeface="Calibri" panose="020F0502020204030204" pitchFamily="34" charset="0"/>
                        </a:rPr>
                        <a:t>.</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400" dirty="0"/>
                    </a:p>
                  </a:txBody>
                  <a:tcPr/>
                </a:tc>
                <a:tc>
                  <a:txBody>
                    <a:bodyPr/>
                    <a:lstStyle/>
                    <a:p>
                      <a:endParaRPr lang="fr-FR" sz="2400" dirty="0"/>
                    </a:p>
                  </a:txBody>
                  <a:tcPr/>
                </a:tc>
                <a:tc>
                  <a:txBody>
                    <a:bodyPr/>
                    <a:lstStyle/>
                    <a:p>
                      <a:endParaRPr lang="fr-FR" sz="2400" dirty="0"/>
                    </a:p>
                  </a:txBody>
                  <a:tcPr/>
                </a:tc>
                <a:tc>
                  <a:txBody>
                    <a:bodyPr/>
                    <a:lstStyle/>
                    <a:p>
                      <a:endParaRPr lang="fr-FR" sz="2400" dirty="0"/>
                    </a:p>
                  </a:txBody>
                  <a:tcPr/>
                </a:tc>
              </a:tr>
            </a:tbl>
          </a:graphicData>
        </a:graphic>
      </p:graphicFrame>
      <p:sp>
        <p:nvSpPr>
          <p:cNvPr id="6" name="ZoneTexte 5"/>
          <p:cNvSpPr txBox="1"/>
          <p:nvPr/>
        </p:nvSpPr>
        <p:spPr>
          <a:xfrm>
            <a:off x="344703" y="736154"/>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389239" y="659819"/>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a:t>
            </a:r>
            <a:r>
              <a:rPr lang="fr-FR" sz="1600" b="1" dirty="0">
                <a:latin typeface="Century Gothic" panose="020B0502020202020204" pitchFamily="34" charset="0"/>
              </a:rPr>
              <a:t>6</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3096239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15924" y="1028915"/>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28752" y="2620781"/>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323113592"/>
              </p:ext>
            </p:extLst>
          </p:nvPr>
        </p:nvGraphicFramePr>
        <p:xfrm>
          <a:off x="259334" y="1757243"/>
          <a:ext cx="7009100" cy="37084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402743" y="841184"/>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483474" y="2485153"/>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aphicFrame>
        <p:nvGraphicFramePr>
          <p:cNvPr id="28" name="Tableau 27"/>
          <p:cNvGraphicFramePr>
            <a:graphicFrameLocks noGrp="1"/>
          </p:cNvGraphicFramePr>
          <p:nvPr>
            <p:extLst>
              <p:ext uri="{D42A27DB-BD31-4B8C-83A1-F6EECF244321}">
                <p14:modId xmlns:p14="http://schemas.microsoft.com/office/powerpoint/2010/main" val="938026680"/>
              </p:ext>
            </p:extLst>
          </p:nvPr>
        </p:nvGraphicFramePr>
        <p:xfrm>
          <a:off x="259334" y="3444313"/>
          <a:ext cx="7009100" cy="561594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6"/>
                          </a:solidFill>
                          <a:effectLst/>
                          <a:latin typeface="Calibri" panose="020F0502020204030204" pitchFamily="34" charset="0"/>
                        </a:rPr>
                        <a:t>EG1</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Se repérer dans son environnement proche.</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EG2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11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11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EG4</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S'orienter et se déplacer en utilisant des repères.</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10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1100" b="0" i="0" u="none" strike="noStrike" dirty="0" smtClean="0">
                          <a:solidFill>
                            <a:schemeClr val="accent1"/>
                          </a:solidFill>
                          <a:effectLst/>
                          <a:latin typeface="Calibri" panose="020F0502020204030204" pitchFamily="34" charset="0"/>
                        </a:rPr>
                        <a:t>triangle rectangle</a:t>
                      </a:r>
                      <a:r>
                        <a:rPr lang="fr-FR" sz="1100" b="0" i="0" u="none" strike="noStrike" dirty="0" smtClean="0">
                          <a:solidFill>
                            <a:srgbClr val="000000"/>
                          </a:solidFill>
                          <a:effectLst/>
                          <a:latin typeface="Calibri" panose="020F0502020204030204" pitchFamily="34" charset="0"/>
                        </a:rPr>
                        <a:t>, </a:t>
                      </a:r>
                      <a:r>
                        <a:rPr lang="fr-FR" sz="1100" b="0" i="0" u="none" strike="noStrike" dirty="0" smtClean="0">
                          <a:solidFill>
                            <a:schemeClr val="accent1"/>
                          </a:solidFill>
                          <a:effectLst/>
                          <a:latin typeface="Calibri" panose="020F0502020204030204" pitchFamily="34" charset="0"/>
                        </a:rPr>
                        <a:t>polygone</a:t>
                      </a:r>
                      <a:r>
                        <a:rPr lang="fr-FR" sz="1100" b="0" i="0" u="none" strike="noStrike" dirty="0" smtClean="0">
                          <a:solidFill>
                            <a:srgbClr val="000000"/>
                          </a:solidFill>
                          <a:effectLst/>
                          <a:latin typeface="Calibri" panose="020F0502020204030204" pitchFamily="34" charset="0"/>
                        </a:rPr>
                        <a:t>, côté, sommet, angle droit ; cercle, </a:t>
                      </a:r>
                      <a:r>
                        <a:rPr lang="fr-FR" sz="1100" b="0" i="0" u="none" strike="noStrike" dirty="0" smtClean="0">
                          <a:solidFill>
                            <a:schemeClr val="accent1"/>
                          </a:solidFill>
                          <a:effectLst/>
                          <a:latin typeface="Calibri" panose="020F0502020204030204" pitchFamily="34" charset="0"/>
                        </a:rPr>
                        <a:t>disque</a:t>
                      </a:r>
                      <a:r>
                        <a:rPr lang="fr-FR" sz="1100" b="0" i="0" u="none" strike="noStrike" dirty="0" smtClean="0">
                          <a:solidFill>
                            <a:srgbClr val="000000"/>
                          </a:solidFill>
                          <a:effectLst/>
                          <a:latin typeface="Calibri" panose="020F0502020204030204" pitchFamily="34" charset="0"/>
                        </a:rPr>
                        <a:t>, rayon, centre ; segment, </a:t>
                      </a:r>
                      <a:r>
                        <a:rPr lang="fr-FR" sz="1100" b="0" i="0" u="none" strike="noStrike" dirty="0" smtClean="0">
                          <a:solidFill>
                            <a:schemeClr val="accent1"/>
                          </a:solidFill>
                          <a:effectLst/>
                          <a:latin typeface="Calibri" panose="020F0502020204030204" pitchFamily="34" charset="0"/>
                        </a:rPr>
                        <a:t>milieu d’un segment</a:t>
                      </a:r>
                      <a:r>
                        <a:rPr lang="fr-FR" sz="1100" b="0" i="0" u="none" strike="noStrike" dirty="0" smtClean="0">
                          <a:solidFill>
                            <a:srgbClr val="000000"/>
                          </a:solidFill>
                          <a:effectLst/>
                          <a:latin typeface="Calibri" panose="020F0502020204030204" pitchFamily="34" charset="0"/>
                        </a:rPr>
                        <a:t>, droite.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la règle, comme instrument de tracé. </a:t>
                      </a:r>
                    </a:p>
                    <a:p>
                      <a:pPr algn="l" fontAlgn="ctr"/>
                      <a:r>
                        <a:rPr lang="fr-FR" sz="1100" b="0" i="0" u="none" strike="noStrike" dirty="0" smtClean="0">
                          <a:solidFill>
                            <a:schemeClr val="accent1"/>
                          </a:solidFill>
                          <a:effectLst/>
                          <a:latin typeface="Calibri" panose="020F0502020204030204" pitchFamily="34" charset="0"/>
                        </a:rPr>
                        <a:t>Lien entre propriétés géométriques et instruments de tracé : droite, alignement et règle non graduée ; </a:t>
                      </a:r>
                      <a:r>
                        <a:rPr lang="fr-FR" sz="1100" b="0" i="0" u="none" strike="noStrike" dirty="0" smtClean="0">
                          <a:solidFill>
                            <a:srgbClr val="000000"/>
                          </a:solidFill>
                          <a:effectLst/>
                          <a:latin typeface="Calibri" panose="020F0502020204030204" pitchFamily="34" charset="0"/>
                        </a:rPr>
                        <a:t>angle droit et équerre ; cercle et compas.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Reconnaitre, nommer les figures usuelles.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EG13</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Reconnaitre et décrire à partir des côtés </a:t>
                      </a:r>
                      <a:r>
                        <a:rPr lang="fr-FR" sz="1100" b="0" i="0" u="none" strike="noStrike" dirty="0" smtClean="0">
                          <a:solidFill>
                            <a:schemeClr val="accent1"/>
                          </a:solidFill>
                          <a:effectLst/>
                          <a:latin typeface="Calibri" panose="020F0502020204030204" pitchFamily="34" charset="0"/>
                        </a:rPr>
                        <a:t>et des angles droits</a:t>
                      </a:r>
                      <a:r>
                        <a:rPr lang="fr-FR" sz="1100" b="0" i="0" u="none" strike="noStrike" dirty="0" smtClean="0">
                          <a:solidFill>
                            <a:srgbClr val="000000"/>
                          </a:solidFill>
                          <a:effectLst/>
                          <a:latin typeface="Calibri" panose="020F0502020204030204" pitchFamily="34" charset="0"/>
                        </a:rPr>
                        <a:t>, un carré, un rectangle, </a:t>
                      </a:r>
                      <a:r>
                        <a:rPr lang="fr-FR" sz="1100" b="0" i="0" u="none" strike="noStrike" dirty="0" smtClean="0">
                          <a:solidFill>
                            <a:schemeClr val="accent1"/>
                          </a:solidFill>
                          <a:effectLst/>
                          <a:latin typeface="Calibri" panose="020F0502020204030204" pitchFamily="34" charset="0"/>
                        </a:rPr>
                        <a:t>un triangle rectangle. </a:t>
                      </a:r>
                    </a:p>
                    <a:p>
                      <a:pPr algn="l" fontAlgn="ctr"/>
                      <a:r>
                        <a:rPr lang="fr-FR" sz="1100" b="0" i="0" u="none" strike="noStrike" dirty="0" smtClean="0">
                          <a:solidFill>
                            <a:schemeClr val="accent1"/>
                          </a:solidFill>
                          <a:effectLst/>
                          <a:latin typeface="Calibri" panose="020F0502020204030204" pitchFamily="34" charset="0"/>
                        </a:rPr>
                        <a:t>Les construire sur un support uni connaissant la longueur des côtés. </a:t>
                      </a:r>
                    </a:p>
                    <a:p>
                      <a:pPr algn="l" fontAlgn="ctr"/>
                      <a:r>
                        <a:rPr lang="fr-FR" sz="1100" b="0" i="0" u="none" strike="noStrike" dirty="0" smtClean="0">
                          <a:solidFill>
                            <a:schemeClr val="accent1"/>
                          </a:solidFill>
                          <a:effectLst/>
                          <a:latin typeface="Calibri" panose="020F0502020204030204" pitchFamily="34" charset="0"/>
                        </a:rPr>
                        <a:t>Propriété des angles et égalités de longueur des côtés pour les carrés et les rectangles.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EG14</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Construire un cercle connaissant son centre et un point, ou son centre et son rayon,</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EG15</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Utiliser la règle (non graduée) pour repérer et produire des alignements.  </a:t>
                      </a:r>
                      <a:endParaRPr lang="fr-FR" sz="1100" b="0" i="0" u="none" strike="noStrike" dirty="0" smtClean="0">
                        <a:solidFill>
                          <a:schemeClr val="accent1"/>
                        </a:solidFill>
                        <a:effectLst/>
                        <a:latin typeface="Calibri" panose="020F0502020204030204" pitchFamily="34" charset="0"/>
                      </a:endParaRPr>
                    </a:p>
                    <a:p>
                      <a:pPr algn="l" fontAlgn="ctr"/>
                      <a:r>
                        <a:rPr lang="fr-FR" sz="1100" b="0" i="0" u="none" strike="noStrike" dirty="0" smtClean="0">
                          <a:solidFill>
                            <a:schemeClr val="accent1"/>
                          </a:solidFill>
                          <a:effectLst/>
                          <a:latin typeface="Calibri" panose="020F0502020204030204" pitchFamily="34" charset="0"/>
                        </a:rPr>
                        <a:t>Alignement </a:t>
                      </a:r>
                      <a:r>
                        <a:rPr lang="fr-FR" sz="1100" b="0" i="0" u="none" strike="noStrike" dirty="0" smtClean="0">
                          <a:solidFill>
                            <a:schemeClr val="accent1"/>
                          </a:solidFill>
                          <a:effectLst/>
                          <a:latin typeface="Calibri" panose="020F0502020204030204" pitchFamily="34" charset="0"/>
                        </a:rPr>
                        <a:t>de points et de segments.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EG18</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Repérer ou trouver le milieu d’un segment. </a:t>
                      </a:r>
                      <a:endParaRPr lang="fr-FR" sz="1100" b="0" i="0" u="none" strike="noStrike" dirty="0" smtClean="0">
                        <a:solidFill>
                          <a:schemeClr val="accent1"/>
                        </a:solidFill>
                        <a:effectLst/>
                        <a:latin typeface="Calibri" panose="020F0502020204030204" pitchFamily="34" charset="0"/>
                      </a:endParaRPr>
                    </a:p>
                    <a:p>
                      <a:pPr algn="l" fontAlgn="ctr"/>
                      <a:r>
                        <a:rPr lang="fr-FR" sz="1100" b="0" i="0" u="none" strike="noStrike" dirty="0" smtClean="0">
                          <a:solidFill>
                            <a:schemeClr val="accent1"/>
                          </a:solidFill>
                          <a:effectLst/>
                          <a:latin typeface="Calibri" panose="020F0502020204030204" pitchFamily="34" charset="0"/>
                        </a:rPr>
                        <a:t>Milieu </a:t>
                      </a:r>
                      <a:r>
                        <a:rPr lang="fr-FR" sz="1100" b="0" i="0" u="none" strike="noStrike" dirty="0" smtClean="0">
                          <a:solidFill>
                            <a:schemeClr val="accent1"/>
                          </a:solidFill>
                          <a:effectLst/>
                          <a:latin typeface="Calibri" panose="020F0502020204030204" pitchFamily="34" charset="0"/>
                        </a:rPr>
                        <a:t>d’un segment. </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6b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500141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3551421783"/>
              </p:ext>
            </p:extLst>
          </p:nvPr>
        </p:nvGraphicFramePr>
        <p:xfrm>
          <a:off x="275285" y="1571600"/>
          <a:ext cx="7009100" cy="747903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(décompositions/</a:t>
                      </a:r>
                    </a:p>
                    <a:p>
                      <a:pPr algn="l" fontAlgn="ctr"/>
                      <a:r>
                        <a:rPr lang="fr-FR" sz="1100" b="0" i="0" u="none" strike="noStrike" dirty="0" smtClean="0">
                          <a:solidFill>
                            <a:srgbClr val="000000"/>
                          </a:solidFill>
                          <a:effectLst/>
                          <a:latin typeface="Calibri" panose="020F0502020204030204" pitchFamily="34" charset="0"/>
                        </a:rPr>
                        <a:t>recompositions 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00"/>
                    </a:p>
                  </a:txBody>
                  <a:tcPr/>
                </a:tc>
                <a:tc>
                  <a:txBody>
                    <a:bodyPr/>
                    <a:lstStyle/>
                    <a:p>
                      <a:endParaRPr lang="fr-FR" sz="100"/>
                    </a:p>
                  </a:txBody>
                  <a:tcPr/>
                </a:tc>
                <a:tc>
                  <a:txBody>
                    <a:bodyPr/>
                    <a:lstStyle/>
                    <a:p>
                      <a:endParaRPr lang="fr-FR" sz="1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00"/>
                    </a:p>
                  </a:txBody>
                  <a:tcPr/>
                </a:tc>
                <a:tc>
                  <a:txBody>
                    <a:bodyPr/>
                    <a:lstStyle/>
                    <a:p>
                      <a:endParaRPr lang="fr-FR" sz="100"/>
                    </a:p>
                  </a:txBody>
                  <a:tcPr/>
                </a:tc>
                <a:tc>
                  <a:txBody>
                    <a:bodyPr/>
                    <a:lstStyle/>
                    <a:p>
                      <a:endParaRPr lang="fr-FR" sz="100"/>
                    </a:p>
                  </a:txBody>
                  <a:tcPr/>
                </a:tc>
                <a:tc>
                  <a:txBody>
                    <a:bodyPr/>
                    <a:lstStyle/>
                    <a:p>
                      <a:endParaRPr lang="fr-FR" sz="12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NC7</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Passer d’une représentation à une autre, en particulier associer les noms des nombres à leurs écritures chiffrées.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00"/>
                    </a:p>
                  </a:txBody>
                  <a:tcPr/>
                </a:tc>
                <a:tc>
                  <a:txBody>
                    <a:bodyPr/>
                    <a:lstStyle/>
                    <a:p>
                      <a:endParaRPr lang="fr-FR" sz="100"/>
                    </a:p>
                  </a:txBody>
                  <a:tcPr/>
                </a:tc>
                <a:tc>
                  <a:txBody>
                    <a:bodyPr/>
                    <a:lstStyle/>
                    <a:p>
                      <a:endParaRPr lang="fr-FR" sz="1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rgbClr val="000000"/>
                          </a:solidFill>
                          <a:effectLst/>
                          <a:latin typeface="Calibri" panose="020F0502020204030204" pitchFamily="34" charset="0"/>
                        </a:rPr>
                        <a:t>Unités de numération (unités simples, dizaines, centaines, </a:t>
                      </a:r>
                      <a:r>
                        <a:rPr lang="fr-FR" sz="1100" b="0" i="0" u="none" strike="noStrike" dirty="0" smtClean="0">
                          <a:solidFill>
                            <a:schemeClr val="accent1"/>
                          </a:solidFill>
                          <a:effectLst/>
                          <a:latin typeface="Calibri" panose="020F0502020204030204" pitchFamily="34" charset="0"/>
                        </a:rPr>
                        <a:t>milliers</a:t>
                      </a:r>
                      <a:r>
                        <a:rPr lang="fr-FR" sz="1100" b="0" i="0" u="none" strike="noStrike" dirty="0" smtClean="0">
                          <a:solidFill>
                            <a:srgbClr val="000000"/>
                          </a:solidFill>
                          <a:effectLst/>
                          <a:latin typeface="Calibri" panose="020F0502020204030204" pitchFamily="34" charset="0"/>
                        </a:rPr>
                        <a:t>) et leurs relations (principe décimal de la numération en chiffres). </a:t>
                      </a:r>
                    </a:p>
                    <a:p>
                      <a:pPr algn="l" fontAlgn="ctr"/>
                      <a:r>
                        <a:rPr lang="fr-FR" sz="11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rgbClr val="000000"/>
                          </a:solidFill>
                          <a:effectLst/>
                          <a:latin typeface="Calibri" panose="020F0502020204030204" pitchFamily="34" charset="0"/>
                        </a:rPr>
                        <a:t>Noms des nombres.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00"/>
                    </a:p>
                  </a:txBody>
                  <a:tcPr/>
                </a:tc>
                <a:tc>
                  <a:txBody>
                    <a:bodyPr/>
                    <a:lstStyle/>
                    <a:p>
                      <a:endParaRPr lang="fr-FR" sz="100"/>
                    </a:p>
                  </a:txBody>
                  <a:tcPr/>
                </a:tc>
                <a:tc>
                  <a:txBody>
                    <a:bodyPr/>
                    <a:lstStyle/>
                    <a:p>
                      <a:endParaRPr lang="fr-FR" sz="100"/>
                    </a:p>
                  </a:txBody>
                  <a:tcPr/>
                </a:tc>
                <a:tc>
                  <a:txBody>
                    <a:bodyPr/>
                    <a:lstStyle/>
                    <a:p>
                      <a:endParaRPr lang="fr-FR" sz="12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NC9</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Associer un nombre entier à une position sur une demi-droite graduée, ainsi qu’à la distance de ce point à l’origine.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00"/>
                    </a:p>
                  </a:txBody>
                  <a:tcPr/>
                </a:tc>
                <a:tc>
                  <a:txBody>
                    <a:bodyPr/>
                    <a:lstStyle/>
                    <a:p>
                      <a:endParaRPr lang="fr-FR" sz="100"/>
                    </a:p>
                  </a:txBody>
                  <a:tcPr/>
                </a:tc>
                <a:tc>
                  <a:txBody>
                    <a:bodyPr/>
                    <a:lstStyle/>
                    <a:p>
                      <a:endParaRPr lang="fr-FR" sz="1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NC10</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Associer un nombre ou un encadrement à une grandeur en mesurant celle-ci à l’aide d’une unité. </a:t>
                      </a:r>
                    </a:p>
                    <a:p>
                      <a:pPr algn="l" fontAlgn="ctr"/>
                      <a:r>
                        <a:rPr lang="fr-FR" sz="1100" b="0" i="0" u="none" strike="noStrike" dirty="0" smtClean="0">
                          <a:solidFill>
                            <a:schemeClr val="accent1"/>
                          </a:solidFill>
                          <a:effectLst/>
                          <a:latin typeface="Calibri" panose="020F0502020204030204" pitchFamily="34" charset="0"/>
                        </a:rPr>
                        <a:t>La demi-droite graduée comme mode de représentation des nombres grâce au lien entre nombres et longueurs. </a:t>
                      </a:r>
                    </a:p>
                    <a:p>
                      <a:pPr algn="l" fontAlgn="ctr"/>
                      <a:r>
                        <a:rPr lang="fr-FR" sz="1100" b="0" i="0" u="none" strike="noStrike" dirty="0" smtClean="0">
                          <a:solidFill>
                            <a:schemeClr val="accent1"/>
                          </a:solidFill>
                          <a:effectLst/>
                          <a:latin typeface="Calibri" panose="020F0502020204030204" pitchFamily="34" charset="0"/>
                        </a:rPr>
                        <a:t>Lien entre nombre et mesure de grandeurs une unité étant choisie.</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00"/>
                    </a:p>
                  </a:txBody>
                  <a:tcPr/>
                </a:tc>
                <a:tc>
                  <a:txBody>
                    <a:bodyPr/>
                    <a:lstStyle/>
                    <a:p>
                      <a:endParaRPr lang="fr-FR" sz="100"/>
                    </a:p>
                  </a:txBody>
                  <a:tcPr/>
                </a:tc>
                <a:tc>
                  <a:txBody>
                    <a:bodyPr/>
                    <a:lstStyle/>
                    <a:p>
                      <a:endParaRPr lang="fr-FR" sz="1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NC11</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Sens des opérations. Problèmes relevant des structures additives (addition/soustraction). Problèmes relevant des structures multiplicatives, de partages ou de groupements (multiplication/division). Modéliser ces problèmes à l’aide d’écritures mathématiques. Sens des symboles +, −, ×, :</a:t>
                      </a:r>
                    </a:p>
                  </a:txBody>
                  <a:tcPr marL="9525" marR="9525" marT="9525" marB="0" anchor="ctr"/>
                </a:tc>
                <a:tc>
                  <a:txBody>
                    <a:bodyPr/>
                    <a:lstStyle/>
                    <a:p>
                      <a:endParaRPr lang="fr-FR" sz="100"/>
                    </a:p>
                  </a:txBody>
                  <a:tcPr/>
                </a:tc>
                <a:tc>
                  <a:txBody>
                    <a:bodyPr/>
                    <a:lstStyle/>
                    <a:p>
                      <a:endParaRPr lang="fr-FR" sz="100"/>
                    </a:p>
                  </a:txBody>
                  <a:tcPr/>
                </a:tc>
                <a:tc>
                  <a:txBody>
                    <a:bodyPr/>
                    <a:lstStyle/>
                    <a:p>
                      <a:endParaRPr lang="fr-FR" sz="1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00"/>
                    </a:p>
                  </a:txBody>
                  <a:tcPr/>
                </a:tc>
                <a:tc>
                  <a:txBody>
                    <a:bodyPr/>
                    <a:lstStyle/>
                    <a:p>
                      <a:endParaRPr lang="fr-FR" sz="100"/>
                    </a:p>
                  </a:txBody>
                  <a:tcPr/>
                </a:tc>
                <a:tc>
                  <a:txBody>
                    <a:bodyPr/>
                    <a:lstStyle/>
                    <a:p>
                      <a:endParaRPr lang="fr-FR" sz="1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00"/>
                    </a:p>
                  </a:txBody>
                  <a:tcPr/>
                </a:tc>
                <a:tc>
                  <a:txBody>
                    <a:bodyPr/>
                    <a:lstStyle/>
                    <a:p>
                      <a:endParaRPr lang="fr-FR" sz="100"/>
                    </a:p>
                  </a:txBody>
                  <a:tcPr/>
                </a:tc>
                <a:tc>
                  <a:txBody>
                    <a:bodyPr/>
                    <a:lstStyle/>
                    <a:p>
                      <a:endParaRPr lang="fr-FR" sz="1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00"/>
                    </a:p>
                  </a:txBody>
                  <a:tcPr/>
                </a:tc>
                <a:tc>
                  <a:txBody>
                    <a:bodyPr/>
                    <a:lstStyle/>
                    <a:p>
                      <a:endParaRPr lang="fr-FR" sz="100"/>
                    </a:p>
                  </a:txBody>
                  <a:tcPr/>
                </a:tc>
                <a:tc>
                  <a:txBody>
                    <a:bodyPr/>
                    <a:lstStyle/>
                    <a:p>
                      <a:endParaRPr lang="fr-FR" sz="1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NC17</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chemeClr val="accent1"/>
                          </a:solidFill>
                          <a:effectLst/>
                          <a:latin typeface="Calibri" panose="020F0502020204030204" pitchFamily="34" charset="0"/>
                        </a:rPr>
                        <a:t>Calcul en ligne :</a:t>
                      </a:r>
                      <a:r>
                        <a:rPr lang="fr-FR" sz="1100" b="0" i="0" u="none" strike="noStrike" dirty="0" smtClean="0">
                          <a:solidFill>
                            <a:schemeClr val="accent1"/>
                          </a:solidFill>
                          <a:effectLst/>
                          <a:latin typeface="Calibri" panose="020F0502020204030204" pitchFamily="34" charset="0"/>
                        </a:rPr>
                        <a:t> calculer en utilisant des écritures en ligne additives, soustractives, multiplicatives, mixtes,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00"/>
                    </a:p>
                  </a:txBody>
                  <a:tcPr/>
                </a:tc>
                <a:tc>
                  <a:txBody>
                    <a:bodyPr/>
                    <a:lstStyle/>
                    <a:p>
                      <a:endParaRPr lang="fr-FR" sz="100"/>
                    </a:p>
                  </a:txBody>
                  <a:tcPr/>
                </a:tc>
                <a:tc>
                  <a:txBody>
                    <a:bodyPr/>
                    <a:lstStyle/>
                    <a:p>
                      <a:endParaRPr lang="fr-FR" sz="1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NC18</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posé : </a:t>
                      </a:r>
                      <a:r>
                        <a:rPr lang="fr-FR" sz="1100" b="0" i="0" u="none" strike="noStrike" dirty="0" smtClean="0">
                          <a:solidFill>
                            <a:srgbClr val="000000"/>
                          </a:solidFill>
                          <a:effectLst/>
                          <a:latin typeface="Calibri" panose="020F0502020204030204" pitchFamily="34" charset="0"/>
                        </a:rPr>
                        <a:t>mettre en œuvre un algorithme de calcul posé pour l’addition, la soustraction, </a:t>
                      </a:r>
                      <a:r>
                        <a:rPr lang="fr-FR" sz="1100" b="0" i="0" u="none" strike="noStrike" dirty="0" smtClean="0">
                          <a:solidFill>
                            <a:schemeClr val="accent1"/>
                          </a:solidFill>
                          <a:effectLst/>
                          <a:latin typeface="Calibri" panose="020F0502020204030204" pitchFamily="34" charset="0"/>
                        </a:rPr>
                        <a:t>la multiplication</a:t>
                      </a:r>
                      <a:r>
                        <a:rPr lang="fr-FR" sz="1100" b="0" i="0" u="none" strike="noStrike" dirty="0" smtClean="0">
                          <a:solidFill>
                            <a:srgbClr val="000000"/>
                          </a:solidFill>
                          <a:effectLst/>
                          <a:latin typeface="Calibri" panose="020F0502020204030204" pitchFamily="34" charset="0"/>
                        </a:rPr>
                        <a:t>.</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00" dirty="0"/>
                    </a:p>
                  </a:txBody>
                  <a:tcPr/>
                </a:tc>
                <a:tc>
                  <a:txBody>
                    <a:bodyPr/>
                    <a:lstStyle/>
                    <a:p>
                      <a:endParaRPr lang="fr-FR" sz="100" dirty="0"/>
                    </a:p>
                  </a:txBody>
                  <a:tcPr/>
                </a:tc>
                <a:tc>
                  <a:txBody>
                    <a:bodyPr/>
                    <a:lstStyle/>
                    <a:p>
                      <a:endParaRPr lang="fr-FR" sz="100" dirty="0"/>
                    </a:p>
                  </a:txBody>
                  <a:tcPr/>
                </a:tc>
                <a:tc>
                  <a:txBody>
                    <a:bodyPr/>
                    <a:lstStyle/>
                    <a:p>
                      <a:endParaRPr lang="fr-FR" sz="1200" dirty="0"/>
                    </a:p>
                  </a:txBody>
                  <a:tcPr/>
                </a:tc>
              </a:tr>
            </a:tbl>
          </a:graphicData>
        </a:graphic>
      </p:graphicFrame>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a:t>
            </a:r>
            <a:r>
              <a:rPr lang="fr-FR" sz="1600" b="1" dirty="0">
                <a:latin typeface="Century Gothic" panose="020B0502020202020204" pitchFamily="34" charset="0"/>
              </a:rPr>
              <a:t>7</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541832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28752" y="1005707"/>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98170" y="4367413"/>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889629147"/>
              </p:ext>
            </p:extLst>
          </p:nvPr>
        </p:nvGraphicFramePr>
        <p:xfrm>
          <a:off x="259334" y="1679128"/>
          <a:ext cx="7009100" cy="206629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6"/>
                          </a:solidFill>
                          <a:effectLst/>
                          <a:latin typeface="Calibri" panose="020F0502020204030204" pitchFamily="34" charset="0"/>
                        </a:rPr>
                        <a:t>GM2</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Comparer des longueurs, des masses, directement, en introduisant la comparaison à un objet intermédiaire. Principe de comparaison des longueurs, des masses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GM4</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Mesurer des longueurs avec un instrument adapté, notamment en reportant une unité.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GM10</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1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1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100" b="0" i="0" u="none" strike="noStrike" dirty="0" smtClean="0">
                          <a:solidFill>
                            <a:srgbClr val="000000"/>
                          </a:solidFill>
                          <a:effectLst/>
                          <a:latin typeface="Calibri" panose="020F0502020204030204" pitchFamily="34" charset="0"/>
                        </a:rPr>
                        <a:t>Principes d’utilisation de la monnaie (en euros </a:t>
                      </a:r>
                      <a:r>
                        <a:rPr lang="fr-FR" sz="1100" b="0" i="0" u="none" strike="noStrike" dirty="0" smtClean="0">
                          <a:solidFill>
                            <a:schemeClr val="accent1"/>
                          </a:solidFill>
                          <a:effectLst/>
                          <a:latin typeface="Calibri" panose="020F0502020204030204" pitchFamily="34" charset="0"/>
                        </a:rPr>
                        <a:t>et centimes d’euros</a:t>
                      </a:r>
                      <a:r>
                        <a:rPr lang="fr-FR" sz="1100" b="0" i="0" u="none" strike="noStrike" dirty="0" smtClean="0">
                          <a:solidFill>
                            <a:srgbClr val="000000"/>
                          </a:solidFill>
                          <a:effectLst/>
                          <a:latin typeface="Calibri" panose="020F0502020204030204" pitchFamily="34" charset="0"/>
                        </a:rPr>
                        <a:t>). </a:t>
                      </a:r>
                    </a:p>
                    <a:p>
                      <a:pPr algn="l" fontAlgn="ctr"/>
                      <a:r>
                        <a:rPr lang="fr-FR" sz="1100" b="0" i="0" u="none" strike="noStrike" dirty="0" smtClean="0">
                          <a:solidFill>
                            <a:srgbClr val="000000"/>
                          </a:solidFill>
                          <a:effectLst/>
                          <a:latin typeface="Calibri" panose="020F0502020204030204" pitchFamily="34" charset="0"/>
                        </a:rPr>
                        <a:t>Lexique lié aux pratiques économiques.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849686200"/>
              </p:ext>
            </p:extLst>
          </p:nvPr>
        </p:nvGraphicFramePr>
        <p:xfrm>
          <a:off x="266234" y="5192390"/>
          <a:ext cx="7009100" cy="280582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EG2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11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11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EG11</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EG16</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Repérer et produire des angles droits à l'aide d’un gabarit, d'une équerre.</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EG17</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Reporter une longueur sur une droite déjà tracée. </a:t>
                      </a:r>
                    </a:p>
                    <a:p>
                      <a:pPr algn="l" fontAlgn="ctr"/>
                      <a:r>
                        <a:rPr lang="fr-FR" sz="1100" b="0" i="0" u="none" strike="noStrike" dirty="0" smtClean="0">
                          <a:solidFill>
                            <a:schemeClr val="accent1"/>
                          </a:solidFill>
                          <a:effectLst/>
                          <a:latin typeface="Calibri" panose="020F0502020204030204" pitchFamily="34" charset="0"/>
                        </a:rPr>
                        <a:t>Égalité de longueurs.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68690">
                <a:tc>
                  <a:txBody>
                    <a:bodyPr/>
                    <a:lstStyle/>
                    <a:p>
                      <a:pPr algn="ctr" fontAlgn="ctr"/>
                      <a:r>
                        <a:rPr lang="fr-FR" sz="1100" b="1" i="0" u="none" strike="noStrike" dirty="0" smtClean="0">
                          <a:solidFill>
                            <a:schemeClr val="accent1"/>
                          </a:solidFill>
                          <a:effectLst/>
                          <a:latin typeface="Calibri" panose="020F0502020204030204" pitchFamily="34" charset="0"/>
                        </a:rPr>
                        <a:t>EG18</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Repérer ou trouver le milieu d’un segment. Milieu d’un segment. </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476581" y="812509"/>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717601" y="4251038"/>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7b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8813015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620810" y="564892"/>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3211455192"/>
              </p:ext>
            </p:extLst>
          </p:nvPr>
        </p:nvGraphicFramePr>
        <p:xfrm>
          <a:off x="275285" y="1265334"/>
          <a:ext cx="7009100" cy="622490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6"/>
                          </a:solidFill>
                          <a:effectLst/>
                          <a:latin typeface="Calibri" panose="020F0502020204030204" pitchFamily="34" charset="0"/>
                        </a:rPr>
                        <a:t>NC1</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Dénombrer, constituer et comparer des collections.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a:t>
                      </a:r>
                      <a:r>
                        <a:rPr lang="fr-FR" sz="1100" b="0" i="0" u="none" strike="noStrike" dirty="0" smtClean="0">
                          <a:solidFill>
                            <a:srgbClr val="000000"/>
                          </a:solidFill>
                          <a:effectLst/>
                          <a:latin typeface="Calibri" panose="020F0502020204030204" pitchFamily="34" charset="0"/>
                        </a:rPr>
                        <a:t>décompositions/recompositions </a:t>
                      </a:r>
                      <a:r>
                        <a:rPr lang="fr-FR" sz="1100" b="0" i="0" u="none" strike="noStrike" dirty="0" smtClean="0">
                          <a:solidFill>
                            <a:srgbClr val="000000"/>
                          </a:solidFill>
                          <a:effectLst/>
                          <a:latin typeface="Calibri" panose="020F0502020204030204" pitchFamily="34" charset="0"/>
                        </a:rPr>
                        <a:t>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chemeClr val="accent1"/>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chemeClr val="accent1"/>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Passer d’une représentation à une autre, en particulier associer les noms des nombres à leurs écritures chiffrées.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rgbClr val="000000"/>
                          </a:solidFill>
                          <a:effectLst/>
                          <a:latin typeface="Calibri" panose="020F0502020204030204" pitchFamily="34" charset="0"/>
                        </a:rPr>
                        <a:t>Unités de numération (unités simples, dizaines, centaines, </a:t>
                      </a:r>
                      <a:r>
                        <a:rPr lang="fr-FR" sz="1100" b="0" i="0" u="none" strike="noStrike" dirty="0" smtClean="0">
                          <a:solidFill>
                            <a:schemeClr val="accent1"/>
                          </a:solidFill>
                          <a:effectLst/>
                          <a:latin typeface="Calibri" panose="020F0502020204030204" pitchFamily="34" charset="0"/>
                        </a:rPr>
                        <a:t>milliers</a:t>
                      </a:r>
                      <a:r>
                        <a:rPr lang="fr-FR" sz="1100" b="0" i="0" u="none" strike="noStrike" dirty="0" smtClean="0">
                          <a:solidFill>
                            <a:srgbClr val="000000"/>
                          </a:solidFill>
                          <a:effectLst/>
                          <a:latin typeface="Calibri" panose="020F0502020204030204" pitchFamily="34" charset="0"/>
                        </a:rPr>
                        <a:t>) et leurs relations (principe décimal de la numération en chiffres). </a:t>
                      </a:r>
                    </a:p>
                    <a:p>
                      <a:pPr algn="l" fontAlgn="ctr"/>
                      <a:r>
                        <a:rPr lang="fr-FR" sz="11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rgbClr val="000000"/>
                          </a:solidFill>
                          <a:effectLst/>
                          <a:latin typeface="Calibri" panose="020F0502020204030204" pitchFamily="34" charset="0"/>
                        </a:rPr>
                        <a:t>Noms des nombres.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NC11</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chemeClr val="accent1"/>
                          </a:solidFill>
                          <a:effectLst/>
                          <a:latin typeface="Calibri" panose="020F0502020204030204" pitchFamily="34" charset="0"/>
                        </a:rPr>
                        <a:t>Sens des opérations. </a:t>
                      </a:r>
                    </a:p>
                    <a:p>
                      <a:pPr algn="l" fontAlgn="ctr"/>
                      <a:r>
                        <a:rPr lang="fr-FR" sz="1100" b="0" i="0" u="none" strike="noStrike" dirty="0" smtClean="0">
                          <a:solidFill>
                            <a:schemeClr val="accent1"/>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chemeClr val="accent1"/>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chemeClr val="accent1"/>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NC14</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Élaborer ou choisir des stratégies de calcul à l’oral et à l’écrit.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a:t>
            </a:r>
            <a:r>
              <a:rPr lang="fr-FR" sz="1600" b="1" dirty="0">
                <a:latin typeface="Century Gothic" panose="020B0502020202020204" pitchFamily="34" charset="0"/>
              </a:rPr>
              <a:t>8</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3966435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435424" y="1033660"/>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66006" y="4471329"/>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580639243"/>
              </p:ext>
            </p:extLst>
          </p:nvPr>
        </p:nvGraphicFramePr>
        <p:xfrm>
          <a:off x="296588" y="1727207"/>
          <a:ext cx="7009100" cy="257111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950" b="1" i="0" u="none" strike="noStrike" dirty="0">
                          <a:solidFill>
                            <a:srgbClr val="000000"/>
                          </a:solidFill>
                          <a:effectLst/>
                          <a:latin typeface="Calibri" panose="020F0502020204030204" pitchFamily="34" charset="0"/>
                        </a:rPr>
                        <a:t>GM1</a:t>
                      </a: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Comparer des objets selon plusieurs grandeurs et identifier quand il s’agit d’une longueur, d’une masse, d’une contenance ou d’une durée. </a:t>
                      </a:r>
                    </a:p>
                    <a:p>
                      <a:pPr algn="l" fontAlgn="ctr"/>
                      <a:r>
                        <a:rPr lang="fr-FR" sz="950" b="0" i="0" u="none" strike="noStrike" dirty="0" smtClean="0">
                          <a:solidFill>
                            <a:srgbClr val="000000"/>
                          </a:solidFill>
                          <a:effectLst/>
                          <a:latin typeface="Calibri" panose="020F0502020204030204" pitchFamily="34" charset="0"/>
                        </a:rPr>
                        <a:t>Lexique spécifique associé aux longueurs, aux masses, aux durées.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a:solidFill>
                            <a:schemeClr val="accent6"/>
                          </a:solidFill>
                          <a:effectLst/>
                          <a:latin typeface="Calibri" panose="020F0502020204030204" pitchFamily="34" charset="0"/>
                        </a:rPr>
                        <a:t>GM2</a:t>
                      </a:r>
                    </a:p>
                  </a:txBody>
                  <a:tcPr marL="9525" marR="9525" marT="9525" marB="0" anchor="ctr"/>
                </a:tc>
                <a:tc>
                  <a:txBody>
                    <a:bodyPr/>
                    <a:lstStyle/>
                    <a:p>
                      <a:pPr algn="l" fontAlgn="ctr"/>
                      <a:r>
                        <a:rPr lang="fr-FR" sz="950" b="0" i="0" u="none" strike="noStrike" dirty="0">
                          <a:solidFill>
                            <a:schemeClr val="accent6"/>
                          </a:solidFill>
                          <a:effectLst/>
                          <a:latin typeface="Calibri" panose="020F0502020204030204" pitchFamily="34" charset="0"/>
                        </a:rPr>
                        <a:t>Comparer des longueurs, des masses, directement, en introduisant la comparaison à un objet intermédiaire. Principe de comparaison des longueurs, des masses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a:solidFill>
                            <a:schemeClr val="accent6"/>
                          </a:solidFill>
                          <a:effectLst/>
                          <a:latin typeface="Calibri" panose="020F0502020204030204" pitchFamily="34" charset="0"/>
                        </a:rPr>
                        <a:t>GM7</a:t>
                      </a:r>
                    </a:p>
                  </a:txBody>
                  <a:tcPr marL="9525" marR="9525" marT="9525" marB="0" anchor="ctr"/>
                </a:tc>
                <a:tc>
                  <a:txBody>
                    <a:bodyPr/>
                    <a:lstStyle/>
                    <a:p>
                      <a:pPr algn="l" fontAlgn="ctr"/>
                      <a:r>
                        <a:rPr lang="fr-FR" sz="950" b="0" i="0" u="none" strike="noStrike" dirty="0">
                          <a:solidFill>
                            <a:schemeClr val="accent6"/>
                          </a:solidFill>
                          <a:effectLst/>
                          <a:latin typeface="Calibri" panose="020F0502020204030204" pitchFamily="34" charset="0"/>
                        </a:rPr>
                        <a:t>Exprimer une mesure dans une ou plusieurs unités choisies ou imposées. - Notion d’unité : grandeur arbitraire prise comme référence pour mesurer les grandeurs de la même </a:t>
                      </a:r>
                      <a:r>
                        <a:rPr lang="fr-FR" sz="950" b="0" i="0" u="none" strike="noStrike" dirty="0" smtClean="0">
                          <a:solidFill>
                            <a:schemeClr val="accent6"/>
                          </a:solidFill>
                          <a:effectLst/>
                          <a:latin typeface="Calibri" panose="020F0502020204030204" pitchFamily="34" charset="0"/>
                        </a:rPr>
                        <a:t>espèce.</a:t>
                      </a:r>
                    </a:p>
                    <a:p>
                      <a:pPr algn="l" fontAlgn="ctr"/>
                      <a:r>
                        <a:rPr lang="fr-FR" sz="950" b="0" i="0" u="none" strike="noStrike" dirty="0" smtClean="0">
                          <a:solidFill>
                            <a:schemeClr val="accent6"/>
                          </a:solidFill>
                          <a:effectLst/>
                          <a:latin typeface="Calibri" panose="020F0502020204030204" pitchFamily="34" charset="0"/>
                        </a:rPr>
                        <a:t>Unités </a:t>
                      </a:r>
                      <a:r>
                        <a:rPr lang="fr-FR" sz="950" b="0" i="0" u="none" strike="noStrike" dirty="0">
                          <a:solidFill>
                            <a:schemeClr val="accent6"/>
                          </a:solidFill>
                          <a:effectLst/>
                          <a:latin typeface="Calibri" panose="020F0502020204030204" pitchFamily="34" charset="0"/>
                        </a:rPr>
                        <a:t>de mesures usuelles. longueur : m, dm, cm, </a:t>
                      </a:r>
                      <a:r>
                        <a:rPr lang="fr-FR" sz="950" b="0" i="0" u="none" strike="noStrike" dirty="0" smtClean="0">
                          <a:solidFill>
                            <a:schemeClr val="accent6"/>
                          </a:solidFill>
                          <a:effectLst/>
                          <a:latin typeface="Calibri" panose="020F0502020204030204" pitchFamily="34" charset="0"/>
                        </a:rPr>
                        <a:t>km</a:t>
                      </a:r>
                      <a:r>
                        <a:rPr lang="fr-FR" sz="950" b="0" i="0" u="none" strike="noStrike" baseline="0" dirty="0" smtClean="0">
                          <a:solidFill>
                            <a:schemeClr val="accent6"/>
                          </a:solidFill>
                          <a:effectLst/>
                          <a:latin typeface="Calibri" panose="020F0502020204030204" pitchFamily="34" charset="0"/>
                        </a:rPr>
                        <a:t> / </a:t>
                      </a:r>
                      <a:r>
                        <a:rPr lang="fr-FR" sz="950" b="0" i="0" u="none" strike="noStrike" dirty="0" smtClean="0">
                          <a:solidFill>
                            <a:schemeClr val="accent6"/>
                          </a:solidFill>
                          <a:effectLst/>
                          <a:latin typeface="Calibri" panose="020F0502020204030204" pitchFamily="34" charset="0"/>
                        </a:rPr>
                        <a:t>masse</a:t>
                      </a:r>
                      <a:r>
                        <a:rPr lang="fr-FR" sz="950" b="0" i="0" u="none" strike="noStrike" dirty="0">
                          <a:solidFill>
                            <a:schemeClr val="accent6"/>
                          </a:solidFill>
                          <a:effectLst/>
                          <a:latin typeface="Calibri" panose="020F0502020204030204" pitchFamily="34" charset="0"/>
                        </a:rPr>
                        <a:t> : g, </a:t>
                      </a:r>
                      <a:r>
                        <a:rPr lang="fr-FR" sz="950" b="0" i="0" u="none" strike="noStrike" dirty="0" smtClean="0">
                          <a:solidFill>
                            <a:schemeClr val="accent6"/>
                          </a:solidFill>
                          <a:effectLst/>
                          <a:latin typeface="Calibri" panose="020F0502020204030204" pitchFamily="34" charset="0"/>
                        </a:rPr>
                        <a:t>kg</a:t>
                      </a:r>
                      <a:r>
                        <a:rPr lang="fr-FR" sz="950" b="0" i="0" u="none" strike="noStrike" baseline="0" dirty="0" smtClean="0">
                          <a:solidFill>
                            <a:schemeClr val="accent6"/>
                          </a:solidFill>
                          <a:effectLst/>
                          <a:latin typeface="Calibri" panose="020F0502020204030204" pitchFamily="34" charset="0"/>
                        </a:rPr>
                        <a:t> / </a:t>
                      </a:r>
                      <a:r>
                        <a:rPr lang="fr-FR" sz="950" b="0" i="0" u="none" strike="noStrike" dirty="0" smtClean="0">
                          <a:solidFill>
                            <a:schemeClr val="accent6"/>
                          </a:solidFill>
                          <a:effectLst/>
                          <a:latin typeface="Calibri" panose="020F0502020204030204" pitchFamily="34" charset="0"/>
                        </a:rPr>
                        <a:t>contenance</a:t>
                      </a:r>
                      <a:r>
                        <a:rPr lang="fr-FR" sz="950" b="0" i="0" u="none" strike="noStrike" dirty="0">
                          <a:solidFill>
                            <a:schemeClr val="accent6"/>
                          </a:solidFill>
                          <a:effectLst/>
                          <a:latin typeface="Calibri" panose="020F0502020204030204" pitchFamily="34" charset="0"/>
                        </a:rPr>
                        <a:t> : L- Relations entre les unités de longueur, entre les unités de masses, entre les unités de contenance.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GM10</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95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95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950" b="0" i="0" u="none" strike="noStrike" dirty="0" smtClean="0">
                          <a:solidFill>
                            <a:srgbClr val="000000"/>
                          </a:solidFill>
                          <a:effectLst/>
                          <a:latin typeface="Calibri" panose="020F0502020204030204" pitchFamily="34" charset="0"/>
                        </a:rPr>
                        <a:t>Principes d’utilisation de la monnaie (en euros </a:t>
                      </a:r>
                      <a:r>
                        <a:rPr lang="fr-FR" sz="950" b="0" i="0" u="none" strike="noStrike" dirty="0" smtClean="0">
                          <a:solidFill>
                            <a:schemeClr val="accent1"/>
                          </a:solidFill>
                          <a:effectLst/>
                          <a:latin typeface="Calibri" panose="020F0502020204030204" pitchFamily="34" charset="0"/>
                        </a:rPr>
                        <a:t>et centimes d’euros</a:t>
                      </a:r>
                      <a:r>
                        <a:rPr lang="fr-FR" sz="950" b="0" i="0" u="none" strike="noStrike" dirty="0" smtClean="0">
                          <a:solidFill>
                            <a:srgbClr val="000000"/>
                          </a:solidFill>
                          <a:effectLst/>
                          <a:latin typeface="Calibri" panose="020F0502020204030204" pitchFamily="34" charset="0"/>
                        </a:rPr>
                        <a:t>). </a:t>
                      </a:r>
                    </a:p>
                    <a:p>
                      <a:pPr algn="l" fontAlgn="ctr"/>
                      <a:r>
                        <a:rPr lang="fr-FR" sz="950" b="0" i="0" u="none" strike="noStrike" dirty="0" smtClean="0">
                          <a:solidFill>
                            <a:srgbClr val="000000"/>
                          </a:solidFill>
                          <a:effectLst/>
                          <a:latin typeface="Calibri" panose="020F0502020204030204" pitchFamily="34" charset="0"/>
                        </a:rPr>
                        <a:t>Lexique lié aux pratiques économiques.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800002070"/>
              </p:ext>
            </p:extLst>
          </p:nvPr>
        </p:nvGraphicFramePr>
        <p:xfrm>
          <a:off x="296588" y="5159285"/>
          <a:ext cx="7009100" cy="417871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24000">
                <a:tc>
                  <a:txBody>
                    <a:bodyPr/>
                    <a:lstStyle/>
                    <a:p>
                      <a:pPr algn="ctr" fontAlgn="ctr"/>
                      <a:r>
                        <a:rPr lang="fr-FR" sz="950" b="1" i="0" u="none" strike="noStrike" dirty="0">
                          <a:solidFill>
                            <a:schemeClr val="accent6"/>
                          </a:solidFill>
                          <a:effectLst/>
                          <a:latin typeface="Calibri" panose="020F0502020204030204" pitchFamily="34" charset="0"/>
                        </a:rPr>
                        <a:t>EG2</a:t>
                      </a:r>
                    </a:p>
                  </a:txBody>
                  <a:tcPr marL="9525" marR="9525" marT="9525" marB="0" anchor="ctr"/>
                </a:tc>
                <a:tc>
                  <a:txBody>
                    <a:bodyPr/>
                    <a:lstStyle/>
                    <a:p>
                      <a:pPr algn="l" fontAlgn="ctr"/>
                      <a:r>
                        <a:rPr lang="fr-FR" sz="950" b="0" i="0" u="none" strike="noStrike" dirty="0">
                          <a:solidFill>
                            <a:schemeClr val="accent6"/>
                          </a:solidFill>
                          <a:effectLst/>
                          <a:latin typeface="Calibri" panose="020F0502020204030204" pitchFamily="34" charset="0"/>
                        </a:rPr>
                        <a:t>Situer des objets ou des personnes les uns par rapport aux autres ou par rapport à d’autres repères. -Vocabulaire permettant de définir des positions (gauche</a:t>
                      </a:r>
                      <a:r>
                        <a:rPr lang="fr-FR" sz="950" b="0" i="0" u="none" strike="noStrike" dirty="0" smtClean="0">
                          <a:solidFill>
                            <a:schemeClr val="accent6"/>
                          </a:solidFill>
                          <a:effectLst/>
                          <a:latin typeface="Calibri" panose="020F0502020204030204" pitchFamily="34" charset="0"/>
                        </a:rPr>
                        <a:t>, droite</a:t>
                      </a:r>
                      <a:r>
                        <a:rPr lang="fr-FR" sz="950" b="0" i="0" u="none" strike="noStrike" dirty="0">
                          <a:solidFill>
                            <a:schemeClr val="accent6"/>
                          </a:solidFill>
                          <a:effectLst/>
                          <a:latin typeface="Calibri" panose="020F0502020204030204" pitchFamily="34" charset="0"/>
                        </a:rPr>
                        <a:t>, au-dessus, en dessous, sur, sous, devant, derrière, près, loin, premier plan, second plan, nord, sud, est, ouest,…).-Vocabulaire permettant de définir des déplacements (avancer, reculer, tourner à droite/à gauche, monter, descendre, …).</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24000">
                <a:tc>
                  <a:txBody>
                    <a:bodyPr/>
                    <a:lstStyle/>
                    <a:p>
                      <a:pPr algn="ctr" fontAlgn="ctr"/>
                      <a:r>
                        <a:rPr lang="fr-FR" sz="950" b="1" i="0" u="none" strike="noStrike" dirty="0">
                          <a:solidFill>
                            <a:schemeClr val="accent6"/>
                          </a:solidFill>
                          <a:effectLst/>
                          <a:latin typeface="Calibri" panose="020F0502020204030204" pitchFamily="34" charset="0"/>
                        </a:rPr>
                        <a:t>EG4</a:t>
                      </a:r>
                    </a:p>
                  </a:txBody>
                  <a:tcPr marL="9525" marR="9525" marT="9525" marB="0" anchor="ctr"/>
                </a:tc>
                <a:tc>
                  <a:txBody>
                    <a:bodyPr/>
                    <a:lstStyle/>
                    <a:p>
                      <a:pPr algn="l" fontAlgn="ctr"/>
                      <a:r>
                        <a:rPr lang="fr-FR" sz="950" b="0" i="0" u="none" strike="noStrike" dirty="0">
                          <a:solidFill>
                            <a:schemeClr val="accent6"/>
                          </a:solidFill>
                          <a:effectLst/>
                          <a:latin typeface="Calibri" panose="020F0502020204030204" pitchFamily="34" charset="0"/>
                        </a:rPr>
                        <a:t>S'orienter et se déplacer en utilisant des repères.</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24000">
                <a:tc>
                  <a:txBody>
                    <a:bodyPr/>
                    <a:lstStyle/>
                    <a:p>
                      <a:pPr algn="ctr" fontAlgn="ctr"/>
                      <a:r>
                        <a:rPr lang="fr-FR" sz="95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95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950" b="0" i="0" u="none" strike="noStrike" dirty="0" smtClean="0">
                          <a:solidFill>
                            <a:schemeClr val="accent1"/>
                          </a:solidFill>
                          <a:effectLst/>
                          <a:latin typeface="Calibri" panose="020F0502020204030204" pitchFamily="34" charset="0"/>
                        </a:rPr>
                        <a:t>triangle rectangle</a:t>
                      </a:r>
                      <a:r>
                        <a:rPr lang="fr-FR" sz="950" b="0" i="0" u="none" strike="noStrike" dirty="0" smtClean="0">
                          <a:solidFill>
                            <a:srgbClr val="000000"/>
                          </a:solidFill>
                          <a:effectLst/>
                          <a:latin typeface="Calibri" panose="020F0502020204030204" pitchFamily="34" charset="0"/>
                        </a:rPr>
                        <a:t>, </a:t>
                      </a:r>
                      <a:r>
                        <a:rPr lang="fr-FR" sz="950" b="0" i="0" u="none" strike="noStrike" dirty="0" smtClean="0">
                          <a:solidFill>
                            <a:schemeClr val="accent1"/>
                          </a:solidFill>
                          <a:effectLst/>
                          <a:latin typeface="Calibri" panose="020F0502020204030204" pitchFamily="34" charset="0"/>
                        </a:rPr>
                        <a:t>polygone</a:t>
                      </a:r>
                      <a:r>
                        <a:rPr lang="fr-FR" sz="950" b="0" i="0" u="none" strike="noStrike" dirty="0" smtClean="0">
                          <a:solidFill>
                            <a:srgbClr val="000000"/>
                          </a:solidFill>
                          <a:effectLst/>
                          <a:latin typeface="Calibri" panose="020F0502020204030204" pitchFamily="34" charset="0"/>
                        </a:rPr>
                        <a:t>, côté, sommet, angle droit ; cercle, </a:t>
                      </a:r>
                      <a:r>
                        <a:rPr lang="fr-FR" sz="950" b="0" i="0" u="none" strike="noStrike" dirty="0" smtClean="0">
                          <a:solidFill>
                            <a:schemeClr val="accent1"/>
                          </a:solidFill>
                          <a:effectLst/>
                          <a:latin typeface="Calibri" panose="020F0502020204030204" pitchFamily="34" charset="0"/>
                        </a:rPr>
                        <a:t>disque</a:t>
                      </a:r>
                      <a:r>
                        <a:rPr lang="fr-FR" sz="950" b="0" i="0" u="none" strike="noStrike" dirty="0" smtClean="0">
                          <a:solidFill>
                            <a:srgbClr val="000000"/>
                          </a:solidFill>
                          <a:effectLst/>
                          <a:latin typeface="Calibri" panose="020F0502020204030204" pitchFamily="34" charset="0"/>
                        </a:rPr>
                        <a:t>, rayon, centre ; segment, </a:t>
                      </a:r>
                      <a:r>
                        <a:rPr lang="fr-FR" sz="950" b="0" i="0" u="none" strike="noStrike" dirty="0" smtClean="0">
                          <a:solidFill>
                            <a:schemeClr val="accent1"/>
                          </a:solidFill>
                          <a:effectLst/>
                          <a:latin typeface="Calibri" panose="020F0502020204030204" pitchFamily="34" charset="0"/>
                        </a:rPr>
                        <a:t>milieu d’un segment</a:t>
                      </a:r>
                      <a:r>
                        <a:rPr lang="fr-FR" sz="950" b="0" i="0" u="none" strike="noStrike" dirty="0" smtClean="0">
                          <a:solidFill>
                            <a:srgbClr val="000000"/>
                          </a:solidFill>
                          <a:effectLst/>
                          <a:latin typeface="Calibri" panose="020F0502020204030204" pitchFamily="34" charset="0"/>
                        </a:rPr>
                        <a:t>, droite.</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rgbClr val="000000"/>
                          </a:solidFill>
                          <a:effectLst/>
                          <a:latin typeface="Calibri" panose="020F0502020204030204" pitchFamily="34" charset="0"/>
                        </a:rPr>
                        <a:t>EG11</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Utiliser la règle, comme instrument de tracé. </a:t>
                      </a:r>
                    </a:p>
                    <a:p>
                      <a:pPr algn="l" fontAlgn="ctr"/>
                      <a:r>
                        <a:rPr lang="fr-FR" sz="950" b="0" i="0" u="none" strike="noStrike" dirty="0" smtClean="0">
                          <a:solidFill>
                            <a:schemeClr val="accent1"/>
                          </a:solidFill>
                          <a:effectLst/>
                          <a:latin typeface="Calibri" panose="020F0502020204030204" pitchFamily="34" charset="0"/>
                        </a:rPr>
                        <a:t>Lien entre propriétés géométriques et instruments de tracé : droite, alignement et règle non graduée ; </a:t>
                      </a:r>
                      <a:r>
                        <a:rPr lang="fr-FR" sz="950" b="0" i="0" u="none" strike="noStrike" dirty="0" smtClean="0">
                          <a:solidFill>
                            <a:srgbClr val="000000"/>
                          </a:solidFill>
                          <a:effectLst/>
                          <a:latin typeface="Calibri" panose="020F0502020204030204" pitchFamily="34" charset="0"/>
                        </a:rPr>
                        <a:t>angle droit et équerre ; cercle et compas.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a:solidFill>
                            <a:schemeClr val="accent6"/>
                          </a:solidFill>
                          <a:effectLst/>
                          <a:latin typeface="Calibri" panose="020F0502020204030204" pitchFamily="34" charset="0"/>
                        </a:rPr>
                        <a:t>EG12</a:t>
                      </a:r>
                    </a:p>
                  </a:txBody>
                  <a:tcPr marL="9525" marR="9525" marT="9525" marB="0" anchor="ctr"/>
                </a:tc>
                <a:tc>
                  <a:txBody>
                    <a:bodyPr/>
                    <a:lstStyle/>
                    <a:p>
                      <a:pPr algn="l" fontAlgn="ctr"/>
                      <a:r>
                        <a:rPr lang="fr-FR" sz="950" b="0" i="0" u="none" strike="noStrike" dirty="0">
                          <a:solidFill>
                            <a:schemeClr val="accent6"/>
                          </a:solidFill>
                          <a:effectLst/>
                          <a:latin typeface="Calibri" panose="020F0502020204030204" pitchFamily="34" charset="0"/>
                        </a:rPr>
                        <a:t>Reconnaitre, nommer les figures usuelles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a:solidFill>
                            <a:schemeClr val="accent6"/>
                          </a:solidFill>
                          <a:effectLst/>
                          <a:latin typeface="Calibri" panose="020F0502020204030204" pitchFamily="34" charset="0"/>
                        </a:rPr>
                        <a:t>EG14</a:t>
                      </a:r>
                    </a:p>
                  </a:txBody>
                  <a:tcPr marL="9525" marR="9525" marT="9525" marB="0" anchor="ctr"/>
                </a:tc>
                <a:tc>
                  <a:txBody>
                    <a:bodyPr/>
                    <a:lstStyle/>
                    <a:p>
                      <a:pPr algn="l" fontAlgn="ctr"/>
                      <a:r>
                        <a:rPr lang="fr-FR" sz="950" b="0" i="0" u="none" strike="noStrike" dirty="0">
                          <a:solidFill>
                            <a:schemeClr val="accent6"/>
                          </a:solidFill>
                          <a:effectLst/>
                          <a:latin typeface="Calibri" panose="020F0502020204030204" pitchFamily="34" charset="0"/>
                        </a:rPr>
                        <a:t>Construire un cercle connaissant son centre et un point, ou son centre et son rayon,</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EG15</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Utiliser la règle (non graduée) pour repérer et produire des alignements.  Alignement de points et de segments.</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EG16</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Repérer et produire des angles droits à l'aide d’un gabarit, d'une équerre.</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24000">
                <a:tc>
                  <a:txBody>
                    <a:bodyPr/>
                    <a:lstStyle/>
                    <a:p>
                      <a:pPr algn="ctr" fontAlgn="ctr"/>
                      <a:r>
                        <a:rPr lang="fr-FR" sz="950" b="1" i="0" u="none" strike="noStrike" dirty="0" smtClean="0">
                          <a:solidFill>
                            <a:srgbClr val="000000"/>
                          </a:solidFill>
                          <a:effectLst/>
                          <a:latin typeface="Calibri" panose="020F0502020204030204" pitchFamily="34" charset="0"/>
                        </a:rPr>
                        <a:t>EG17</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Reporter une longueur sur une droite déjà tracée. </a:t>
                      </a:r>
                    </a:p>
                    <a:p>
                      <a:pPr algn="l" fontAlgn="ctr"/>
                      <a:r>
                        <a:rPr lang="fr-FR" sz="950" b="0" i="0" u="none" strike="noStrike" dirty="0" smtClean="0">
                          <a:solidFill>
                            <a:schemeClr val="accent1"/>
                          </a:solidFill>
                          <a:effectLst/>
                          <a:latin typeface="Calibri" panose="020F0502020204030204" pitchFamily="34" charset="0"/>
                        </a:rPr>
                        <a:t>Égalité de longueurs.</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EG18</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Repérer ou trouver le milieu d’un segment. Milieu d’un segment. </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435428" y="812509"/>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761200" y="4370793"/>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8b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42892148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582710" y="533874"/>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1295070519"/>
              </p:ext>
            </p:extLst>
          </p:nvPr>
        </p:nvGraphicFramePr>
        <p:xfrm>
          <a:off x="275285" y="1172823"/>
          <a:ext cx="7009100" cy="666686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6"/>
                          </a:solidFill>
                          <a:effectLst/>
                          <a:latin typeface="Calibri" panose="020F0502020204030204" pitchFamily="34" charset="0"/>
                        </a:rPr>
                        <a:t>NC1</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Dénombrer, constituer et comparer des collections.</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Utiliser diverses stratégies de dénombrement. Procédures de dénombrement (décompositions/recompositions additives, utilisations d’unités intermédiaires : dizaines, en relation ou non avec des groupements).</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NC3</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Repérer un rang ou une position dans une file ou sur une piste.</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NC5</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Comparer, ranger des nombres entiers, en utilisant les symboles =, &lt;, &gt;. </a:t>
                      </a:r>
                    </a:p>
                    <a:p>
                      <a:pPr algn="l" fontAlgn="ctr"/>
                      <a:r>
                        <a:rPr lang="fr-FR" sz="1100" b="0" i="0" u="none" strike="noStrike" dirty="0" smtClean="0">
                          <a:solidFill>
                            <a:schemeClr val="accent1"/>
                          </a:solidFill>
                          <a:effectLst/>
                          <a:latin typeface="Calibri" panose="020F0502020204030204" pitchFamily="34" charset="0"/>
                        </a:rPr>
                        <a:t>Egalite traduisant l’équivalence de deux désignations du même nombre. </a:t>
                      </a:r>
                    </a:p>
                    <a:p>
                      <a:pPr algn="l" fontAlgn="ctr"/>
                      <a:r>
                        <a:rPr lang="fr-FR" sz="1100" b="0" i="0" u="none" strike="noStrike" dirty="0" smtClean="0">
                          <a:solidFill>
                            <a:schemeClr val="accent1"/>
                          </a:solidFill>
                          <a:effectLst/>
                          <a:latin typeface="Calibri" panose="020F0502020204030204" pitchFamily="34" charset="0"/>
                        </a:rPr>
                        <a:t>Ordre. </a:t>
                      </a:r>
                    </a:p>
                    <a:p>
                      <a:pPr algn="l" fontAlgn="ctr"/>
                      <a:r>
                        <a:rPr lang="fr-FR" sz="1100" b="0" i="0" u="none" strike="noStrike" dirty="0" smtClean="0">
                          <a:solidFill>
                            <a:schemeClr val="accent1"/>
                          </a:solidFill>
                          <a:effectLst/>
                          <a:latin typeface="Calibri" panose="020F0502020204030204" pitchFamily="34" charset="0"/>
                        </a:rPr>
                        <a:t>Sens des symboles =, &lt;, &gt;.</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1"/>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NC9</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Associer un nombre entier à une position sur une demi-droite graduée, ainsi qu’à la distance de ce point à l’origine</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NC18</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posé : </a:t>
                      </a:r>
                      <a:r>
                        <a:rPr lang="fr-FR" sz="1100" b="0" i="0" u="none" strike="noStrike" dirty="0" smtClean="0">
                          <a:solidFill>
                            <a:srgbClr val="000000"/>
                          </a:solidFill>
                          <a:effectLst/>
                          <a:latin typeface="Calibri" panose="020F0502020204030204" pitchFamily="34" charset="0"/>
                        </a:rPr>
                        <a:t>mettre en œuvre un algorithme de calcul posé pour l’addition, la soustraction, </a:t>
                      </a:r>
                      <a:r>
                        <a:rPr lang="fr-FR" sz="1100" b="0" i="0" u="none" strike="noStrike" dirty="0" smtClean="0">
                          <a:solidFill>
                            <a:schemeClr val="accent1"/>
                          </a:solidFill>
                          <a:effectLst/>
                          <a:latin typeface="Calibri" panose="020F0502020204030204" pitchFamily="34" charset="0"/>
                        </a:rPr>
                        <a:t>la multiplication</a:t>
                      </a:r>
                      <a:r>
                        <a:rPr lang="fr-FR" sz="1100" b="0" i="0" u="none" strike="noStrike" dirty="0" smtClean="0">
                          <a:solidFill>
                            <a:srgbClr val="000000"/>
                          </a:solidFill>
                          <a:effectLst/>
                          <a:latin typeface="Calibri" panose="020F0502020204030204" pitchFamily="34" charset="0"/>
                        </a:rPr>
                        <a:t>.</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9a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6838971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582796" y="731174"/>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506596" y="6144968"/>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709638746"/>
              </p:ext>
            </p:extLst>
          </p:nvPr>
        </p:nvGraphicFramePr>
        <p:xfrm>
          <a:off x="268684" y="1437347"/>
          <a:ext cx="7009100" cy="421005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a:r>
                        <a:rPr lang="fr-FR" sz="950" b="1" dirty="0" smtClean="0">
                          <a:solidFill>
                            <a:schemeClr val="accent1"/>
                          </a:solidFill>
                          <a:latin typeface="+mn-lt"/>
                        </a:rPr>
                        <a:t>GM2</a:t>
                      </a:r>
                      <a:endParaRPr lang="fr-FR" sz="950" b="1" dirty="0">
                        <a:solidFill>
                          <a:schemeClr val="accent1"/>
                        </a:solidFill>
                        <a:latin typeface="+mn-lt"/>
                      </a:endParaRPr>
                    </a:p>
                  </a:txBody>
                  <a:tcPr anchor="ctr"/>
                </a:tc>
                <a:tc>
                  <a:txBody>
                    <a:bodyPr/>
                    <a:lstStyle/>
                    <a:p>
                      <a:pPr algn="l"/>
                      <a:r>
                        <a:rPr lang="fr-FR" sz="950" dirty="0" smtClean="0">
                          <a:solidFill>
                            <a:schemeClr val="accent1"/>
                          </a:solidFill>
                          <a:latin typeface="+mn-lt"/>
                        </a:rPr>
                        <a:t>Comparer des longueurs, des masses, directement, en introduisant la comparaison à un objet intermédiaire. Principe de comparaison des longueurs, des masses, des contenances. </a:t>
                      </a:r>
                      <a:endParaRPr lang="fr-FR" sz="950" dirty="0">
                        <a:solidFill>
                          <a:schemeClr val="accent1"/>
                        </a:solidFill>
                        <a:latin typeface="+mn-lt"/>
                      </a:endParaRPr>
                    </a:p>
                  </a:txBody>
                  <a:tcPr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a:r>
                        <a:rPr lang="fr-FR" sz="950" b="1" dirty="0" smtClean="0">
                          <a:solidFill>
                            <a:schemeClr val="accent1"/>
                          </a:solidFill>
                          <a:latin typeface="+mn-lt"/>
                        </a:rPr>
                        <a:t>GM3</a:t>
                      </a:r>
                      <a:endParaRPr lang="fr-FR" sz="950" b="1" dirty="0">
                        <a:solidFill>
                          <a:schemeClr val="accent1"/>
                        </a:solidFill>
                        <a:latin typeface="+mn-lt"/>
                      </a:endParaRPr>
                    </a:p>
                  </a:txBody>
                  <a:tcPr anchor="ctr"/>
                </a:tc>
                <a:tc>
                  <a:txBody>
                    <a:bodyPr/>
                    <a:lstStyle/>
                    <a:p>
                      <a:pPr algn="l"/>
                      <a:r>
                        <a:rPr lang="fr-FR" sz="950" dirty="0" smtClean="0">
                          <a:solidFill>
                            <a:schemeClr val="accent1"/>
                          </a:solidFill>
                          <a:latin typeface="+mn-lt"/>
                        </a:rPr>
                        <a:t>Estimer les ordres de grandeurs de quelques longueurs, masses et contenances en relation avec les unités métriques. Vérifier éventuellement avec un instrument. Ordres de grandeur des unités usuelles en les associant à quelques objets familiers. Rapports très simples de longueurs (double et moitié).</a:t>
                      </a:r>
                      <a:endParaRPr lang="fr-FR" sz="950" dirty="0">
                        <a:solidFill>
                          <a:schemeClr val="accent1"/>
                        </a:solidFill>
                        <a:latin typeface="+mn-lt"/>
                      </a:endParaRPr>
                    </a:p>
                  </a:txBody>
                  <a:tcPr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a:r>
                        <a:rPr lang="fr-FR" sz="950" b="1" dirty="0">
                          <a:solidFill>
                            <a:schemeClr val="accent6"/>
                          </a:solidFill>
                        </a:rPr>
                        <a:t>GM4</a:t>
                      </a:r>
                    </a:p>
                  </a:txBody>
                  <a:tcPr anchor="ctr"/>
                </a:tc>
                <a:tc>
                  <a:txBody>
                    <a:bodyPr/>
                    <a:lstStyle/>
                    <a:p>
                      <a:pPr algn="l"/>
                      <a:r>
                        <a:rPr lang="fr-FR" sz="950" dirty="0">
                          <a:solidFill>
                            <a:schemeClr val="accent6"/>
                          </a:solidFill>
                        </a:rPr>
                        <a:t>Mesurer des longueurs avec un instrument adapté, notamment en reportant une unité. </a:t>
                      </a:r>
                    </a:p>
                  </a:txBody>
                  <a:tcPr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a:r>
                        <a:rPr lang="fr-FR" sz="950" b="1" dirty="0" smtClean="0">
                          <a:latin typeface="+mn-lt"/>
                        </a:rPr>
                        <a:t>GM5</a:t>
                      </a:r>
                      <a:endParaRPr lang="fr-FR" sz="950" b="1" dirty="0">
                        <a:latin typeface="+mn-lt"/>
                      </a:endParaRPr>
                    </a:p>
                  </a:txBody>
                  <a:tcPr anchor="ctr"/>
                </a:tc>
                <a:tc>
                  <a:txBody>
                    <a:bodyPr/>
                    <a:lstStyle/>
                    <a:p>
                      <a:pPr algn="l"/>
                      <a:r>
                        <a:rPr lang="fr-FR" sz="950" dirty="0" smtClean="0">
                          <a:latin typeface="+mn-lt"/>
                        </a:rPr>
                        <a:t>Mesurer des masses </a:t>
                      </a:r>
                      <a:r>
                        <a:rPr lang="fr-FR" sz="950" dirty="0" smtClean="0">
                          <a:solidFill>
                            <a:schemeClr val="accent1"/>
                          </a:solidFill>
                          <a:latin typeface="+mn-lt"/>
                        </a:rPr>
                        <a:t>et des contenances avec des instruments adaptés</a:t>
                      </a:r>
                      <a:r>
                        <a:rPr lang="fr-FR" sz="950" dirty="0" smtClean="0">
                          <a:latin typeface="+mn-lt"/>
                        </a:rPr>
                        <a:t>. </a:t>
                      </a:r>
                      <a:endParaRPr lang="fr-FR" sz="950" dirty="0">
                        <a:latin typeface="+mn-lt"/>
                      </a:endParaRPr>
                    </a:p>
                  </a:txBody>
                  <a:tcPr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GM7</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Exprimer une mesure dans une ou plusieurs unités choisies ou imposées. </a:t>
                      </a:r>
                    </a:p>
                    <a:p>
                      <a:pPr algn="l" fontAlgn="ctr"/>
                      <a:r>
                        <a:rPr lang="fr-FR" sz="950" b="0" i="0" u="none" strike="noStrike" dirty="0" smtClean="0">
                          <a:solidFill>
                            <a:srgbClr val="000000"/>
                          </a:solidFill>
                          <a:effectLst/>
                          <a:latin typeface="Calibri" panose="020F0502020204030204" pitchFamily="34" charset="0"/>
                        </a:rPr>
                        <a:t>Notion d’unité : grandeur arbitraire prise comme référence pour mesurer les grandeurs de la même espèce.</a:t>
                      </a:r>
                    </a:p>
                    <a:p>
                      <a:pPr algn="l" fontAlgn="ctr"/>
                      <a:r>
                        <a:rPr lang="fr-FR" sz="950" b="0" i="0" u="none" strike="noStrike" dirty="0" smtClean="0">
                          <a:solidFill>
                            <a:srgbClr val="000000"/>
                          </a:solidFill>
                          <a:effectLst/>
                          <a:latin typeface="Calibri" panose="020F0502020204030204" pitchFamily="34" charset="0"/>
                        </a:rPr>
                        <a:t>Unités de mesures usuelles </a:t>
                      </a:r>
                      <a:r>
                        <a:rPr lang="fr-FR" sz="950" b="0" i="0" u="none" strike="noStrike" dirty="0" smtClean="0">
                          <a:solidFill>
                            <a:srgbClr val="000000"/>
                          </a:solidFill>
                          <a:effectLst/>
                          <a:latin typeface="Calibri" panose="020F0502020204030204" pitchFamily="34" charset="0"/>
                        </a:rPr>
                        <a:t>longueur</a:t>
                      </a:r>
                      <a:r>
                        <a:rPr lang="fr-FR" sz="950" b="0" i="0" u="none" strike="noStrike" dirty="0" smtClean="0">
                          <a:solidFill>
                            <a:srgbClr val="000000"/>
                          </a:solidFill>
                          <a:effectLst/>
                          <a:latin typeface="Calibri" panose="020F0502020204030204" pitchFamily="34" charset="0"/>
                        </a:rPr>
                        <a:t> : m, dm, cm, </a:t>
                      </a:r>
                      <a:r>
                        <a:rPr lang="fr-FR" sz="950" b="0" i="0" u="none" strike="noStrike" dirty="0" smtClean="0">
                          <a:solidFill>
                            <a:schemeClr val="accent1"/>
                          </a:solidFill>
                          <a:effectLst/>
                          <a:latin typeface="Calibri" panose="020F0502020204030204" pitchFamily="34" charset="0"/>
                        </a:rPr>
                        <a:t>mm</a:t>
                      </a:r>
                      <a:r>
                        <a:rPr lang="fr-FR" sz="950" b="0" i="0" u="none" strike="noStrike" dirty="0" smtClean="0">
                          <a:solidFill>
                            <a:srgbClr val="000000"/>
                          </a:solidFill>
                          <a:effectLst/>
                          <a:latin typeface="Calibri" panose="020F0502020204030204" pitchFamily="34" charset="0"/>
                        </a:rPr>
                        <a:t>, </a:t>
                      </a:r>
                      <a:r>
                        <a:rPr lang="fr-FR" sz="950" b="0" i="0" u="none" strike="noStrike" dirty="0" smtClean="0">
                          <a:solidFill>
                            <a:srgbClr val="000000"/>
                          </a:solidFill>
                          <a:effectLst/>
                          <a:latin typeface="Calibri" panose="020F0502020204030204" pitchFamily="34" charset="0"/>
                        </a:rPr>
                        <a:t>km</a:t>
                      </a:r>
                      <a:r>
                        <a:rPr lang="fr-FR" sz="950" b="0" i="0" u="none" strike="noStrike" baseline="0" dirty="0" smtClean="0">
                          <a:solidFill>
                            <a:srgbClr val="000000"/>
                          </a:solidFill>
                          <a:effectLst/>
                          <a:latin typeface="Calibri" panose="020F0502020204030204" pitchFamily="34" charset="0"/>
                        </a:rPr>
                        <a:t> / </a:t>
                      </a:r>
                      <a:r>
                        <a:rPr lang="fr-FR" sz="950" b="0" i="0" u="none" strike="noStrike" dirty="0" smtClean="0">
                          <a:solidFill>
                            <a:srgbClr val="000000"/>
                          </a:solidFill>
                          <a:effectLst/>
                          <a:latin typeface="Calibri" panose="020F0502020204030204" pitchFamily="34" charset="0"/>
                        </a:rPr>
                        <a:t>masse</a:t>
                      </a:r>
                      <a:r>
                        <a:rPr lang="fr-FR" sz="950" b="0" i="0" u="none" strike="noStrike" dirty="0" smtClean="0">
                          <a:solidFill>
                            <a:srgbClr val="000000"/>
                          </a:solidFill>
                          <a:effectLst/>
                          <a:latin typeface="Calibri" panose="020F0502020204030204" pitchFamily="34" charset="0"/>
                        </a:rPr>
                        <a:t> : g, kg, </a:t>
                      </a:r>
                      <a:r>
                        <a:rPr lang="fr-FR" sz="950" b="0" i="0" u="none" strike="noStrike" dirty="0" smtClean="0">
                          <a:solidFill>
                            <a:schemeClr val="accent1"/>
                          </a:solidFill>
                          <a:effectLst/>
                          <a:latin typeface="Calibri" panose="020F0502020204030204" pitchFamily="34" charset="0"/>
                        </a:rPr>
                        <a:t>tonne</a:t>
                      </a:r>
                      <a:r>
                        <a:rPr lang="fr-FR" sz="950" b="0" i="0" u="none" strike="noStrike" baseline="0" dirty="0" smtClean="0">
                          <a:solidFill>
                            <a:srgbClr val="000000"/>
                          </a:solidFill>
                          <a:effectLst/>
                          <a:latin typeface="Calibri" panose="020F0502020204030204" pitchFamily="34" charset="0"/>
                        </a:rPr>
                        <a:t> / </a:t>
                      </a:r>
                      <a:r>
                        <a:rPr lang="fr-FR" sz="950" b="0" i="0" u="none" strike="noStrike" dirty="0" smtClean="0">
                          <a:solidFill>
                            <a:srgbClr val="000000"/>
                          </a:solidFill>
                          <a:effectLst/>
                          <a:latin typeface="Calibri" panose="020F0502020204030204" pitchFamily="34" charset="0"/>
                        </a:rPr>
                        <a:t>contenance</a:t>
                      </a:r>
                      <a:r>
                        <a:rPr lang="fr-FR" sz="950" b="0" i="0" u="none" strike="noStrike" dirty="0" smtClean="0">
                          <a:solidFill>
                            <a:srgbClr val="000000"/>
                          </a:solidFill>
                          <a:effectLst/>
                          <a:latin typeface="Calibri" panose="020F0502020204030204" pitchFamily="34" charset="0"/>
                        </a:rPr>
                        <a:t> : L, </a:t>
                      </a:r>
                      <a:r>
                        <a:rPr lang="fr-FR" sz="950" b="0" i="0" u="none" strike="noStrike" dirty="0" err="1" smtClean="0">
                          <a:solidFill>
                            <a:schemeClr val="accent1"/>
                          </a:solidFill>
                          <a:effectLst/>
                          <a:latin typeface="Calibri" panose="020F0502020204030204" pitchFamily="34" charset="0"/>
                        </a:rPr>
                        <a:t>dL</a:t>
                      </a:r>
                      <a:r>
                        <a:rPr lang="fr-FR" sz="950" b="0" i="0" u="none" strike="noStrike" dirty="0" smtClean="0">
                          <a:solidFill>
                            <a:schemeClr val="accent1"/>
                          </a:solidFill>
                          <a:effectLst/>
                          <a:latin typeface="Calibri" panose="020F0502020204030204" pitchFamily="34" charset="0"/>
                        </a:rPr>
                        <a:t>, </a:t>
                      </a:r>
                      <a:r>
                        <a:rPr lang="fr-FR" sz="950" b="0" i="0" u="none" strike="noStrike" dirty="0" err="1" smtClean="0">
                          <a:solidFill>
                            <a:schemeClr val="accent1"/>
                          </a:solidFill>
                          <a:effectLst/>
                          <a:latin typeface="Calibri" panose="020F0502020204030204" pitchFamily="34" charset="0"/>
                        </a:rPr>
                        <a:t>cL</a:t>
                      </a:r>
                      <a:r>
                        <a:rPr lang="fr-FR" sz="950" b="0" i="0" u="none" strike="noStrike" dirty="0" smtClean="0">
                          <a:solidFill>
                            <a:srgbClr val="000000"/>
                          </a:solidFill>
                          <a:effectLst/>
                          <a:latin typeface="Calibri" panose="020F0502020204030204" pitchFamily="34" charset="0"/>
                        </a:rPr>
                        <a:t>.</a:t>
                      </a:r>
                    </a:p>
                    <a:p>
                      <a:pPr algn="l" fontAlgn="ctr"/>
                      <a:r>
                        <a:rPr lang="fr-FR" sz="950" b="0" i="0" u="none" strike="noStrike" dirty="0" smtClean="0">
                          <a:solidFill>
                            <a:srgbClr val="000000"/>
                          </a:solidFill>
                          <a:effectLst/>
                          <a:latin typeface="Calibri" panose="020F0502020204030204" pitchFamily="34" charset="0"/>
                        </a:rPr>
                        <a:t>Relations entre les unités de longueur, entre les unités de masses, entre les unités de contenance.</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950" b="1" i="0" u="none" strike="noStrike" dirty="0" smtClean="0">
                          <a:solidFill>
                            <a:srgbClr val="000000"/>
                          </a:solidFill>
                          <a:effectLst/>
                          <a:latin typeface="Calibri" panose="020F0502020204030204" pitchFamily="34" charset="0"/>
                        </a:rPr>
                        <a:t>GM10</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95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95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950" b="0" i="0" u="none" strike="noStrike" dirty="0" smtClean="0">
                          <a:solidFill>
                            <a:srgbClr val="000000"/>
                          </a:solidFill>
                          <a:effectLst/>
                          <a:latin typeface="Calibri" panose="020F0502020204030204" pitchFamily="34" charset="0"/>
                        </a:rPr>
                        <a:t>Principes d’utilisation de la monnaie (en euros </a:t>
                      </a:r>
                      <a:r>
                        <a:rPr lang="fr-FR" sz="950" b="0" i="0" u="none" strike="noStrike" dirty="0" smtClean="0">
                          <a:solidFill>
                            <a:schemeClr val="accent1"/>
                          </a:solidFill>
                          <a:effectLst/>
                          <a:latin typeface="Calibri" panose="020F0502020204030204" pitchFamily="34" charset="0"/>
                        </a:rPr>
                        <a:t>et centimes d’euros</a:t>
                      </a:r>
                      <a:r>
                        <a:rPr lang="fr-FR" sz="950" b="0" i="0" u="none" strike="noStrike" dirty="0" smtClean="0">
                          <a:solidFill>
                            <a:srgbClr val="000000"/>
                          </a:solidFill>
                          <a:effectLst/>
                          <a:latin typeface="Calibri" panose="020F0502020204030204" pitchFamily="34" charset="0"/>
                        </a:rPr>
                        <a:t>). </a:t>
                      </a:r>
                    </a:p>
                    <a:p>
                      <a:pPr algn="l" fontAlgn="ctr"/>
                      <a:r>
                        <a:rPr lang="fr-FR" sz="950" b="0" i="0" u="none" strike="noStrike" dirty="0" smtClean="0">
                          <a:solidFill>
                            <a:srgbClr val="000000"/>
                          </a:solidFill>
                          <a:effectLst/>
                          <a:latin typeface="Calibri" panose="020F0502020204030204" pitchFamily="34" charset="0"/>
                        </a:rPr>
                        <a:t>Lexique lié aux pratiques économiques.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950" b="1" i="0" u="none" strike="noStrike" dirty="0" smtClean="0">
                          <a:solidFill>
                            <a:schemeClr val="accent1"/>
                          </a:solidFill>
                          <a:effectLst/>
                          <a:latin typeface="+mn-lt"/>
                        </a:rPr>
                        <a:t>GM11</a:t>
                      </a:r>
                      <a:endParaRPr lang="fr-FR" sz="950" b="1" i="0" u="none" strike="noStrike" dirty="0">
                        <a:solidFill>
                          <a:schemeClr val="accent1"/>
                        </a:solidFill>
                        <a:effectLst/>
                        <a:latin typeface="+mn-lt"/>
                      </a:endParaRPr>
                    </a:p>
                  </a:txBody>
                  <a:tcPr marL="9525" marR="9525" marT="9525" marB="0" anchor="ctr"/>
                </a:tc>
                <a:tc>
                  <a:txBody>
                    <a:bodyPr/>
                    <a:lstStyle/>
                    <a:p>
                      <a:pPr algn="l" fontAlgn="ctr"/>
                      <a:r>
                        <a:rPr lang="fr-FR" sz="950" b="0" i="0" u="none" strike="noStrike" dirty="0" smtClean="0">
                          <a:solidFill>
                            <a:schemeClr val="accent1"/>
                          </a:solidFill>
                          <a:effectLst/>
                          <a:latin typeface="+mn-lt"/>
                        </a:rPr>
                        <a:t>Résoudre des problèmes impliquant des conversions simples d’une unité usuelle à une autre.</a:t>
                      </a:r>
                    </a:p>
                    <a:p>
                      <a:pPr algn="l" fontAlgn="ctr"/>
                      <a:r>
                        <a:rPr lang="fr-FR" sz="950" b="0" i="0" u="none" strike="noStrike" dirty="0" smtClean="0">
                          <a:solidFill>
                            <a:schemeClr val="accent1"/>
                          </a:solidFill>
                          <a:effectLst/>
                          <a:latin typeface="+mn-lt"/>
                        </a:rPr>
                        <a:t>Convertir avant de calculer si nécessaire. Relations entre les unités usuelles.</a:t>
                      </a:r>
                      <a:endParaRPr lang="fr-FR" sz="950" b="0" i="0" u="none" strike="noStrike" dirty="0">
                        <a:solidFill>
                          <a:schemeClr val="accent1"/>
                        </a:solidFill>
                        <a:effectLst/>
                        <a:latin typeface="+mn-lt"/>
                      </a:endParaRPr>
                    </a:p>
                  </a:txBody>
                  <a:tcPr marL="9525" marR="9525" marT="9525" marB="0" anchor="ct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bl>
          </a:graphicData>
        </a:graphic>
      </p:graphicFrame>
      <p:grpSp>
        <p:nvGrpSpPr>
          <p:cNvPr id="24" name="Groupe 23"/>
          <p:cNvGrpSpPr/>
          <p:nvPr/>
        </p:nvGrpSpPr>
        <p:grpSpPr>
          <a:xfrm>
            <a:off x="582796" y="598969"/>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932693" y="5975400"/>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aphicFrame>
        <p:nvGraphicFramePr>
          <p:cNvPr id="27" name="Tableau 26"/>
          <p:cNvGraphicFramePr>
            <a:graphicFrameLocks noGrp="1"/>
          </p:cNvGraphicFramePr>
          <p:nvPr>
            <p:extLst>
              <p:ext uri="{D42A27DB-BD31-4B8C-83A1-F6EECF244321}">
                <p14:modId xmlns:p14="http://schemas.microsoft.com/office/powerpoint/2010/main" val="50880537"/>
              </p:ext>
            </p:extLst>
          </p:nvPr>
        </p:nvGraphicFramePr>
        <p:xfrm>
          <a:off x="268684" y="6824457"/>
          <a:ext cx="7009100" cy="287845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0">
                <a:tc>
                  <a:txBody>
                    <a:bodyPr/>
                    <a:lstStyle/>
                    <a:p>
                      <a:pPr algn="ctr" fontAlgn="ctr"/>
                      <a:r>
                        <a:rPr lang="fr-FR" sz="95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95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950" b="0" i="0" u="none" strike="noStrike" dirty="0" smtClean="0">
                          <a:solidFill>
                            <a:schemeClr val="accent1"/>
                          </a:solidFill>
                          <a:effectLst/>
                          <a:latin typeface="Calibri" panose="020F0502020204030204" pitchFamily="34" charset="0"/>
                        </a:rPr>
                        <a:t>triangle rectangle</a:t>
                      </a:r>
                      <a:r>
                        <a:rPr lang="fr-FR" sz="950" b="0" i="0" u="none" strike="noStrike" dirty="0" smtClean="0">
                          <a:solidFill>
                            <a:srgbClr val="000000"/>
                          </a:solidFill>
                          <a:effectLst/>
                          <a:latin typeface="Calibri" panose="020F0502020204030204" pitchFamily="34" charset="0"/>
                        </a:rPr>
                        <a:t>, </a:t>
                      </a:r>
                      <a:r>
                        <a:rPr lang="fr-FR" sz="950" b="0" i="0" u="none" strike="noStrike" dirty="0" smtClean="0">
                          <a:solidFill>
                            <a:schemeClr val="accent1"/>
                          </a:solidFill>
                          <a:effectLst/>
                          <a:latin typeface="Calibri" panose="020F0502020204030204" pitchFamily="34" charset="0"/>
                        </a:rPr>
                        <a:t>polygone</a:t>
                      </a:r>
                      <a:r>
                        <a:rPr lang="fr-FR" sz="950" b="0" i="0" u="none" strike="noStrike" dirty="0" smtClean="0">
                          <a:solidFill>
                            <a:srgbClr val="000000"/>
                          </a:solidFill>
                          <a:effectLst/>
                          <a:latin typeface="Calibri" panose="020F0502020204030204" pitchFamily="34" charset="0"/>
                        </a:rPr>
                        <a:t>, côté, sommet, angle droit ; cercle, </a:t>
                      </a:r>
                      <a:r>
                        <a:rPr lang="fr-FR" sz="950" b="0" i="0" u="none" strike="noStrike" dirty="0" smtClean="0">
                          <a:solidFill>
                            <a:schemeClr val="accent1"/>
                          </a:solidFill>
                          <a:effectLst/>
                          <a:latin typeface="Calibri" panose="020F0502020204030204" pitchFamily="34" charset="0"/>
                        </a:rPr>
                        <a:t>disque</a:t>
                      </a:r>
                      <a:r>
                        <a:rPr lang="fr-FR" sz="950" b="0" i="0" u="none" strike="noStrike" dirty="0" smtClean="0">
                          <a:solidFill>
                            <a:srgbClr val="000000"/>
                          </a:solidFill>
                          <a:effectLst/>
                          <a:latin typeface="Calibri" panose="020F0502020204030204" pitchFamily="34" charset="0"/>
                        </a:rPr>
                        <a:t>, rayon, centre ; segment, </a:t>
                      </a:r>
                      <a:r>
                        <a:rPr lang="fr-FR" sz="950" b="0" i="0" u="none" strike="noStrike" dirty="0" smtClean="0">
                          <a:solidFill>
                            <a:schemeClr val="accent1"/>
                          </a:solidFill>
                          <a:effectLst/>
                          <a:latin typeface="Calibri" panose="020F0502020204030204" pitchFamily="34" charset="0"/>
                        </a:rPr>
                        <a:t>milieu d’un segment</a:t>
                      </a:r>
                      <a:r>
                        <a:rPr lang="fr-FR" sz="950" b="0" i="0" u="none" strike="noStrike" dirty="0" smtClean="0">
                          <a:solidFill>
                            <a:srgbClr val="000000"/>
                          </a:solidFill>
                          <a:effectLst/>
                          <a:latin typeface="Calibri" panose="020F0502020204030204" pitchFamily="34" charset="0"/>
                        </a:rPr>
                        <a:t>, droite.</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950" b="1" i="0" u="none" strike="noStrike" dirty="0" smtClean="0">
                          <a:solidFill>
                            <a:schemeClr val="accent1"/>
                          </a:solidFill>
                          <a:effectLst/>
                          <a:latin typeface="Calibri" panose="020F0502020204030204" pitchFamily="34" charset="0"/>
                        </a:rPr>
                        <a:t>EG11</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chemeClr val="accent1"/>
                          </a:solidFill>
                          <a:effectLst/>
                          <a:latin typeface="Calibri" panose="020F0502020204030204" pitchFamily="34" charset="0"/>
                        </a:rPr>
                        <a:t>EG12</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Reconnaitre, nommer les figures usuelles. </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chemeClr val="accent1"/>
                          </a:solidFill>
                          <a:effectLst/>
                          <a:latin typeface="Calibri" panose="020F0502020204030204" pitchFamily="34" charset="0"/>
                        </a:rPr>
                        <a:t>EG13</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Reconnaitre et décrire à partir des côtés et des angles droits, un carré, un rectangle, un triangle rectangle. </a:t>
                      </a:r>
                    </a:p>
                    <a:p>
                      <a:pPr algn="l" fontAlgn="ctr"/>
                      <a:r>
                        <a:rPr lang="fr-FR" sz="950" b="0" i="0" u="none" strike="noStrike" dirty="0" smtClean="0">
                          <a:solidFill>
                            <a:schemeClr val="accent1"/>
                          </a:solidFill>
                          <a:effectLst/>
                          <a:latin typeface="Calibri" panose="020F0502020204030204" pitchFamily="34" charset="0"/>
                        </a:rPr>
                        <a:t>Les construire sur un support uni connaissant la longueur des côtés. </a:t>
                      </a:r>
                    </a:p>
                    <a:p>
                      <a:pPr algn="l" fontAlgn="ctr"/>
                      <a:r>
                        <a:rPr lang="fr-FR" sz="950" b="0" i="0" u="none" strike="noStrike" dirty="0" smtClean="0">
                          <a:solidFill>
                            <a:schemeClr val="accent1"/>
                          </a:solidFill>
                          <a:effectLst/>
                          <a:latin typeface="Calibri" panose="020F0502020204030204" pitchFamily="34" charset="0"/>
                        </a:rPr>
                        <a:t>Propriété des angles et égalités de longueur des côtés pour les carrés et les rectangles.</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950" b="1" i="0" u="none" strike="noStrike" dirty="0" smtClean="0">
                          <a:solidFill>
                            <a:schemeClr val="accent1"/>
                          </a:solidFill>
                          <a:effectLst/>
                          <a:latin typeface="Calibri" panose="020F0502020204030204" pitchFamily="34" charset="0"/>
                        </a:rPr>
                        <a:t>EG14</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Construire un cercle connaissant son centre et un point, ou son centre et son rayon.</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50" b="1" i="0" u="none" strike="noStrike" dirty="0" smtClean="0">
                          <a:solidFill>
                            <a:schemeClr val="accent1"/>
                          </a:solidFill>
                          <a:effectLst/>
                          <a:latin typeface="Calibri" panose="020F0502020204030204" pitchFamily="34" charset="0"/>
                        </a:rPr>
                        <a:t>EG16</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Repérer et produire des angles droits à l'aide d’un gabarit, d'une équerre.</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28" name="Titre 1"/>
          <p:cNvSpPr txBox="1">
            <a:spLocks/>
          </p:cNvSpPr>
          <p:nvPr/>
        </p:nvSpPr>
        <p:spPr>
          <a:xfrm>
            <a:off x="-1140655" y="-189974"/>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9" name="ZoneTexte 28"/>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9b</a:t>
            </a:r>
            <a:endParaRPr lang="fr-FR" sz="1600" b="1" dirty="0">
              <a:latin typeface="Century Gothic" panose="020B0502020202020204" pitchFamily="34" charset="0"/>
            </a:endParaRPr>
          </a:p>
        </p:txBody>
      </p:sp>
      <p:sp>
        <p:nvSpPr>
          <p:cNvPr id="16" name="Rectangle 1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427294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307154716"/>
              </p:ext>
            </p:extLst>
          </p:nvPr>
        </p:nvGraphicFramePr>
        <p:xfrm>
          <a:off x="275285" y="1253296"/>
          <a:ext cx="7009100" cy="795591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6"/>
                          </a:solidFill>
                          <a:effectLst/>
                          <a:latin typeface="Calibri" panose="020F0502020204030204" pitchFamily="34" charset="0"/>
                        </a:rPr>
                        <a:t>NC1</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Dénombrer, constituer et comparer des collections.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a:solidFill>
                            <a:schemeClr val="accent6"/>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Utiliser diverses stratégies de dénombrement. </a:t>
                      </a:r>
                      <a:endParaRPr lang="fr-FR" sz="1100" b="0" i="0" u="none" strike="noStrike" dirty="0" smtClean="0">
                        <a:solidFill>
                          <a:schemeClr val="accent6"/>
                        </a:solidFill>
                        <a:effectLst/>
                        <a:latin typeface="Calibri" panose="020F0502020204030204" pitchFamily="34" charset="0"/>
                      </a:endParaRPr>
                    </a:p>
                    <a:p>
                      <a:pPr algn="l" fontAlgn="ctr"/>
                      <a:r>
                        <a:rPr lang="fr-FR" sz="1100" b="0" i="0" u="none" strike="noStrike" dirty="0" smtClean="0">
                          <a:solidFill>
                            <a:schemeClr val="accent6"/>
                          </a:solidFill>
                          <a:effectLst/>
                          <a:latin typeface="Calibri" panose="020F0502020204030204" pitchFamily="34" charset="0"/>
                        </a:rPr>
                        <a:t>Procédures </a:t>
                      </a:r>
                      <a:r>
                        <a:rPr lang="fr-FR" sz="1100" b="0" i="0" u="none" strike="noStrike" dirty="0">
                          <a:solidFill>
                            <a:schemeClr val="accent6"/>
                          </a:solidFill>
                          <a:effectLst/>
                          <a:latin typeface="Calibri" panose="020F0502020204030204" pitchFamily="34" charset="0"/>
                        </a:rPr>
                        <a:t>de dénombrement (décompositions/recompositions additives, utilisations d’unités intermédiaires : dizaines, en relation ou non avec des groupements).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NC5</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Comparer, ranger des nombres entiers, en utilisant les symboles =, &lt;, &gt;. </a:t>
                      </a:r>
                      <a:endParaRPr lang="fr-FR" sz="1100" b="0" i="0" u="none" strike="noStrike" dirty="0" smtClean="0">
                        <a:solidFill>
                          <a:schemeClr val="accent6"/>
                        </a:solidFill>
                        <a:effectLst/>
                        <a:latin typeface="Calibri" panose="020F0502020204030204" pitchFamily="34" charset="0"/>
                      </a:endParaRPr>
                    </a:p>
                    <a:p>
                      <a:pPr algn="l" fontAlgn="ctr"/>
                      <a:r>
                        <a:rPr lang="fr-FR" sz="1100" b="0" i="0" u="none" strike="noStrike" dirty="0" smtClean="0">
                          <a:solidFill>
                            <a:schemeClr val="accent6"/>
                          </a:solidFill>
                          <a:effectLst/>
                          <a:latin typeface="Calibri" panose="020F0502020204030204" pitchFamily="34" charset="0"/>
                        </a:rPr>
                        <a:t>Egalite </a:t>
                      </a:r>
                      <a:r>
                        <a:rPr lang="fr-FR" sz="1100" b="0" i="0" u="none" strike="noStrike" dirty="0">
                          <a:solidFill>
                            <a:schemeClr val="accent6"/>
                          </a:solidFill>
                          <a:effectLst/>
                          <a:latin typeface="Calibri" panose="020F0502020204030204" pitchFamily="34" charset="0"/>
                        </a:rPr>
                        <a:t>traduisant l’équivalence de deux désignations du même nombre. Ordre. </a:t>
                      </a:r>
                      <a:endParaRPr lang="fr-FR" sz="1100" b="0" i="0" u="none" strike="noStrike" dirty="0" smtClean="0">
                        <a:solidFill>
                          <a:schemeClr val="accent6"/>
                        </a:solidFill>
                        <a:effectLst/>
                        <a:latin typeface="Calibri" panose="020F0502020204030204" pitchFamily="34" charset="0"/>
                      </a:endParaRPr>
                    </a:p>
                    <a:p>
                      <a:pPr algn="l" fontAlgn="ctr"/>
                      <a:r>
                        <a:rPr lang="fr-FR" sz="1100" b="0" i="0" u="none" strike="noStrike" dirty="0" smtClean="0">
                          <a:solidFill>
                            <a:schemeClr val="accent6"/>
                          </a:solidFill>
                          <a:effectLst/>
                          <a:latin typeface="Calibri" panose="020F0502020204030204" pitchFamily="34" charset="0"/>
                        </a:rPr>
                        <a:t>Sens </a:t>
                      </a:r>
                      <a:r>
                        <a:rPr lang="fr-FR" sz="1100" b="0" i="0" u="none" strike="noStrike" dirty="0">
                          <a:solidFill>
                            <a:schemeClr val="accent6"/>
                          </a:solidFill>
                          <a:effectLst/>
                          <a:latin typeface="Calibri" panose="020F0502020204030204" pitchFamily="34" charset="0"/>
                        </a:rPr>
                        <a:t>des symboles =, &lt;, &gt;.</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1"/>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chemeClr val="accent1"/>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rgbClr val="000000"/>
                          </a:solidFill>
                          <a:effectLst/>
                          <a:latin typeface="Calibri" panose="020F0502020204030204" pitchFamily="34" charset="0"/>
                        </a:rPr>
                        <a:t>Unités de numération (unités simples, dizaines, centaines, </a:t>
                      </a:r>
                      <a:r>
                        <a:rPr lang="fr-FR" sz="1100" b="0" i="0" u="none" strike="noStrike" dirty="0" smtClean="0">
                          <a:solidFill>
                            <a:schemeClr val="accent1"/>
                          </a:solidFill>
                          <a:effectLst/>
                          <a:latin typeface="Calibri" panose="020F0502020204030204" pitchFamily="34" charset="0"/>
                        </a:rPr>
                        <a:t>milliers</a:t>
                      </a:r>
                      <a:r>
                        <a:rPr lang="fr-FR" sz="1100" b="0" i="0" u="none" strike="noStrike" dirty="0" smtClean="0">
                          <a:solidFill>
                            <a:srgbClr val="000000"/>
                          </a:solidFill>
                          <a:effectLst/>
                          <a:latin typeface="Calibri" panose="020F0502020204030204" pitchFamily="34" charset="0"/>
                        </a:rPr>
                        <a:t>) et leurs relations (principe décimal de la numération en chiffres). </a:t>
                      </a:r>
                    </a:p>
                    <a:p>
                      <a:pPr algn="l" fontAlgn="ctr"/>
                      <a:r>
                        <a:rPr lang="fr-FR" sz="11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rgbClr val="000000"/>
                          </a:solidFill>
                          <a:effectLst/>
                          <a:latin typeface="Calibri" panose="020F0502020204030204" pitchFamily="34" charset="0"/>
                        </a:rPr>
                        <a:t>Noms des nombres.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Organisation et gestion de données - Exploiter des données numériques pour répondre à des questions. </a:t>
                      </a:r>
                    </a:p>
                    <a:p>
                      <a:pPr algn="l" fontAlgn="ctr"/>
                      <a:r>
                        <a:rPr lang="fr-FR" sz="1100" b="0" i="0" u="none" strike="noStrike" dirty="0" smtClean="0">
                          <a:solidFill>
                            <a:srgbClr val="000000"/>
                          </a:solidFill>
                          <a:effectLst/>
                          <a:latin typeface="Calibri" panose="020F0502020204030204" pitchFamily="34" charset="0"/>
                        </a:rPr>
                        <a:t>Présenter et organiser des mesures sous forme de tableaux. </a:t>
                      </a:r>
                    </a:p>
                    <a:p>
                      <a:pPr algn="l" fontAlgn="ctr"/>
                      <a:r>
                        <a:rPr lang="fr-FR" sz="1100" b="0" i="0" u="none" strike="noStrike" dirty="0" smtClean="0">
                          <a:solidFill>
                            <a:srgbClr val="000000"/>
                          </a:solidFill>
                          <a:effectLst/>
                          <a:latin typeface="Calibri" panose="020F0502020204030204" pitchFamily="34" charset="0"/>
                        </a:rPr>
                        <a:t>Modes de représentation de données numériques : tableaux, </a:t>
                      </a:r>
                      <a:r>
                        <a:rPr lang="fr-FR" sz="1100" b="0" i="0" u="none" strike="noStrike" dirty="0" smtClean="0">
                          <a:solidFill>
                            <a:schemeClr val="accent1"/>
                          </a:solidFill>
                          <a:effectLst/>
                          <a:latin typeface="Calibri" panose="020F0502020204030204" pitchFamily="34" charset="0"/>
                        </a:rPr>
                        <a:t>graphiques simples, etc.</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NC15</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Vérifier la vraisemblance d’un résultat</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NC17</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en ligne :</a:t>
                      </a:r>
                      <a:r>
                        <a:rPr lang="fr-FR" sz="1100" b="0" i="0" u="none" strike="noStrike" dirty="0" smtClean="0">
                          <a:solidFill>
                            <a:srgbClr val="000000"/>
                          </a:solidFill>
                          <a:effectLst/>
                          <a:latin typeface="Calibri" panose="020F0502020204030204" pitchFamily="34" charset="0"/>
                        </a:rPr>
                        <a:t> calculer en utilisant des écritures en ligne additives, soustractives, </a:t>
                      </a:r>
                      <a:r>
                        <a:rPr lang="fr-FR" sz="1100" b="0" i="0" u="none" strike="noStrike" dirty="0" smtClean="0">
                          <a:solidFill>
                            <a:schemeClr val="accent1"/>
                          </a:solidFill>
                          <a:effectLst/>
                          <a:latin typeface="Calibri" panose="020F0502020204030204" pitchFamily="34" charset="0"/>
                        </a:rPr>
                        <a:t>multiplicatives, mixtes,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10a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80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153101" y="1165061"/>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153101" y="3449727"/>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987574218"/>
              </p:ext>
            </p:extLst>
          </p:nvPr>
        </p:nvGraphicFramePr>
        <p:xfrm>
          <a:off x="312586" y="1763864"/>
          <a:ext cx="7009100" cy="118300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454942">
                <a:tc>
                  <a:txBody>
                    <a:bodyPr/>
                    <a:lstStyle/>
                    <a:p>
                      <a:pPr algn="ctr" fontAlgn="ctr"/>
                      <a:r>
                        <a:rPr lang="fr-FR" sz="1100" b="1" i="0" u="none" strike="noStrike" dirty="0" smtClean="0">
                          <a:solidFill>
                            <a:schemeClr val="accent1"/>
                          </a:solidFill>
                          <a:effectLst/>
                          <a:latin typeface="Calibri" panose="020F0502020204030204" pitchFamily="34" charset="0"/>
                        </a:rPr>
                        <a:t>GM10</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100" b="0" i="0" u="none" strike="noStrike" dirty="0" smtClean="0">
                          <a:solidFill>
                            <a:schemeClr val="accent1"/>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100" b="0" i="0" u="none" strike="noStrike" dirty="0" smtClean="0">
                          <a:solidFill>
                            <a:schemeClr val="accent1"/>
                          </a:solidFill>
                          <a:effectLst/>
                          <a:latin typeface="Calibri" panose="020F0502020204030204" pitchFamily="34" charset="0"/>
                        </a:rPr>
                        <a:t>Quatre opérations sur les mesures  des grandeurs. </a:t>
                      </a:r>
                    </a:p>
                    <a:p>
                      <a:pPr algn="l" fontAlgn="ctr"/>
                      <a:r>
                        <a:rPr lang="fr-FR" sz="1100" b="0" i="0" u="none" strike="noStrike" dirty="0" smtClean="0">
                          <a:solidFill>
                            <a:schemeClr val="accent1"/>
                          </a:solidFill>
                          <a:effectLst/>
                          <a:latin typeface="Calibri" panose="020F0502020204030204" pitchFamily="34" charset="0"/>
                        </a:rPr>
                        <a:t>Principes d’utilisation de la monnaie (en euros et centimes d’euros). </a:t>
                      </a:r>
                    </a:p>
                    <a:p>
                      <a:pPr algn="l" fontAlgn="ctr"/>
                      <a:r>
                        <a:rPr lang="fr-FR" sz="1100" b="0" i="0" u="none" strike="noStrike" dirty="0" smtClean="0">
                          <a:solidFill>
                            <a:schemeClr val="accent1"/>
                          </a:solidFill>
                          <a:effectLst/>
                          <a:latin typeface="Calibri" panose="020F0502020204030204" pitchFamily="34" charset="0"/>
                        </a:rPr>
                        <a:t>Lexique lié aux pratiques économiques.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2000" dirty="0"/>
                    </a:p>
                  </a:txBody>
                  <a:tcPr/>
                </a:tc>
                <a:tc>
                  <a:txBody>
                    <a:bodyPr/>
                    <a:lstStyle/>
                    <a:p>
                      <a:endParaRPr lang="fr-FR" sz="2000" dirty="0"/>
                    </a:p>
                  </a:txBody>
                  <a:tcPr/>
                </a:tc>
                <a:tc>
                  <a:txBody>
                    <a:bodyPr/>
                    <a:lstStyle/>
                    <a:p>
                      <a:endParaRPr lang="fr-FR" sz="2000" dirty="0"/>
                    </a:p>
                  </a:txBody>
                  <a:tcPr/>
                </a:tc>
                <a:tc>
                  <a:txBody>
                    <a:bodyPr/>
                    <a:lstStyle/>
                    <a:p>
                      <a:endParaRPr lang="fr-FR" sz="20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804889554"/>
              </p:ext>
            </p:extLst>
          </p:nvPr>
        </p:nvGraphicFramePr>
        <p:xfrm>
          <a:off x="312586" y="4224575"/>
          <a:ext cx="7009100" cy="90868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EG11</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la règle, comme instrument de tracé. </a:t>
                      </a:r>
                    </a:p>
                    <a:p>
                      <a:pPr algn="l" fontAlgn="ctr"/>
                      <a:r>
                        <a:rPr lang="fr-FR" sz="1100" b="0" i="0" u="none" strike="noStrike" dirty="0" smtClean="0">
                          <a:solidFill>
                            <a:schemeClr val="accent1"/>
                          </a:solidFill>
                          <a:effectLst/>
                          <a:latin typeface="Calibri" panose="020F0502020204030204" pitchFamily="34" charset="0"/>
                        </a:rPr>
                        <a:t>Lien entre propriétés géométriques et instruments de tracé : droite, alignement et règle non graduée</a:t>
                      </a:r>
                      <a:r>
                        <a:rPr lang="fr-FR" sz="1100" b="0" i="0" u="none" strike="noStrike" dirty="0" smtClean="0">
                          <a:solidFill>
                            <a:srgbClr val="000000"/>
                          </a:solidFill>
                          <a:effectLst/>
                          <a:latin typeface="Calibri" panose="020F0502020204030204" pitchFamily="34" charset="0"/>
                        </a:rPr>
                        <a:t> ; angle droit et équerre ; cercle et compas.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dirty="0"/>
                    </a:p>
                  </a:txBody>
                  <a:tcPr/>
                </a:tc>
                <a:tc>
                  <a:txBody>
                    <a:bodyPr/>
                    <a:lstStyle/>
                    <a:p>
                      <a:endParaRPr lang="fr-FR" sz="2000" dirty="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EG15</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Utiliser la règle (non graduée) pour repérer et produire des alignements</a:t>
                      </a:r>
                    </a:p>
                  </a:txBody>
                  <a:tcPr marL="9525" marR="9525" marT="9525" marB="0" anchor="ctr"/>
                </a:tc>
                <a:tc>
                  <a:txBody>
                    <a:bodyPr/>
                    <a:lstStyle/>
                    <a:p>
                      <a:endParaRPr lang="fr-FR" sz="2000"/>
                    </a:p>
                  </a:txBody>
                  <a:tcPr/>
                </a:tc>
                <a:tc>
                  <a:txBody>
                    <a:bodyPr/>
                    <a:lstStyle/>
                    <a:p>
                      <a:endParaRPr lang="fr-FR" sz="2000" dirty="0"/>
                    </a:p>
                  </a:txBody>
                  <a:tcPr/>
                </a:tc>
                <a:tc>
                  <a:txBody>
                    <a:bodyPr/>
                    <a:lstStyle/>
                    <a:p>
                      <a:endParaRPr lang="fr-FR" sz="2000" dirty="0"/>
                    </a:p>
                  </a:txBody>
                  <a:tcPr/>
                </a:tc>
                <a:tc>
                  <a:txBody>
                    <a:bodyPr/>
                    <a:lstStyle/>
                    <a:p>
                      <a:endParaRPr lang="fr-FR" sz="2000" dirty="0"/>
                    </a:p>
                  </a:txBody>
                  <a:tcPr/>
                </a:tc>
              </a:tr>
            </a:tbl>
          </a:graphicData>
        </a:graphic>
      </p:graphicFrame>
      <p:grpSp>
        <p:nvGrpSpPr>
          <p:cNvPr id="24" name="Groupe 23"/>
          <p:cNvGrpSpPr/>
          <p:nvPr/>
        </p:nvGrpSpPr>
        <p:grpSpPr>
          <a:xfrm>
            <a:off x="370691" y="888373"/>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506936" y="3323243"/>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5" name="Titre 1"/>
          <p:cNvSpPr txBox="1">
            <a:spLocks/>
          </p:cNvSpPr>
          <p:nvPr/>
        </p:nvSpPr>
        <p:spPr>
          <a:xfrm>
            <a:off x="-1140655" y="-189974"/>
            <a:ext cx="7559675" cy="754866"/>
          </a:xfrm>
          <a:prstGeom prst="rect">
            <a:avLst/>
          </a:prstGeom>
        </p:spPr>
        <p:txBody>
          <a:bodyPr vert="horz" lIns="91440" tIns="45720" rIns="91440" bIns="45720" rtlCol="0" anchor="b">
            <a:norm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r>
              <a:rPr lang="fr-FR" sz="200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6" name="ZoneTexte 25"/>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a:t>
            </a:r>
            <a:r>
              <a:rPr lang="fr-FR" sz="1600" b="1" dirty="0">
                <a:latin typeface="Century Gothic" panose="020B0502020202020204" pitchFamily="34" charset="0"/>
              </a:rPr>
              <a:t>b</a:t>
            </a:r>
          </a:p>
        </p:txBody>
      </p:sp>
      <p:sp>
        <p:nvSpPr>
          <p:cNvPr id="28" name="Rectangle 2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135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88261" y="812509"/>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689411" y="5327517"/>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76049198"/>
              </p:ext>
            </p:extLst>
          </p:nvPr>
        </p:nvGraphicFramePr>
        <p:xfrm>
          <a:off x="290314" y="1500855"/>
          <a:ext cx="7009100" cy="343979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050" b="1" i="0" u="none" strike="noStrike" dirty="0" smtClean="0">
                          <a:solidFill>
                            <a:schemeClr val="accent1"/>
                          </a:solidFill>
                          <a:effectLst/>
                          <a:latin typeface="Calibri" panose="020F0502020204030204" pitchFamily="34" charset="0"/>
                        </a:rPr>
                        <a:t>GM4</a:t>
                      </a:r>
                      <a:endParaRPr lang="fr-FR" sz="10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050" b="0" i="0" u="none" strike="noStrike" dirty="0" smtClean="0">
                          <a:solidFill>
                            <a:schemeClr val="accent1"/>
                          </a:solidFill>
                          <a:effectLst/>
                          <a:latin typeface="Calibri" panose="020F0502020204030204" pitchFamily="34" charset="0"/>
                        </a:rPr>
                        <a:t>Mesurer des longueurs avec un instrument adapté, notamment en reportant une unité.</a:t>
                      </a:r>
                      <a:endParaRPr lang="fr-FR" sz="10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50" b="1" i="0" u="none" strike="noStrike" dirty="0">
                          <a:solidFill>
                            <a:schemeClr val="accent6"/>
                          </a:solidFill>
                          <a:effectLst/>
                          <a:latin typeface="Calibri" panose="020F0502020204030204" pitchFamily="34" charset="0"/>
                        </a:rPr>
                        <a:t>GM7</a:t>
                      </a:r>
                    </a:p>
                  </a:txBody>
                  <a:tcPr marL="9525" marR="9525" marT="9525" marB="0" anchor="ctr"/>
                </a:tc>
                <a:tc>
                  <a:txBody>
                    <a:bodyPr/>
                    <a:lstStyle/>
                    <a:p>
                      <a:pPr algn="l" fontAlgn="ctr"/>
                      <a:r>
                        <a:rPr lang="fr-FR" sz="1050" b="0" i="0" u="none" strike="noStrike" dirty="0">
                          <a:solidFill>
                            <a:schemeClr val="accent6"/>
                          </a:solidFill>
                          <a:effectLst/>
                          <a:latin typeface="Calibri" panose="020F0502020204030204" pitchFamily="34" charset="0"/>
                        </a:rPr>
                        <a:t>Exprimer une mesure dans une ou plusieurs unités choisies ou imposées. - Notion d’unité : grandeur arbitraire prise comme référence pour mesurer les grandeurs de la même </a:t>
                      </a:r>
                      <a:r>
                        <a:rPr lang="fr-FR" sz="1050" b="0" i="0" u="none" strike="noStrike" dirty="0" smtClean="0">
                          <a:solidFill>
                            <a:schemeClr val="accent6"/>
                          </a:solidFill>
                          <a:effectLst/>
                          <a:latin typeface="Calibri" panose="020F0502020204030204" pitchFamily="34" charset="0"/>
                        </a:rPr>
                        <a:t>espèce.</a:t>
                      </a:r>
                    </a:p>
                    <a:p>
                      <a:pPr algn="l" fontAlgn="ctr"/>
                      <a:r>
                        <a:rPr lang="fr-FR" sz="1050" b="0" i="0" u="none" strike="noStrike" dirty="0" smtClean="0">
                          <a:solidFill>
                            <a:schemeClr val="accent6"/>
                          </a:solidFill>
                          <a:effectLst/>
                          <a:latin typeface="Calibri" panose="020F0502020204030204" pitchFamily="34" charset="0"/>
                        </a:rPr>
                        <a:t>Unités </a:t>
                      </a:r>
                      <a:r>
                        <a:rPr lang="fr-FR" sz="1050" b="0" i="0" u="none" strike="noStrike" dirty="0">
                          <a:solidFill>
                            <a:schemeClr val="accent6"/>
                          </a:solidFill>
                          <a:effectLst/>
                          <a:latin typeface="Calibri" panose="020F0502020204030204" pitchFamily="34" charset="0"/>
                        </a:rPr>
                        <a:t>de mesures usuelles. longueur : m, dm, cm, </a:t>
                      </a:r>
                      <a:r>
                        <a:rPr lang="fr-FR" sz="1050" b="0" i="0" u="none" strike="noStrike" dirty="0" smtClean="0">
                          <a:solidFill>
                            <a:schemeClr val="accent6"/>
                          </a:solidFill>
                          <a:effectLst/>
                          <a:latin typeface="Calibri" panose="020F0502020204030204" pitchFamily="34" charset="0"/>
                        </a:rPr>
                        <a:t>km</a:t>
                      </a:r>
                      <a:r>
                        <a:rPr lang="fr-FR" sz="1050" b="0" i="0" u="none" strike="noStrike" baseline="0" dirty="0" smtClean="0">
                          <a:solidFill>
                            <a:schemeClr val="accent6"/>
                          </a:solidFill>
                          <a:effectLst/>
                          <a:latin typeface="Calibri" panose="020F0502020204030204" pitchFamily="34" charset="0"/>
                        </a:rPr>
                        <a:t> / </a:t>
                      </a:r>
                      <a:r>
                        <a:rPr lang="fr-FR" sz="1050" b="0" i="0" u="none" strike="noStrike" dirty="0" smtClean="0">
                          <a:solidFill>
                            <a:schemeClr val="accent6"/>
                          </a:solidFill>
                          <a:effectLst/>
                          <a:latin typeface="Calibri" panose="020F0502020204030204" pitchFamily="34" charset="0"/>
                        </a:rPr>
                        <a:t>masse</a:t>
                      </a:r>
                      <a:r>
                        <a:rPr lang="fr-FR" sz="1050" b="0" i="0" u="none" strike="noStrike" dirty="0">
                          <a:solidFill>
                            <a:schemeClr val="accent6"/>
                          </a:solidFill>
                          <a:effectLst/>
                          <a:latin typeface="Calibri" panose="020F0502020204030204" pitchFamily="34" charset="0"/>
                        </a:rPr>
                        <a:t> : g, </a:t>
                      </a:r>
                      <a:r>
                        <a:rPr lang="fr-FR" sz="1050" b="0" i="0" u="none" strike="noStrike" dirty="0" smtClean="0">
                          <a:solidFill>
                            <a:schemeClr val="accent6"/>
                          </a:solidFill>
                          <a:effectLst/>
                          <a:latin typeface="Calibri" panose="020F0502020204030204" pitchFamily="34" charset="0"/>
                        </a:rPr>
                        <a:t>kg</a:t>
                      </a:r>
                      <a:r>
                        <a:rPr lang="fr-FR" sz="1050" b="0" i="0" u="none" strike="noStrike" baseline="0" dirty="0" smtClean="0">
                          <a:solidFill>
                            <a:schemeClr val="accent6"/>
                          </a:solidFill>
                          <a:effectLst/>
                          <a:latin typeface="Calibri" panose="020F0502020204030204" pitchFamily="34" charset="0"/>
                        </a:rPr>
                        <a:t> / </a:t>
                      </a:r>
                      <a:r>
                        <a:rPr lang="fr-FR" sz="1050" b="0" i="0" u="none" strike="noStrike" dirty="0" smtClean="0">
                          <a:solidFill>
                            <a:schemeClr val="accent6"/>
                          </a:solidFill>
                          <a:effectLst/>
                          <a:latin typeface="Calibri" panose="020F0502020204030204" pitchFamily="34" charset="0"/>
                        </a:rPr>
                        <a:t>contenance</a:t>
                      </a:r>
                      <a:r>
                        <a:rPr lang="fr-FR" sz="1050" b="0" i="0" u="none" strike="noStrike" dirty="0">
                          <a:solidFill>
                            <a:schemeClr val="accent6"/>
                          </a:solidFill>
                          <a:effectLst/>
                          <a:latin typeface="Calibri" panose="020F0502020204030204" pitchFamily="34" charset="0"/>
                        </a:rPr>
                        <a:t> : L- Relations entre les unités de longueur, entre les unités de masses, entre les unités de contenance.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50" b="1" i="0" u="none" strike="noStrike" dirty="0" smtClean="0">
                          <a:solidFill>
                            <a:schemeClr val="accent1"/>
                          </a:solidFill>
                          <a:effectLst/>
                          <a:latin typeface="Calibri" panose="020F0502020204030204" pitchFamily="34" charset="0"/>
                        </a:rPr>
                        <a:t>GM9</a:t>
                      </a:r>
                      <a:endParaRPr lang="fr-FR" sz="10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050" b="0" i="0" u="none" strike="noStrike" dirty="0" smtClean="0">
                          <a:solidFill>
                            <a:schemeClr val="accent1"/>
                          </a:solidFill>
                          <a:effectLst/>
                          <a:latin typeface="Calibri" panose="020F0502020204030204" pitchFamily="34" charset="0"/>
                        </a:rPr>
                        <a:t>Dans des cas simples, représenter une grandeur par une longueur, notamment sur une demi-droite graduée. </a:t>
                      </a:r>
                    </a:p>
                    <a:p>
                      <a:pPr algn="l" fontAlgn="ctr"/>
                      <a:r>
                        <a:rPr lang="fr-FR" sz="1050" b="0" i="0" u="none" strike="noStrike" dirty="0" smtClean="0">
                          <a:solidFill>
                            <a:schemeClr val="accent1"/>
                          </a:solidFill>
                          <a:effectLst/>
                          <a:latin typeface="Calibri" panose="020F0502020204030204" pitchFamily="34" charset="0"/>
                        </a:rPr>
                        <a:t>Des objets de grandeurs égales sont représentés par des segments de longueurs égales. </a:t>
                      </a:r>
                    </a:p>
                    <a:p>
                      <a:pPr algn="l" fontAlgn="ctr"/>
                      <a:r>
                        <a:rPr lang="fr-FR" sz="1050" b="0" i="0" u="none" strike="noStrike" dirty="0" smtClean="0">
                          <a:solidFill>
                            <a:schemeClr val="accent1"/>
                          </a:solidFill>
                          <a:effectLst/>
                          <a:latin typeface="Calibri" panose="020F0502020204030204" pitchFamily="34" charset="0"/>
                        </a:rPr>
                        <a:t>La règle graduée en cm comme cas particulier d’une demi-droite graduée.</a:t>
                      </a:r>
                    </a:p>
                    <a:p>
                      <a:pPr algn="l" fontAlgn="ctr"/>
                      <a:r>
                        <a:rPr lang="fr-FR" sz="1050" b="0" i="0" u="none" strike="noStrike" dirty="0" smtClean="0">
                          <a:solidFill>
                            <a:schemeClr val="accent1"/>
                          </a:solidFill>
                          <a:effectLst/>
                          <a:latin typeface="Calibri" panose="020F0502020204030204" pitchFamily="34" charset="0"/>
                        </a:rPr>
                        <a:t>Une grandeur double est représentée par une longueur double.</a:t>
                      </a:r>
                      <a:endParaRPr lang="fr-FR" sz="10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50" b="1" i="0" u="none" strike="noStrike" dirty="0" smtClean="0">
                          <a:solidFill>
                            <a:schemeClr val="accent1"/>
                          </a:solidFill>
                          <a:effectLst/>
                          <a:latin typeface="Calibri" panose="020F0502020204030204" pitchFamily="34" charset="0"/>
                        </a:rPr>
                        <a:t>GM10</a:t>
                      </a:r>
                      <a:endParaRPr lang="fr-FR" sz="10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050" b="0" i="0" u="none" strike="noStrike" dirty="0" smtClean="0">
                          <a:solidFill>
                            <a:schemeClr val="accent1"/>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050" b="0" i="0" u="none" strike="noStrike" dirty="0" smtClean="0">
                          <a:solidFill>
                            <a:schemeClr val="accent1"/>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050" b="0" i="0" u="none" strike="noStrike" dirty="0" smtClean="0">
                          <a:solidFill>
                            <a:schemeClr val="accent1"/>
                          </a:solidFill>
                          <a:effectLst/>
                          <a:latin typeface="Calibri" panose="020F0502020204030204" pitchFamily="34" charset="0"/>
                        </a:rPr>
                        <a:t>Quatre opérations sur les mesures  des grandeurs. </a:t>
                      </a:r>
                    </a:p>
                    <a:p>
                      <a:pPr algn="l" fontAlgn="ctr"/>
                      <a:r>
                        <a:rPr lang="fr-FR" sz="1050" b="0" i="0" u="none" strike="noStrike" dirty="0" smtClean="0">
                          <a:solidFill>
                            <a:schemeClr val="accent1"/>
                          </a:solidFill>
                          <a:effectLst/>
                          <a:latin typeface="Calibri" panose="020F0502020204030204" pitchFamily="34" charset="0"/>
                        </a:rPr>
                        <a:t>Principes d’utilisation de la monnaie (en euros et centimes d’euros). </a:t>
                      </a:r>
                    </a:p>
                    <a:p>
                      <a:pPr algn="l" fontAlgn="ctr"/>
                      <a:r>
                        <a:rPr lang="fr-FR" sz="1050" b="0" i="0" u="none" strike="noStrike" dirty="0" smtClean="0">
                          <a:solidFill>
                            <a:schemeClr val="accent1"/>
                          </a:solidFill>
                          <a:effectLst/>
                          <a:latin typeface="Calibri" panose="020F0502020204030204" pitchFamily="34" charset="0"/>
                        </a:rPr>
                        <a:t>Lexique lié aux pratiques économiques.</a:t>
                      </a:r>
                      <a:endParaRPr lang="fr-FR" sz="10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431220" y="662756"/>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1184254" y="5167839"/>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aphicFrame>
        <p:nvGraphicFramePr>
          <p:cNvPr id="27" name="Tableau 26"/>
          <p:cNvGraphicFramePr>
            <a:graphicFrameLocks noGrp="1"/>
          </p:cNvGraphicFramePr>
          <p:nvPr>
            <p:extLst>
              <p:ext uri="{D42A27DB-BD31-4B8C-83A1-F6EECF244321}">
                <p14:modId xmlns:p14="http://schemas.microsoft.com/office/powerpoint/2010/main" val="3667489442"/>
              </p:ext>
            </p:extLst>
          </p:nvPr>
        </p:nvGraphicFramePr>
        <p:xfrm>
          <a:off x="359732" y="6026786"/>
          <a:ext cx="6870264" cy="3724425"/>
        </p:xfrm>
        <a:graphic>
          <a:graphicData uri="http://schemas.openxmlformats.org/drawingml/2006/table">
            <a:tbl>
              <a:tblPr firstRow="1" bandRow="1">
                <a:tableStyleId>{5940675A-B579-460E-94D1-54222C63F5DA}</a:tableStyleId>
              </a:tblPr>
              <a:tblGrid>
                <a:gridCol w="529100"/>
                <a:gridCol w="3498574"/>
                <a:gridCol w="536713"/>
                <a:gridCol w="576470"/>
                <a:gridCol w="584363"/>
                <a:gridCol w="1145044"/>
              </a:tblGrid>
              <a:tr h="324000">
                <a:tc>
                  <a:txBody>
                    <a:bodyPr/>
                    <a:lstStyle/>
                    <a:p>
                      <a:pPr algn="ctr" fontAlgn="ctr"/>
                      <a:r>
                        <a:rPr lang="fr-FR" sz="1100" b="1" i="0" u="none" strike="noStrike" dirty="0">
                          <a:solidFill>
                            <a:schemeClr val="accent1"/>
                          </a:solidFill>
                          <a:effectLst/>
                          <a:latin typeface="Calibri" panose="020F0502020204030204" pitchFamily="34" charset="0"/>
                        </a:rPr>
                        <a:t>EG10</a:t>
                      </a: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Décrire, reproduire des figures ou des assemblages de figures planes sur papier quadrillé ou uni.</a:t>
                      </a:r>
                    </a:p>
                    <a:p>
                      <a:pPr algn="l" fontAlgn="ctr"/>
                      <a:r>
                        <a:rPr lang="fr-FR" sz="1100" b="0" i="0" u="none" strike="noStrike" dirty="0" smtClean="0">
                          <a:solidFill>
                            <a:schemeClr val="accent1"/>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smtClean="0">
                          <a:solidFill>
                            <a:srgbClr val="000000"/>
                          </a:solidFill>
                          <a:effectLst/>
                          <a:latin typeface="Calibri" panose="020F0502020204030204" pitchFamily="34" charset="0"/>
                        </a:rPr>
                        <a:t>EG11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la règle, comme instrument de tracé. </a:t>
                      </a:r>
                    </a:p>
                    <a:p>
                      <a:pPr algn="l" fontAlgn="ctr"/>
                      <a:r>
                        <a:rPr lang="fr-FR" sz="1100" b="0" i="0" u="none" strike="noStrike" dirty="0" smtClean="0">
                          <a:solidFill>
                            <a:schemeClr val="accent1"/>
                          </a:solidFill>
                          <a:effectLst/>
                          <a:latin typeface="Calibri" panose="020F0502020204030204" pitchFamily="34" charset="0"/>
                        </a:rPr>
                        <a:t>Lien entre propriétés géométriques et instruments de tracé : droite, alignement et règle non graduée ; </a:t>
                      </a:r>
                      <a:r>
                        <a:rPr lang="fr-FR" sz="1100" b="0" i="0" u="none" strike="noStrike" dirty="0" smtClean="0">
                          <a:solidFill>
                            <a:srgbClr val="000000"/>
                          </a:solidFill>
                          <a:effectLst/>
                          <a:latin typeface="Calibri" panose="020F0502020204030204" pitchFamily="34" charset="0"/>
                        </a:rPr>
                        <a:t>angle droit et équerre ; cercle et compas.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smtClean="0">
                          <a:solidFill>
                            <a:schemeClr val="tx1"/>
                          </a:solidFill>
                          <a:effectLst/>
                          <a:latin typeface="Calibri" panose="020F0502020204030204" pitchFamily="34" charset="0"/>
                        </a:rPr>
                        <a:t>EG12</a:t>
                      </a:r>
                      <a:endParaRPr lang="fr-FR" sz="1100" b="1" i="0" u="none" strike="noStrike" dirty="0">
                        <a:solidFill>
                          <a:schemeClr val="tx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tx1"/>
                          </a:solidFill>
                          <a:effectLst/>
                          <a:latin typeface="Calibri" panose="020F0502020204030204" pitchFamily="34" charset="0"/>
                        </a:rPr>
                        <a:t>Reconnaitre, nommer les figures usuelles. </a:t>
                      </a:r>
                      <a:endParaRPr lang="fr-FR" sz="1100" b="0" i="0" u="none" strike="noStrike" dirty="0">
                        <a:solidFill>
                          <a:schemeClr val="tx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smtClean="0">
                          <a:solidFill>
                            <a:schemeClr val="accent1"/>
                          </a:solidFill>
                          <a:effectLst/>
                          <a:latin typeface="Calibri" panose="020F0502020204030204" pitchFamily="34" charset="0"/>
                        </a:rPr>
                        <a:t>EG13</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Reconnaitre et décrire à partir des côtés et des angles droits, un carré, un rectangle, un triangle rectangle. </a:t>
                      </a:r>
                    </a:p>
                    <a:p>
                      <a:pPr algn="l" fontAlgn="ctr"/>
                      <a:r>
                        <a:rPr lang="fr-FR" sz="1100" b="0" i="0" u="none" strike="noStrike" dirty="0" smtClean="0">
                          <a:solidFill>
                            <a:schemeClr val="accent1"/>
                          </a:solidFill>
                          <a:effectLst/>
                          <a:latin typeface="Calibri" panose="020F0502020204030204" pitchFamily="34" charset="0"/>
                        </a:rPr>
                        <a:t>Les construire sur un support uni connaissant la longueur des côtés. </a:t>
                      </a:r>
                    </a:p>
                    <a:p>
                      <a:pPr algn="l" fontAlgn="ctr"/>
                      <a:r>
                        <a:rPr lang="fr-FR" sz="1100" b="0" i="0" u="none" strike="noStrike" dirty="0" smtClean="0">
                          <a:solidFill>
                            <a:schemeClr val="accent1"/>
                          </a:solidFill>
                          <a:effectLst/>
                          <a:latin typeface="Calibri" panose="020F0502020204030204" pitchFamily="34" charset="0"/>
                        </a:rPr>
                        <a:t>Propriété des angles et égalités de longueur des côtés pour les carrés et les rectangles.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smtClean="0">
                          <a:solidFill>
                            <a:srgbClr val="000000"/>
                          </a:solidFill>
                          <a:effectLst/>
                          <a:latin typeface="Calibri" panose="020F0502020204030204" pitchFamily="34" charset="0"/>
                        </a:rPr>
                        <a:t>EG16</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Repérer et produire des angles droits à l'aide d’un gabarit, d'une équerre.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24000">
                <a:tc>
                  <a:txBody>
                    <a:bodyPr/>
                    <a:lstStyle/>
                    <a:p>
                      <a:pPr algn="ctr" fontAlgn="ctr"/>
                      <a:r>
                        <a:rPr lang="fr-FR" sz="1100" b="1" i="0" u="none" strike="noStrike" dirty="0" smtClean="0">
                          <a:solidFill>
                            <a:schemeClr val="accent1"/>
                          </a:solidFill>
                          <a:effectLst/>
                          <a:latin typeface="Calibri" panose="020F0502020204030204" pitchFamily="34" charset="0"/>
                        </a:rPr>
                        <a:t>EG17</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Reporter une longueur sur une droite déjà tracée. </a:t>
                      </a:r>
                    </a:p>
                    <a:p>
                      <a:pPr algn="l" fontAlgn="ctr"/>
                      <a:r>
                        <a:rPr lang="fr-FR" sz="1100" b="0" i="0" u="none" strike="noStrike" dirty="0" smtClean="0">
                          <a:solidFill>
                            <a:schemeClr val="accent1"/>
                          </a:solidFill>
                          <a:effectLst/>
                          <a:latin typeface="Calibri" panose="020F0502020204030204" pitchFamily="34" charset="0"/>
                        </a:rPr>
                        <a:t>Égalité de longueurs.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bl>
          </a:graphicData>
        </a:graphic>
      </p:graphicFrame>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10b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915184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39835" y="594283"/>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3994384750"/>
              </p:ext>
            </p:extLst>
          </p:nvPr>
        </p:nvGraphicFramePr>
        <p:xfrm>
          <a:off x="275285" y="1268235"/>
          <a:ext cx="7009100" cy="678370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6"/>
                          </a:solidFill>
                          <a:effectLst/>
                          <a:latin typeface="Calibri" panose="020F0502020204030204" pitchFamily="34" charset="0"/>
                        </a:rPr>
                        <a:t>NC1</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Dénombrer, constituer et comparer des collections.</a:t>
                      </a: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a:t>
                      </a:r>
                      <a:r>
                        <a:rPr lang="fr-FR" sz="1100" b="0" i="0" u="none" strike="noStrike" dirty="0" smtClean="0">
                          <a:solidFill>
                            <a:srgbClr val="000000"/>
                          </a:solidFill>
                          <a:effectLst/>
                          <a:latin typeface="Calibri" panose="020F0502020204030204" pitchFamily="34" charset="0"/>
                        </a:rPr>
                        <a:t>décompositions/recompositions </a:t>
                      </a:r>
                      <a:r>
                        <a:rPr lang="fr-FR" sz="1100" b="0" i="0" u="none" strike="noStrike" dirty="0" smtClean="0">
                          <a:solidFill>
                            <a:srgbClr val="000000"/>
                          </a:solidFill>
                          <a:effectLst/>
                          <a:latin typeface="Calibri" panose="020F0502020204030204" pitchFamily="34" charset="0"/>
                        </a:rPr>
                        <a:t>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Interpréter les noms des nombres à l’aide des unités de numération et des écritures arithmétiques. Unités de numération (unités simples, dizaines, centaines) et leurs relations (principe décimal de la numération en chiffres). Valeur des chiffres en fonction de leur rang dans l’écriture d’un nombre (principe de position).Noms des nombres.</a:t>
                      </a: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r>
                        <a:rPr lang="fr-FR" sz="1100" b="0" i="0" u="none" strike="noStrike" dirty="0" smtClean="0">
                          <a:solidFill>
                            <a:srgbClr val="000000"/>
                          </a:solidFill>
                          <a:effectLst/>
                          <a:latin typeface="Calibri" panose="020F0502020204030204" pitchFamily="34" charset="0"/>
                        </a:rPr>
                        <a:t>.</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2000"/>
                    </a:p>
                  </a:txBody>
                  <a:tcPr/>
                </a:tc>
                <a:tc>
                  <a:txBody>
                    <a:bodyPr/>
                    <a:lstStyle/>
                    <a:p>
                      <a:endParaRPr lang="fr-FR" sz="2000" dirty="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NC17</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chemeClr val="accent1"/>
                          </a:solidFill>
                          <a:effectLst/>
                          <a:latin typeface="Calibri" panose="020F0502020204030204" pitchFamily="34" charset="0"/>
                        </a:rPr>
                        <a:t>Calcul en ligne :</a:t>
                      </a:r>
                      <a:r>
                        <a:rPr lang="fr-FR" sz="1100" b="0" i="0" u="none" strike="noStrike" dirty="0" smtClean="0">
                          <a:solidFill>
                            <a:schemeClr val="accent1"/>
                          </a:solidFill>
                          <a:effectLst/>
                          <a:latin typeface="Calibri" panose="020F0502020204030204" pitchFamily="34" charset="0"/>
                        </a:rPr>
                        <a:t> calculer en utilisant des écritures en ligne additives, soustractives, multiplicatives, mixtes,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dirty="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NC18</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chemeClr val="accent1"/>
                          </a:solidFill>
                          <a:effectLst/>
                          <a:latin typeface="Calibri" panose="020F0502020204030204" pitchFamily="34" charset="0"/>
                        </a:rPr>
                        <a:t>Calcul posé : </a:t>
                      </a:r>
                      <a:r>
                        <a:rPr lang="fr-FR" sz="1100" b="0" i="0" u="none" strike="noStrike" dirty="0" smtClean="0">
                          <a:solidFill>
                            <a:schemeClr val="accent1"/>
                          </a:solidFill>
                          <a:effectLst/>
                          <a:latin typeface="Calibri" panose="020F0502020204030204" pitchFamily="34" charset="0"/>
                        </a:rPr>
                        <a:t>mettre en œuvre un algorithme de calcul posé pour l’addition, la soustraction, la multiplication.</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2000" dirty="0"/>
                    </a:p>
                  </a:txBody>
                  <a:tcPr/>
                </a:tc>
                <a:tc>
                  <a:txBody>
                    <a:bodyPr/>
                    <a:lstStyle/>
                    <a:p>
                      <a:endParaRPr lang="fr-FR" sz="2000" dirty="0"/>
                    </a:p>
                  </a:txBody>
                  <a:tcPr/>
                </a:tc>
                <a:tc>
                  <a:txBody>
                    <a:bodyPr/>
                    <a:lstStyle/>
                    <a:p>
                      <a:endParaRPr lang="fr-FR" sz="2000" dirty="0"/>
                    </a:p>
                  </a:txBody>
                  <a:tcPr/>
                </a:tc>
                <a:tc>
                  <a:txBody>
                    <a:bodyPr/>
                    <a:lstStyle/>
                    <a:p>
                      <a:endParaRPr lang="fr-FR" sz="20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11a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3148831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29013" y="1099668"/>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29013" y="3627505"/>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546225966"/>
              </p:ext>
            </p:extLst>
          </p:nvPr>
        </p:nvGraphicFramePr>
        <p:xfrm>
          <a:off x="251858" y="1789080"/>
          <a:ext cx="7136673" cy="1183005"/>
        </p:xfrm>
        <a:graphic>
          <a:graphicData uri="http://schemas.openxmlformats.org/drawingml/2006/table">
            <a:tbl>
              <a:tblPr firstRow="1" bandRow="1">
                <a:tableStyleId>{5940675A-B579-460E-94D1-54222C63F5DA}</a:tableStyleId>
              </a:tblPr>
              <a:tblGrid>
                <a:gridCol w="656673"/>
                <a:gridCol w="4680000"/>
                <a:gridCol w="360000"/>
                <a:gridCol w="360000"/>
                <a:gridCol w="360000"/>
                <a:gridCol w="720000"/>
              </a:tblGrid>
              <a:tr h="370840">
                <a:tc>
                  <a:txBody>
                    <a:bodyPr/>
                    <a:lstStyle/>
                    <a:p>
                      <a:pPr algn="ctr" fontAlgn="ctr"/>
                      <a:r>
                        <a:rPr lang="fr-FR" sz="1100" b="1" i="0" u="none" strike="noStrike" dirty="0" smtClean="0">
                          <a:solidFill>
                            <a:srgbClr val="000000"/>
                          </a:solidFill>
                          <a:effectLst/>
                          <a:latin typeface="Calibri" panose="020F0502020204030204" pitchFamily="34" charset="0"/>
                        </a:rPr>
                        <a:t>GM10</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1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1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100" b="0" i="0" u="none" strike="noStrike" dirty="0" smtClean="0">
                          <a:solidFill>
                            <a:srgbClr val="000000"/>
                          </a:solidFill>
                          <a:effectLst/>
                          <a:latin typeface="Calibri" panose="020F0502020204030204" pitchFamily="34" charset="0"/>
                        </a:rPr>
                        <a:t>Principes d’utilisation de la monnaie (en euros </a:t>
                      </a:r>
                      <a:r>
                        <a:rPr lang="fr-FR" sz="1100" b="0" i="0" u="none" strike="noStrike" dirty="0" smtClean="0">
                          <a:solidFill>
                            <a:schemeClr val="accent1"/>
                          </a:solidFill>
                          <a:effectLst/>
                          <a:latin typeface="Calibri" panose="020F0502020204030204" pitchFamily="34" charset="0"/>
                        </a:rPr>
                        <a:t>et centimes d’euros</a:t>
                      </a:r>
                      <a:r>
                        <a:rPr lang="fr-FR" sz="1100" b="0" i="0" u="none" strike="noStrike" dirty="0" smtClean="0">
                          <a:solidFill>
                            <a:srgbClr val="000000"/>
                          </a:solidFill>
                          <a:effectLst/>
                          <a:latin typeface="Calibri" panose="020F0502020204030204" pitchFamily="34" charset="0"/>
                        </a:rPr>
                        <a:t>). </a:t>
                      </a:r>
                    </a:p>
                    <a:p>
                      <a:pPr algn="l" fontAlgn="ctr"/>
                      <a:r>
                        <a:rPr lang="fr-FR" sz="1100" b="0" i="0" u="none" strike="noStrike" dirty="0" smtClean="0">
                          <a:solidFill>
                            <a:srgbClr val="000000"/>
                          </a:solidFill>
                          <a:effectLst/>
                          <a:latin typeface="Calibri" panose="020F0502020204030204" pitchFamily="34" charset="0"/>
                        </a:rPr>
                        <a:t>Lexique lié aux pratiques économiques.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676828609"/>
              </p:ext>
            </p:extLst>
          </p:nvPr>
        </p:nvGraphicFramePr>
        <p:xfrm>
          <a:off x="315644" y="4410382"/>
          <a:ext cx="7009100" cy="247269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10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1100" b="0" i="0" u="none" strike="noStrike" dirty="0" smtClean="0">
                          <a:solidFill>
                            <a:schemeClr val="accent1"/>
                          </a:solidFill>
                          <a:effectLst/>
                          <a:latin typeface="Calibri" panose="020F0502020204030204" pitchFamily="34" charset="0"/>
                        </a:rPr>
                        <a:t>triangle rectangle</a:t>
                      </a:r>
                      <a:r>
                        <a:rPr lang="fr-FR" sz="1100" b="0" i="0" u="none" strike="noStrike" dirty="0" smtClean="0">
                          <a:solidFill>
                            <a:srgbClr val="000000"/>
                          </a:solidFill>
                          <a:effectLst/>
                          <a:latin typeface="Calibri" panose="020F0502020204030204" pitchFamily="34" charset="0"/>
                        </a:rPr>
                        <a:t>, </a:t>
                      </a:r>
                      <a:r>
                        <a:rPr lang="fr-FR" sz="1100" b="0" i="0" u="none" strike="noStrike" dirty="0" smtClean="0">
                          <a:solidFill>
                            <a:schemeClr val="accent1"/>
                          </a:solidFill>
                          <a:effectLst/>
                          <a:latin typeface="Calibri" panose="020F0502020204030204" pitchFamily="34" charset="0"/>
                        </a:rPr>
                        <a:t>polygone</a:t>
                      </a:r>
                      <a:r>
                        <a:rPr lang="fr-FR" sz="1100" b="0" i="0" u="none" strike="noStrike" dirty="0" smtClean="0">
                          <a:solidFill>
                            <a:srgbClr val="000000"/>
                          </a:solidFill>
                          <a:effectLst/>
                          <a:latin typeface="Calibri" panose="020F0502020204030204" pitchFamily="34" charset="0"/>
                        </a:rPr>
                        <a:t>, côté, sommet, angle droit ; cercle, </a:t>
                      </a:r>
                      <a:r>
                        <a:rPr lang="fr-FR" sz="1100" b="0" i="0" u="none" strike="noStrike" dirty="0" smtClean="0">
                          <a:solidFill>
                            <a:schemeClr val="accent1"/>
                          </a:solidFill>
                          <a:effectLst/>
                          <a:latin typeface="Calibri" panose="020F0502020204030204" pitchFamily="34" charset="0"/>
                        </a:rPr>
                        <a:t>disque</a:t>
                      </a:r>
                      <a:r>
                        <a:rPr lang="fr-FR" sz="1100" b="0" i="0" u="none" strike="noStrike" dirty="0" smtClean="0">
                          <a:solidFill>
                            <a:srgbClr val="000000"/>
                          </a:solidFill>
                          <a:effectLst/>
                          <a:latin typeface="Calibri" panose="020F0502020204030204" pitchFamily="34" charset="0"/>
                        </a:rPr>
                        <a:t>, rayon, centre ; segment, </a:t>
                      </a:r>
                      <a:r>
                        <a:rPr lang="fr-FR" sz="1100" b="0" i="0" u="none" strike="noStrike" dirty="0" smtClean="0">
                          <a:solidFill>
                            <a:schemeClr val="accent1"/>
                          </a:solidFill>
                          <a:effectLst/>
                          <a:latin typeface="Calibri" panose="020F0502020204030204" pitchFamily="34" charset="0"/>
                        </a:rPr>
                        <a:t>milieu d’un segment</a:t>
                      </a:r>
                      <a:r>
                        <a:rPr lang="fr-FR" sz="1100" b="0" i="0" u="none" strike="noStrike" dirty="0" smtClean="0">
                          <a:solidFill>
                            <a:srgbClr val="000000"/>
                          </a:solidFill>
                          <a:effectLst/>
                          <a:latin typeface="Calibri" panose="020F0502020204030204" pitchFamily="34" charset="0"/>
                        </a:rPr>
                        <a:t>, droite.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la règle, comme instrument de tracé. </a:t>
                      </a:r>
                    </a:p>
                    <a:p>
                      <a:pPr algn="l" fontAlgn="ctr"/>
                      <a:r>
                        <a:rPr lang="fr-FR" sz="1100" b="0" i="0" u="none" strike="noStrike" dirty="0" smtClean="0">
                          <a:solidFill>
                            <a:schemeClr val="accent1"/>
                          </a:solidFill>
                          <a:effectLst/>
                          <a:latin typeface="Calibri" panose="020F0502020204030204" pitchFamily="34" charset="0"/>
                        </a:rPr>
                        <a:t>Lien entre propriétés géométriques et instruments de tracé : droite, alignement et règle non graduée ; </a:t>
                      </a:r>
                      <a:r>
                        <a:rPr lang="fr-FR" sz="1100" b="0" i="0" u="none" strike="noStrike" dirty="0" smtClean="0">
                          <a:solidFill>
                            <a:srgbClr val="000000"/>
                          </a:solidFill>
                          <a:effectLst/>
                          <a:latin typeface="Calibri" panose="020F0502020204030204" pitchFamily="34" charset="0"/>
                        </a:rPr>
                        <a:t>angle droit et équerre ; cercle et compas.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Reconnaitre, nommer les figures usuelles.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a:r>
                        <a:rPr lang="fr-FR" sz="1100" b="1" i="0" u="none" strike="noStrike" kern="1200" dirty="0">
                          <a:solidFill>
                            <a:schemeClr val="accent6"/>
                          </a:solidFill>
                          <a:effectLst/>
                          <a:latin typeface="Calibri" panose="020F0502020204030204" pitchFamily="34" charset="0"/>
                          <a:ea typeface="+mn-ea"/>
                          <a:cs typeface="+mn-cs"/>
                        </a:rPr>
                        <a:t>EG13</a:t>
                      </a:r>
                    </a:p>
                  </a:txBody>
                  <a:tcPr anchor="ctr"/>
                </a:tc>
                <a:tc>
                  <a:txBody>
                    <a:bodyPr/>
                    <a:lstStyle/>
                    <a:p>
                      <a:r>
                        <a:rPr lang="fr-FR" sz="1100" b="0" i="0" u="none" strike="noStrike" kern="1200" dirty="0">
                          <a:solidFill>
                            <a:schemeClr val="accent6"/>
                          </a:solidFill>
                          <a:effectLst/>
                          <a:latin typeface="Calibri" panose="020F0502020204030204" pitchFamily="34" charset="0"/>
                          <a:ea typeface="+mn-ea"/>
                          <a:cs typeface="+mn-cs"/>
                        </a:rPr>
                        <a:t>Reconnaitre et décrire à partir des côtés  un carré, un rectangle. </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a:r>
                        <a:rPr lang="fr-FR" sz="1100" b="1" i="0" u="none" strike="noStrike" kern="1200" dirty="0">
                          <a:solidFill>
                            <a:schemeClr val="accent6"/>
                          </a:solidFill>
                          <a:effectLst/>
                          <a:latin typeface="Calibri" panose="020F0502020204030204" pitchFamily="34" charset="0"/>
                          <a:ea typeface="+mn-ea"/>
                          <a:cs typeface="+mn-cs"/>
                        </a:rPr>
                        <a:t>EG16</a:t>
                      </a:r>
                    </a:p>
                  </a:txBody>
                  <a:tcPr anchor="ctr"/>
                </a:tc>
                <a:tc>
                  <a:txBody>
                    <a:bodyPr/>
                    <a:lstStyle/>
                    <a:p>
                      <a:r>
                        <a:rPr lang="fr-FR" sz="1100" b="0" i="0" u="none" strike="noStrike" kern="1200" dirty="0">
                          <a:solidFill>
                            <a:schemeClr val="accent6"/>
                          </a:solidFill>
                          <a:effectLst/>
                          <a:latin typeface="Calibri" panose="020F0502020204030204" pitchFamily="34" charset="0"/>
                          <a:ea typeface="+mn-ea"/>
                          <a:cs typeface="+mn-cs"/>
                        </a:rPr>
                        <a:t>Repérer et produire des angles droits à l'aide d’un gabarit, d'une équerre.</a:t>
                      </a:r>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bl>
          </a:graphicData>
        </a:graphic>
      </p:graphicFrame>
      <p:grpSp>
        <p:nvGrpSpPr>
          <p:cNvPr id="24" name="Groupe 23"/>
          <p:cNvGrpSpPr/>
          <p:nvPr/>
        </p:nvGrpSpPr>
        <p:grpSpPr>
          <a:xfrm>
            <a:off x="329013" y="888373"/>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598893" y="3509631"/>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11b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32737669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1172405269"/>
              </p:ext>
            </p:extLst>
          </p:nvPr>
        </p:nvGraphicFramePr>
        <p:xfrm>
          <a:off x="275235" y="1198912"/>
          <a:ext cx="7009200" cy="8776935"/>
        </p:xfrm>
        <a:graphic>
          <a:graphicData uri="http://schemas.openxmlformats.org/drawingml/2006/table">
            <a:tbl>
              <a:tblPr firstRow="1" bandRow="1">
                <a:tableStyleId>{5940675A-B579-460E-94D1-54222C63F5DA}</a:tableStyleId>
              </a:tblPr>
              <a:tblGrid>
                <a:gridCol w="529200"/>
                <a:gridCol w="4680000"/>
                <a:gridCol w="360000"/>
                <a:gridCol w="360000"/>
                <a:gridCol w="360000"/>
                <a:gridCol w="720000"/>
              </a:tblGrid>
              <a:tr h="324000">
                <a:tc>
                  <a:txBody>
                    <a:bodyPr/>
                    <a:lstStyle/>
                    <a:p>
                      <a:pPr algn="ctr" fontAlgn="ctr"/>
                      <a:r>
                        <a:rPr lang="fr-FR" sz="1100" b="1" i="0" u="none" strike="noStrike" dirty="0">
                          <a:solidFill>
                            <a:schemeClr val="accent6"/>
                          </a:solidFill>
                          <a:effectLst/>
                          <a:latin typeface="Calibri" panose="020F0502020204030204" pitchFamily="34" charset="0"/>
                        </a:rPr>
                        <a:t>NC1</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Dénombrer, constituer et comparer des collections.</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(décompositions/</a:t>
                      </a:r>
                    </a:p>
                    <a:p>
                      <a:pPr algn="l" fontAlgn="ctr"/>
                      <a:r>
                        <a:rPr lang="fr-FR" sz="1100" b="0" i="0" u="none" strike="noStrike" dirty="0" smtClean="0">
                          <a:solidFill>
                            <a:srgbClr val="000000"/>
                          </a:solidFill>
                          <a:effectLst/>
                          <a:latin typeface="Calibri" panose="020F0502020204030204" pitchFamily="34" charset="0"/>
                        </a:rPr>
                        <a:t>recompositions 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24000">
                <a:tc>
                  <a:txBody>
                    <a:bodyPr/>
                    <a:lstStyle/>
                    <a:p>
                      <a:pPr algn="ctr" fontAlgn="ctr"/>
                      <a:r>
                        <a:rPr lang="fr-FR" sz="1100" b="1" i="0" u="none" strike="noStrike" dirty="0">
                          <a:solidFill>
                            <a:srgbClr val="000000"/>
                          </a:solidFill>
                          <a:effectLst/>
                          <a:latin typeface="Calibri" panose="020F0502020204030204" pitchFamily="34" charset="0"/>
                        </a:rPr>
                        <a:t>NC3</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Repérer un rang ou une position dans une file ou sur une piste.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smtClean="0">
                          <a:solidFill>
                            <a:srgbClr val="000000"/>
                          </a:solidFill>
                          <a:effectLst/>
                          <a:latin typeface="Calibri" panose="020F0502020204030204" pitchFamily="34" charset="0"/>
                        </a:rPr>
                        <a:t>NC4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Faire le lien entre le rang dans une liste et le nombre d’éléments qui le précèdent. (Relation entre ordinaux et cardinaux.)</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a:solidFill>
                            <a:schemeClr val="accent6"/>
                          </a:solidFill>
                          <a:effectLst/>
                          <a:latin typeface="Calibri" panose="020F0502020204030204" pitchFamily="34" charset="0"/>
                        </a:rPr>
                        <a:t>NC5</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Comparer, ranger des nombres entiers, en utilisant les symboles =, &lt;, &gt;. Egalite traduisant l’équivalence de deux désignations du même nombre. Ordre. Sens des symboles =, &lt;, &gt;.</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rgbClr val="000000"/>
                          </a:solidFill>
                          <a:effectLst/>
                          <a:latin typeface="Calibri" panose="020F0502020204030204" pitchFamily="34" charset="0"/>
                        </a:rPr>
                        <a:t>Unités de numération (unités simples, dizaines, centaines, </a:t>
                      </a:r>
                      <a:r>
                        <a:rPr lang="fr-FR" sz="1100" b="0" i="0" u="none" strike="noStrike" dirty="0" smtClean="0">
                          <a:solidFill>
                            <a:schemeClr val="accent1"/>
                          </a:solidFill>
                          <a:effectLst/>
                          <a:latin typeface="Calibri" panose="020F0502020204030204" pitchFamily="34" charset="0"/>
                        </a:rPr>
                        <a:t>milliers</a:t>
                      </a:r>
                      <a:r>
                        <a:rPr lang="fr-FR" sz="1100" b="0" i="0" u="none" strike="noStrike" dirty="0" smtClean="0">
                          <a:solidFill>
                            <a:srgbClr val="000000"/>
                          </a:solidFill>
                          <a:effectLst/>
                          <a:latin typeface="Calibri" panose="020F0502020204030204" pitchFamily="34" charset="0"/>
                        </a:rPr>
                        <a:t>) et leurs relations (principe décimal de la numération en chiffres). </a:t>
                      </a:r>
                    </a:p>
                    <a:p>
                      <a:pPr algn="l" fontAlgn="ctr"/>
                      <a:r>
                        <a:rPr lang="fr-FR" sz="11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rgbClr val="000000"/>
                          </a:solidFill>
                          <a:effectLst/>
                          <a:latin typeface="Calibri" panose="020F0502020204030204" pitchFamily="34" charset="0"/>
                        </a:rPr>
                        <a:t>Noms des nombres.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24000">
                <a:tc>
                  <a:txBody>
                    <a:bodyPr/>
                    <a:lstStyle/>
                    <a:p>
                      <a:pPr algn="ctr" fontAlgn="ctr"/>
                      <a:r>
                        <a:rPr lang="fr-FR" sz="1100" b="1" i="0" u="none" strike="noStrike" dirty="0" smtClean="0">
                          <a:solidFill>
                            <a:schemeClr val="accent1"/>
                          </a:solidFill>
                          <a:effectLst/>
                          <a:latin typeface="Calibri" panose="020F0502020204030204" pitchFamily="34" charset="0"/>
                        </a:rPr>
                        <a:t>NC9</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Associer un nombre entier à une position sur une demi-droite graduée, ainsi qu’à la distance de ce point à l’origine.</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24000">
                <a:tc>
                  <a:txBody>
                    <a:bodyPr/>
                    <a:lstStyle/>
                    <a:p>
                      <a:pPr algn="ctr" fontAlgn="ctr"/>
                      <a:r>
                        <a:rPr lang="fr-FR" sz="1100" b="1" i="0" u="none" strike="noStrike" dirty="0" smtClean="0">
                          <a:solidFill>
                            <a:schemeClr val="accent1"/>
                          </a:solidFill>
                          <a:effectLst/>
                          <a:latin typeface="Calibri" panose="020F0502020204030204" pitchFamily="34" charset="0"/>
                        </a:rPr>
                        <a:t>NC10</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Associer un nombre ou un encadrement à une grandeur en mesurant celle-ci à l’aide d’une unité. </a:t>
                      </a:r>
                    </a:p>
                    <a:p>
                      <a:pPr algn="l" fontAlgn="ctr"/>
                      <a:r>
                        <a:rPr lang="fr-FR" sz="1100" b="0" i="0" u="none" strike="noStrike" dirty="0" smtClean="0">
                          <a:solidFill>
                            <a:schemeClr val="accent1"/>
                          </a:solidFill>
                          <a:effectLst/>
                          <a:latin typeface="Calibri" panose="020F0502020204030204" pitchFamily="34" charset="0"/>
                        </a:rPr>
                        <a:t>La demi-droite graduée comme mode de représentation des nombres grâce au lien entre nombres et longueurs. </a:t>
                      </a:r>
                    </a:p>
                    <a:p>
                      <a:pPr algn="l" fontAlgn="ctr"/>
                      <a:r>
                        <a:rPr lang="fr-FR" sz="1100" b="0" i="0" u="none" strike="noStrike" dirty="0" smtClean="0">
                          <a:solidFill>
                            <a:schemeClr val="accent1"/>
                          </a:solidFill>
                          <a:effectLst/>
                          <a:latin typeface="Calibri" panose="020F0502020204030204" pitchFamily="34" charset="0"/>
                        </a:rPr>
                        <a:t>Lien entre nombre et mesure de grandeurs une unité étant choisie</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24000">
                <a:tc>
                  <a:txBody>
                    <a:bodyPr/>
                    <a:lstStyle/>
                    <a:p>
                      <a:pPr algn="ctr" fontAlgn="ctr"/>
                      <a:r>
                        <a:rPr lang="fr-FR" sz="1100" b="1" i="0" u="none" strike="noStrike" dirty="0" smtClean="0">
                          <a:solidFill>
                            <a:srgbClr val="000000"/>
                          </a:solidFill>
                          <a:effectLst/>
                          <a:latin typeface="Calibri" panose="020F0502020204030204" pitchFamily="34" charset="0"/>
                        </a:rPr>
                        <a:t>NC11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a:solidFill>
                            <a:schemeClr val="accent6"/>
                          </a:solidFill>
                          <a:effectLst/>
                          <a:latin typeface="Calibri" panose="020F0502020204030204" pitchFamily="34" charset="0"/>
                        </a:rPr>
                        <a:t>NC12</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Organisation et gestion de données - Exploiter des données numériques pour répondre à des questions. Présenter et organiser des mesures sous forme de tableaux. Modes de représentation de données numériques : tableaux, etc.</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smtClean="0">
                          <a:solidFill>
                            <a:schemeClr val="accent1"/>
                          </a:solidFill>
                          <a:effectLst/>
                          <a:latin typeface="Calibri" panose="020F0502020204030204" pitchFamily="34" charset="0"/>
                        </a:rPr>
                        <a:t>NC15</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Vérifier la vraisemblance d’un résultat, notamment en estimant son ordre de grandeur.</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100" b="1" i="0" u="none" strike="noStrike" dirty="0" smtClean="0">
                          <a:solidFill>
                            <a:srgbClr val="000000"/>
                          </a:solidFill>
                          <a:effectLst/>
                          <a:latin typeface="Calibri" panose="020F0502020204030204" pitchFamily="34" charset="0"/>
                        </a:rPr>
                        <a:t>NC17</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en ligne :</a:t>
                      </a:r>
                      <a:r>
                        <a:rPr lang="fr-FR" sz="1100" b="0" i="0" u="none" strike="noStrike" dirty="0" smtClean="0">
                          <a:solidFill>
                            <a:srgbClr val="000000"/>
                          </a:solidFill>
                          <a:effectLst/>
                          <a:latin typeface="Calibri" panose="020F0502020204030204" pitchFamily="34" charset="0"/>
                        </a:rPr>
                        <a:t> calculer en utilisant des écritures en ligne additives, soustractives, </a:t>
                      </a:r>
                      <a:r>
                        <a:rPr lang="fr-FR" sz="1100" b="0" i="0" u="none" strike="noStrike" dirty="0" smtClean="0">
                          <a:solidFill>
                            <a:schemeClr val="accent1"/>
                          </a:solidFill>
                          <a:effectLst/>
                          <a:latin typeface="Calibri" panose="020F0502020204030204" pitchFamily="34" charset="0"/>
                        </a:rPr>
                        <a:t>multiplicatives, mixtes,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12a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32298712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19152" y="888373"/>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88570" y="5378687"/>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371963556"/>
              </p:ext>
            </p:extLst>
          </p:nvPr>
        </p:nvGraphicFramePr>
        <p:xfrm>
          <a:off x="362111" y="1470157"/>
          <a:ext cx="7009100" cy="363474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000" b="1" i="0" u="none" strike="noStrike" dirty="0">
                          <a:solidFill>
                            <a:schemeClr val="accent6"/>
                          </a:solidFill>
                          <a:effectLst/>
                          <a:latin typeface="Calibri" panose="020F0502020204030204" pitchFamily="34" charset="0"/>
                        </a:rPr>
                        <a:t>GM1</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Comparer des objets selon plusieurs grandeurs et identifier quand il s’agit d’une longueur, d’une masse, d’une contenance ou d’une durée. Lexique spécifique associé aux longueurs, aux masses, aux durées.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a:r>
                        <a:rPr lang="fr-FR" sz="1000" b="1" dirty="0" smtClean="0"/>
                        <a:t>GM2</a:t>
                      </a:r>
                      <a:endParaRPr lang="fr-FR" sz="1000" b="1" dirty="0"/>
                    </a:p>
                  </a:txBody>
                  <a:tcPr anchor="ctr"/>
                </a:tc>
                <a:tc>
                  <a:txBody>
                    <a:bodyPr/>
                    <a:lstStyle/>
                    <a:p>
                      <a:pPr algn="l"/>
                      <a:r>
                        <a:rPr lang="fr-FR" sz="1000" dirty="0" smtClean="0"/>
                        <a:t>Comparer des longueurs, des masses, directement, en introduisant la comparaison à un objet intermédiaire. Principe de comparaison des longueurs, des masses, </a:t>
                      </a:r>
                      <a:r>
                        <a:rPr lang="fr-FR" sz="1000" dirty="0" smtClean="0">
                          <a:solidFill>
                            <a:schemeClr val="accent1"/>
                          </a:solidFill>
                        </a:rPr>
                        <a:t>des contenances. </a:t>
                      </a:r>
                      <a:endParaRPr lang="fr-FR" sz="1000" dirty="0">
                        <a:solidFill>
                          <a:schemeClr val="accent1"/>
                        </a:solidFill>
                      </a:endParaRPr>
                    </a:p>
                  </a:txBody>
                  <a:tcPr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chemeClr val="accent1"/>
                          </a:solidFill>
                          <a:effectLst/>
                          <a:latin typeface="Calibri" panose="020F0502020204030204" pitchFamily="34" charset="0"/>
                        </a:rPr>
                        <a:t>GM7</a:t>
                      </a:r>
                      <a:endParaRPr lang="fr-FR" sz="10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chemeClr val="accent1"/>
                          </a:solidFill>
                          <a:effectLst/>
                          <a:latin typeface="Calibri" panose="020F0502020204030204" pitchFamily="34" charset="0"/>
                        </a:rPr>
                        <a:t>Exprimer une mesure dans une ou plusieurs unités choisies ou imposées. </a:t>
                      </a:r>
                    </a:p>
                    <a:p>
                      <a:pPr algn="l" fontAlgn="ctr"/>
                      <a:r>
                        <a:rPr lang="fr-FR" sz="1000" b="0" i="0" u="none" strike="noStrike" dirty="0" smtClean="0">
                          <a:solidFill>
                            <a:schemeClr val="accent1"/>
                          </a:solidFill>
                          <a:effectLst/>
                          <a:latin typeface="Calibri" panose="020F0502020204030204" pitchFamily="34" charset="0"/>
                        </a:rPr>
                        <a:t>Notion d’unité : grandeur arbitraire prise comme référence pour mesurer les grandeurs de la même espèce.</a:t>
                      </a:r>
                    </a:p>
                    <a:p>
                      <a:pPr algn="l" fontAlgn="ctr"/>
                      <a:r>
                        <a:rPr lang="fr-FR" sz="1000" b="0" i="0" u="none" strike="noStrike" dirty="0" smtClean="0">
                          <a:solidFill>
                            <a:schemeClr val="accent1"/>
                          </a:solidFill>
                          <a:effectLst/>
                          <a:latin typeface="Calibri" panose="020F0502020204030204" pitchFamily="34" charset="0"/>
                        </a:rPr>
                        <a:t>Unités de mesures </a:t>
                      </a:r>
                      <a:r>
                        <a:rPr lang="fr-FR" sz="1000" b="0" i="0" u="none" strike="noStrike" dirty="0" err="1" smtClean="0">
                          <a:solidFill>
                            <a:schemeClr val="accent1"/>
                          </a:solidFill>
                          <a:effectLst/>
                          <a:latin typeface="Calibri" panose="020F0502020204030204" pitchFamily="34" charset="0"/>
                        </a:rPr>
                        <a:t>usuelles.longueur</a:t>
                      </a:r>
                      <a:r>
                        <a:rPr lang="fr-FR" sz="1000" b="0" i="0" u="none" strike="noStrike" dirty="0" smtClean="0">
                          <a:solidFill>
                            <a:schemeClr val="accent1"/>
                          </a:solidFill>
                          <a:effectLst/>
                          <a:latin typeface="Calibri" panose="020F0502020204030204" pitchFamily="34" charset="0"/>
                        </a:rPr>
                        <a:t> : m, dm, cm, mm, </a:t>
                      </a:r>
                      <a:r>
                        <a:rPr lang="fr-FR" sz="1000" b="0" i="0" u="none" strike="noStrike" dirty="0" smtClean="0">
                          <a:solidFill>
                            <a:schemeClr val="accent1"/>
                          </a:solidFill>
                          <a:effectLst/>
                          <a:latin typeface="Calibri" panose="020F0502020204030204" pitchFamily="34" charset="0"/>
                        </a:rPr>
                        <a:t>km</a:t>
                      </a:r>
                      <a:r>
                        <a:rPr lang="fr-FR" sz="1000" b="0" i="0" u="none" strike="noStrike" baseline="0" dirty="0" smtClean="0">
                          <a:solidFill>
                            <a:schemeClr val="accent1"/>
                          </a:solidFill>
                          <a:effectLst/>
                          <a:latin typeface="Calibri" panose="020F0502020204030204" pitchFamily="34" charset="0"/>
                        </a:rPr>
                        <a:t> / </a:t>
                      </a:r>
                      <a:r>
                        <a:rPr lang="fr-FR" sz="1000" b="0" i="0" u="none" strike="noStrike" dirty="0" smtClean="0">
                          <a:solidFill>
                            <a:schemeClr val="accent1"/>
                          </a:solidFill>
                          <a:effectLst/>
                          <a:latin typeface="Calibri" panose="020F0502020204030204" pitchFamily="34" charset="0"/>
                        </a:rPr>
                        <a:t>masse</a:t>
                      </a:r>
                      <a:r>
                        <a:rPr lang="fr-FR" sz="1000" b="0" i="0" u="none" strike="noStrike" dirty="0" smtClean="0">
                          <a:solidFill>
                            <a:schemeClr val="accent1"/>
                          </a:solidFill>
                          <a:effectLst/>
                          <a:latin typeface="Calibri" panose="020F0502020204030204" pitchFamily="34" charset="0"/>
                        </a:rPr>
                        <a:t> : g, kg, </a:t>
                      </a:r>
                      <a:r>
                        <a:rPr lang="fr-FR" sz="1000" b="0" i="0" u="none" strike="noStrike" dirty="0" smtClean="0">
                          <a:solidFill>
                            <a:schemeClr val="accent1"/>
                          </a:solidFill>
                          <a:effectLst/>
                          <a:latin typeface="Calibri" panose="020F0502020204030204" pitchFamily="34" charset="0"/>
                        </a:rPr>
                        <a:t>tonne / contenance</a:t>
                      </a:r>
                      <a:r>
                        <a:rPr lang="fr-FR" sz="1000" b="0" i="0" u="none" strike="noStrike" dirty="0" smtClean="0">
                          <a:solidFill>
                            <a:schemeClr val="accent1"/>
                          </a:solidFill>
                          <a:effectLst/>
                          <a:latin typeface="Calibri" panose="020F0502020204030204" pitchFamily="34" charset="0"/>
                        </a:rPr>
                        <a:t> : L, </a:t>
                      </a:r>
                      <a:r>
                        <a:rPr lang="fr-FR" sz="1000" b="0" i="0" u="none" strike="noStrike" dirty="0" err="1" smtClean="0">
                          <a:solidFill>
                            <a:schemeClr val="accent1"/>
                          </a:solidFill>
                          <a:effectLst/>
                          <a:latin typeface="Calibri" panose="020F0502020204030204" pitchFamily="34" charset="0"/>
                        </a:rPr>
                        <a:t>dL</a:t>
                      </a:r>
                      <a:r>
                        <a:rPr lang="fr-FR" sz="1000" b="0" i="0" u="none" strike="noStrike" dirty="0" smtClean="0">
                          <a:solidFill>
                            <a:schemeClr val="accent1"/>
                          </a:solidFill>
                          <a:effectLst/>
                          <a:latin typeface="Calibri" panose="020F0502020204030204" pitchFamily="34" charset="0"/>
                        </a:rPr>
                        <a:t>, </a:t>
                      </a:r>
                      <a:r>
                        <a:rPr lang="fr-FR" sz="1000" b="0" i="0" u="none" strike="noStrike" dirty="0" err="1" smtClean="0">
                          <a:solidFill>
                            <a:schemeClr val="accent1"/>
                          </a:solidFill>
                          <a:effectLst/>
                          <a:latin typeface="Calibri" panose="020F0502020204030204" pitchFamily="34" charset="0"/>
                        </a:rPr>
                        <a:t>cL</a:t>
                      </a:r>
                      <a:r>
                        <a:rPr lang="fr-FR" sz="1000" b="0" i="0" u="none" strike="noStrike" dirty="0" smtClean="0">
                          <a:solidFill>
                            <a:schemeClr val="accent1"/>
                          </a:solidFill>
                          <a:effectLst/>
                          <a:latin typeface="Calibri" panose="020F0502020204030204" pitchFamily="34" charset="0"/>
                        </a:rPr>
                        <a:t>.</a:t>
                      </a:r>
                    </a:p>
                    <a:p>
                      <a:pPr algn="l" fontAlgn="ctr"/>
                      <a:r>
                        <a:rPr lang="fr-FR" sz="1000" b="0" i="0" u="none" strike="noStrike" dirty="0" smtClean="0">
                          <a:solidFill>
                            <a:schemeClr val="accent1"/>
                          </a:solidFill>
                          <a:effectLst/>
                          <a:latin typeface="Calibri" panose="020F0502020204030204" pitchFamily="34" charset="0"/>
                        </a:rPr>
                        <a:t>Relations entre les unités de longueur, entre les unités de masses, entre les unités de contenance.</a:t>
                      </a:r>
                      <a:endParaRPr lang="fr-FR" sz="10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rgbClr val="000000"/>
                          </a:solidFill>
                          <a:effectLst/>
                          <a:latin typeface="Calibri" panose="020F0502020204030204" pitchFamily="34" charset="0"/>
                        </a:rPr>
                        <a:t>GM8</a:t>
                      </a:r>
                    </a:p>
                  </a:txBody>
                  <a:tcPr marL="9525" marR="9525" marT="9525" marB="0" anchor="ctr"/>
                </a:tc>
                <a:tc>
                  <a:txBody>
                    <a:bodyPr/>
                    <a:lstStyle/>
                    <a:p>
                      <a:pPr algn="l" fontAlgn="ctr"/>
                      <a:r>
                        <a:rPr lang="fr-FR" sz="1000" b="0" i="0" u="none" strike="noStrike" dirty="0" smtClean="0">
                          <a:solidFill>
                            <a:schemeClr val="accent1"/>
                          </a:solidFill>
                          <a:effectLst/>
                          <a:latin typeface="Calibri" panose="020F0502020204030204" pitchFamily="34" charset="0"/>
                        </a:rPr>
                        <a:t>Comparer, estimer, </a:t>
                      </a:r>
                      <a:r>
                        <a:rPr lang="fr-FR" sz="1000" b="0" i="0" u="none" strike="noStrike" dirty="0" smtClean="0">
                          <a:solidFill>
                            <a:srgbClr val="000000"/>
                          </a:solidFill>
                          <a:effectLst/>
                          <a:latin typeface="Calibri" panose="020F0502020204030204" pitchFamily="34" charset="0"/>
                        </a:rPr>
                        <a:t>mesurer des durées (Unités de mesure usuelles de durées : j, semaine, mois, année, siècle, millénaire.) </a:t>
                      </a:r>
                      <a:endParaRPr lang="fr-FR" sz="1000" b="0" i="0" u="none" strike="noStrike" dirty="0" smtClean="0">
                        <a:solidFill>
                          <a:srgbClr val="000000"/>
                        </a:solidFill>
                        <a:effectLst/>
                        <a:latin typeface="Calibri" panose="020F0502020204030204" pitchFamily="34" charset="0"/>
                      </a:endParaRPr>
                    </a:p>
                    <a:p>
                      <a:pPr algn="l" fontAlgn="ctr"/>
                      <a:r>
                        <a:rPr lang="fr-FR" sz="1000" b="0" i="0" u="none" strike="noStrike" dirty="0" smtClean="0">
                          <a:solidFill>
                            <a:schemeClr val="accent1"/>
                          </a:solidFill>
                          <a:effectLst/>
                          <a:latin typeface="Calibri" panose="020F0502020204030204" pitchFamily="34" charset="0"/>
                        </a:rPr>
                        <a:t>Relations </a:t>
                      </a:r>
                      <a:r>
                        <a:rPr lang="fr-FR" sz="1000" b="0" i="0" u="none" strike="noStrike" dirty="0" smtClean="0">
                          <a:solidFill>
                            <a:schemeClr val="accent1"/>
                          </a:solidFill>
                          <a:effectLst/>
                          <a:latin typeface="Calibri" panose="020F0502020204030204" pitchFamily="34" charset="0"/>
                        </a:rPr>
                        <a:t>entre ces unités.</a:t>
                      </a:r>
                      <a:endParaRPr lang="fr-FR" sz="10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GM10</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0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0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1000" b="0" i="0" u="none" strike="noStrike" dirty="0" smtClean="0">
                          <a:solidFill>
                            <a:srgbClr val="000000"/>
                          </a:solidFill>
                          <a:effectLst/>
                          <a:latin typeface="Calibri" panose="020F0502020204030204" pitchFamily="34" charset="0"/>
                        </a:rPr>
                        <a:t>Principes d’utilisation de la monnaie (en euros </a:t>
                      </a:r>
                      <a:r>
                        <a:rPr lang="fr-FR" sz="1000" b="0" i="0" u="none" strike="noStrike" dirty="0" smtClean="0">
                          <a:solidFill>
                            <a:schemeClr val="accent1"/>
                          </a:solidFill>
                          <a:effectLst/>
                          <a:latin typeface="Calibri" panose="020F0502020204030204" pitchFamily="34" charset="0"/>
                        </a:rPr>
                        <a:t>et centimes d’euros</a:t>
                      </a:r>
                      <a:r>
                        <a:rPr lang="fr-FR" sz="1000" b="0" i="0" u="none" strike="noStrike" dirty="0" smtClean="0">
                          <a:solidFill>
                            <a:srgbClr val="000000"/>
                          </a:solidFill>
                          <a:effectLst/>
                          <a:latin typeface="Calibri" panose="020F0502020204030204" pitchFamily="34" charset="0"/>
                        </a:rPr>
                        <a:t>). </a:t>
                      </a:r>
                    </a:p>
                    <a:p>
                      <a:pPr algn="l" fontAlgn="ctr"/>
                      <a:r>
                        <a:rPr lang="fr-FR" sz="1000" b="0" i="0" u="none" strike="noStrike" dirty="0" smtClean="0">
                          <a:solidFill>
                            <a:srgbClr val="000000"/>
                          </a:solidFill>
                          <a:effectLst/>
                          <a:latin typeface="Calibri" panose="020F0502020204030204" pitchFamily="34" charset="0"/>
                        </a:rPr>
                        <a:t>Lexique lié aux pratiques économiques.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501338" y="671822"/>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742697" y="5225690"/>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aphicFrame>
        <p:nvGraphicFramePr>
          <p:cNvPr id="27" name="Tableau 26"/>
          <p:cNvGraphicFramePr>
            <a:graphicFrameLocks noGrp="1"/>
          </p:cNvGraphicFramePr>
          <p:nvPr>
            <p:extLst>
              <p:ext uri="{D42A27DB-BD31-4B8C-83A1-F6EECF244321}">
                <p14:modId xmlns:p14="http://schemas.microsoft.com/office/powerpoint/2010/main" val="3753371486"/>
              </p:ext>
            </p:extLst>
          </p:nvPr>
        </p:nvGraphicFramePr>
        <p:xfrm>
          <a:off x="276397" y="6014182"/>
          <a:ext cx="7009100" cy="410617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24000">
                <a:tc>
                  <a:txBody>
                    <a:bodyPr/>
                    <a:lstStyle/>
                    <a:p>
                      <a:pPr algn="ctr" fontAlgn="ctr"/>
                      <a:r>
                        <a:rPr lang="fr-FR" sz="1000" b="1" i="0" u="none" strike="noStrike" dirty="0" smtClean="0">
                          <a:solidFill>
                            <a:srgbClr val="000000"/>
                          </a:solidFill>
                          <a:effectLst/>
                          <a:latin typeface="Calibri" panose="020F0502020204030204" pitchFamily="34" charset="0"/>
                        </a:rPr>
                        <a:t>EG1</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Se repérer dans son environnement proche.</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000" b="1" i="0" u="none" strike="noStrike" dirty="0">
                          <a:solidFill>
                            <a:srgbClr val="000000"/>
                          </a:solidFill>
                          <a:effectLst/>
                          <a:latin typeface="Calibri" panose="020F0502020204030204" pitchFamily="34" charset="0"/>
                        </a:rPr>
                        <a:t>EG2</a:t>
                      </a: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10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10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000" b="1" i="0" u="none" strike="noStrike" dirty="0" smtClean="0">
                          <a:solidFill>
                            <a:srgbClr val="000000"/>
                          </a:solidFill>
                          <a:effectLst/>
                          <a:latin typeface="Calibri" panose="020F0502020204030204" pitchFamily="34" charset="0"/>
                        </a:rPr>
                        <a:t>EG4</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S'orienter et se déplacer en utilisant des repères.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24000">
                <a:tc>
                  <a:txBody>
                    <a:bodyPr/>
                    <a:lstStyle/>
                    <a:p>
                      <a:pPr algn="ctr" fontAlgn="ctr"/>
                      <a:r>
                        <a:rPr lang="fr-FR" sz="10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00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1000" b="0" i="0" u="none" strike="noStrike" dirty="0" smtClean="0">
                          <a:solidFill>
                            <a:schemeClr val="accent1"/>
                          </a:solidFill>
                          <a:effectLst/>
                          <a:latin typeface="Calibri" panose="020F0502020204030204" pitchFamily="34" charset="0"/>
                        </a:rPr>
                        <a:t>triangle rectangle</a:t>
                      </a:r>
                      <a:r>
                        <a:rPr lang="fr-FR" sz="1000" b="0" i="0" u="none" strike="noStrike" dirty="0" smtClean="0">
                          <a:solidFill>
                            <a:srgbClr val="000000"/>
                          </a:solidFill>
                          <a:effectLst/>
                          <a:latin typeface="Calibri" panose="020F0502020204030204" pitchFamily="34" charset="0"/>
                        </a:rPr>
                        <a:t>, </a:t>
                      </a:r>
                      <a:r>
                        <a:rPr lang="fr-FR" sz="1000" b="0" i="0" u="none" strike="noStrike" dirty="0" smtClean="0">
                          <a:solidFill>
                            <a:schemeClr val="accent1"/>
                          </a:solidFill>
                          <a:effectLst/>
                          <a:latin typeface="Calibri" panose="020F0502020204030204" pitchFamily="34" charset="0"/>
                        </a:rPr>
                        <a:t>polygone</a:t>
                      </a:r>
                      <a:r>
                        <a:rPr lang="fr-FR" sz="1000" b="0" i="0" u="none" strike="noStrike" dirty="0" smtClean="0">
                          <a:solidFill>
                            <a:srgbClr val="000000"/>
                          </a:solidFill>
                          <a:effectLst/>
                          <a:latin typeface="Calibri" panose="020F0502020204030204" pitchFamily="34" charset="0"/>
                        </a:rPr>
                        <a:t>, côté, sommet, angle droit ; cercle, </a:t>
                      </a:r>
                      <a:r>
                        <a:rPr lang="fr-FR" sz="1000" b="0" i="0" u="none" strike="noStrike" dirty="0" smtClean="0">
                          <a:solidFill>
                            <a:schemeClr val="accent1"/>
                          </a:solidFill>
                          <a:effectLst/>
                          <a:latin typeface="Calibri" panose="020F0502020204030204" pitchFamily="34" charset="0"/>
                        </a:rPr>
                        <a:t>disque</a:t>
                      </a:r>
                      <a:r>
                        <a:rPr lang="fr-FR" sz="1000" b="0" i="0" u="none" strike="noStrike" dirty="0" smtClean="0">
                          <a:solidFill>
                            <a:srgbClr val="000000"/>
                          </a:solidFill>
                          <a:effectLst/>
                          <a:latin typeface="Calibri" panose="020F0502020204030204" pitchFamily="34" charset="0"/>
                        </a:rPr>
                        <a:t>, rayon, centre ; segment, </a:t>
                      </a:r>
                      <a:r>
                        <a:rPr lang="fr-FR" sz="1000" b="0" i="0" u="none" strike="noStrike" dirty="0" smtClean="0">
                          <a:solidFill>
                            <a:schemeClr val="accent1"/>
                          </a:solidFill>
                          <a:effectLst/>
                          <a:latin typeface="Calibri" panose="020F0502020204030204" pitchFamily="34" charset="0"/>
                        </a:rPr>
                        <a:t>milieu d’un segment</a:t>
                      </a:r>
                      <a:r>
                        <a:rPr lang="fr-FR" sz="1000" b="0" i="0" u="none" strike="noStrike" dirty="0" smtClean="0">
                          <a:solidFill>
                            <a:srgbClr val="000000"/>
                          </a:solidFill>
                          <a:effectLst/>
                          <a:latin typeface="Calibri" panose="020F0502020204030204" pitchFamily="34" charset="0"/>
                        </a:rPr>
                        <a:t>, droite.</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000" b="1" i="0" u="none" strike="noStrike" dirty="0" smtClean="0">
                          <a:solidFill>
                            <a:srgbClr val="000000"/>
                          </a:solidFill>
                          <a:effectLst/>
                          <a:latin typeface="Calibri" panose="020F0502020204030204" pitchFamily="34" charset="0"/>
                        </a:rPr>
                        <a:t>EG11</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Utiliser la règle, comme instrument de tracé. </a:t>
                      </a:r>
                    </a:p>
                    <a:p>
                      <a:pPr algn="l" fontAlgn="ctr"/>
                      <a:r>
                        <a:rPr lang="fr-FR" sz="1000" b="0" i="0" u="none" strike="noStrike" dirty="0" smtClean="0">
                          <a:solidFill>
                            <a:schemeClr val="accent1"/>
                          </a:solidFill>
                          <a:effectLst/>
                          <a:latin typeface="Calibri" panose="020F0502020204030204" pitchFamily="34" charset="0"/>
                        </a:rPr>
                        <a:t>Lien entre propriétés géométriques et instruments de tracé : droite, alignement et règle non graduée ; </a:t>
                      </a:r>
                      <a:r>
                        <a:rPr lang="fr-FR" sz="1000" b="0" i="0" u="none" strike="noStrike" dirty="0" smtClean="0">
                          <a:solidFill>
                            <a:srgbClr val="000000"/>
                          </a:solidFill>
                          <a:effectLst/>
                          <a:latin typeface="Calibri" panose="020F0502020204030204" pitchFamily="34" charset="0"/>
                        </a:rPr>
                        <a:t>angle droit et équerre ; cercle et compas.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1000" b="1" i="0" u="none" strike="noStrike" dirty="0" smtClean="0">
                          <a:solidFill>
                            <a:srgbClr val="000000"/>
                          </a:solidFill>
                          <a:effectLst/>
                          <a:latin typeface="Calibri" panose="020F0502020204030204" pitchFamily="34" charset="0"/>
                        </a:rPr>
                        <a:t>EG12</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Reconnaitre, nommer les figures usuelles. </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24000">
                <a:tc>
                  <a:txBody>
                    <a:bodyPr/>
                    <a:lstStyle/>
                    <a:p>
                      <a:pPr algn="ctr" fontAlgn="ctr"/>
                      <a:r>
                        <a:rPr lang="fr-FR" sz="1000" b="1" i="0" u="none" strike="noStrike" dirty="0">
                          <a:solidFill>
                            <a:schemeClr val="accent6"/>
                          </a:solidFill>
                          <a:effectLst/>
                          <a:latin typeface="Calibri" panose="020F0502020204030204" pitchFamily="34" charset="0"/>
                        </a:rPr>
                        <a:t>EG13</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Reconnaitre et décrire à partir de côtés, un carré, un rectangle</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24000">
                <a:tc>
                  <a:txBody>
                    <a:bodyPr/>
                    <a:lstStyle/>
                    <a:p>
                      <a:pPr algn="ctr" fontAlgn="ctr"/>
                      <a:r>
                        <a:rPr lang="fr-FR" sz="1000" b="1" i="0" u="none" strike="noStrike" dirty="0" smtClean="0">
                          <a:solidFill>
                            <a:srgbClr val="000000"/>
                          </a:solidFill>
                          <a:effectLst/>
                          <a:latin typeface="Calibri" panose="020F0502020204030204" pitchFamily="34" charset="0"/>
                        </a:rPr>
                        <a:t>EG14</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Construire un cercle connaissant son centre et un point, ou son centre et son rayon.</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24000">
                <a:tc>
                  <a:txBody>
                    <a:bodyPr/>
                    <a:lstStyle/>
                    <a:p>
                      <a:pPr algn="ctr" fontAlgn="ctr"/>
                      <a:r>
                        <a:rPr lang="fr-FR" sz="1000" b="1" i="0" u="none" strike="noStrike" dirty="0" smtClean="0">
                          <a:solidFill>
                            <a:srgbClr val="000000"/>
                          </a:solidFill>
                          <a:effectLst/>
                          <a:latin typeface="Calibri" panose="020F0502020204030204" pitchFamily="34" charset="0"/>
                        </a:rPr>
                        <a:t>EG17</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Reporter une longueur sur une droite déjà tracée. </a:t>
                      </a:r>
                      <a:endParaRPr lang="fr-FR" sz="1000" b="0" i="0" u="none" strike="noStrike" dirty="0" smtClean="0">
                        <a:solidFill>
                          <a:srgbClr val="000000"/>
                        </a:solidFill>
                        <a:effectLst/>
                        <a:latin typeface="Calibri" panose="020F0502020204030204" pitchFamily="34" charset="0"/>
                      </a:endParaRPr>
                    </a:p>
                    <a:p>
                      <a:pPr algn="l" fontAlgn="ctr"/>
                      <a:r>
                        <a:rPr lang="fr-FR" sz="1000" b="0" i="0" u="none" strike="noStrike" dirty="0" smtClean="0">
                          <a:solidFill>
                            <a:schemeClr val="accent1"/>
                          </a:solidFill>
                          <a:effectLst/>
                          <a:latin typeface="Calibri" panose="020F0502020204030204" pitchFamily="34" charset="0"/>
                        </a:rPr>
                        <a:t>Égalité </a:t>
                      </a:r>
                      <a:r>
                        <a:rPr lang="fr-FR" sz="1000" b="0" i="0" u="none" strike="noStrike" dirty="0" smtClean="0">
                          <a:solidFill>
                            <a:schemeClr val="accent1"/>
                          </a:solidFill>
                          <a:effectLst/>
                          <a:latin typeface="Calibri" panose="020F0502020204030204" pitchFamily="34" charset="0"/>
                        </a:rPr>
                        <a:t>de longueurs.</a:t>
                      </a:r>
                      <a:endParaRPr lang="fr-FR" sz="10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12b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3258277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706535" y="564892"/>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104582467"/>
              </p:ext>
            </p:extLst>
          </p:nvPr>
        </p:nvGraphicFramePr>
        <p:xfrm>
          <a:off x="275285" y="1213194"/>
          <a:ext cx="7009100" cy="744347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a:t>
                      </a:r>
                      <a:r>
                        <a:rPr lang="fr-FR" sz="1100" b="0" i="0" u="none" strike="noStrike" dirty="0" smtClean="0">
                          <a:solidFill>
                            <a:srgbClr val="000000"/>
                          </a:solidFill>
                          <a:effectLst/>
                          <a:latin typeface="Calibri" panose="020F0502020204030204" pitchFamily="34" charset="0"/>
                        </a:rPr>
                        <a:t>décompositions/recompositions </a:t>
                      </a:r>
                      <a:r>
                        <a:rPr lang="fr-FR" sz="1100" b="0" i="0" u="none" strike="noStrike" dirty="0" smtClean="0">
                          <a:solidFill>
                            <a:srgbClr val="000000"/>
                          </a:solidFill>
                          <a:effectLst/>
                          <a:latin typeface="Calibri" panose="020F0502020204030204" pitchFamily="34" charset="0"/>
                        </a:rPr>
                        <a:t>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NC5</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Comparer, ranger des nombres entiers, en utilisant les symboles =, &lt;, &gt;. Egalite traduisant l’équivalence de deux désignations du même nombre. Ordre. Sens des symboles =, &lt;, &gt;.</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rgbClr val="000000"/>
                          </a:solidFill>
                          <a:effectLst/>
                          <a:latin typeface="Calibri" panose="020F0502020204030204" pitchFamily="34" charset="0"/>
                        </a:rPr>
                        <a:t>Unités de numération (unités simples, dizaines, centaines, </a:t>
                      </a:r>
                      <a:r>
                        <a:rPr lang="fr-FR" sz="1100" b="0" i="0" u="none" strike="noStrike" dirty="0" smtClean="0">
                          <a:solidFill>
                            <a:schemeClr val="accent1"/>
                          </a:solidFill>
                          <a:effectLst/>
                          <a:latin typeface="Calibri" panose="020F0502020204030204" pitchFamily="34" charset="0"/>
                        </a:rPr>
                        <a:t>milliers</a:t>
                      </a:r>
                      <a:r>
                        <a:rPr lang="fr-FR" sz="1100" b="0" i="0" u="none" strike="noStrike" dirty="0" smtClean="0">
                          <a:solidFill>
                            <a:srgbClr val="000000"/>
                          </a:solidFill>
                          <a:effectLst/>
                          <a:latin typeface="Calibri" panose="020F0502020204030204" pitchFamily="34" charset="0"/>
                        </a:rPr>
                        <a:t>) et leurs relations (principe décimal de la numération en chiffres). </a:t>
                      </a:r>
                    </a:p>
                    <a:p>
                      <a:pPr algn="l" fontAlgn="ctr"/>
                      <a:r>
                        <a:rPr lang="fr-FR" sz="11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rgbClr val="000000"/>
                          </a:solidFill>
                          <a:effectLst/>
                          <a:latin typeface="Calibri" panose="020F0502020204030204" pitchFamily="34" charset="0"/>
                        </a:rPr>
                        <a:t>Noms des nombres.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Organisation et gestion de données - Exploiter des données numériques pour répondre à des questions. </a:t>
                      </a:r>
                    </a:p>
                    <a:p>
                      <a:pPr algn="l" fontAlgn="ctr"/>
                      <a:r>
                        <a:rPr lang="fr-FR" sz="1100" b="0" i="0" u="none" strike="noStrike" dirty="0" smtClean="0">
                          <a:solidFill>
                            <a:srgbClr val="000000"/>
                          </a:solidFill>
                          <a:effectLst/>
                          <a:latin typeface="Calibri" panose="020F0502020204030204" pitchFamily="34" charset="0"/>
                        </a:rPr>
                        <a:t>Présenter et organiser des mesures sous forme de tableaux. </a:t>
                      </a:r>
                    </a:p>
                    <a:p>
                      <a:pPr algn="l" fontAlgn="ctr"/>
                      <a:r>
                        <a:rPr lang="fr-FR" sz="1100" b="0" i="0" u="none" strike="noStrike" dirty="0" smtClean="0">
                          <a:solidFill>
                            <a:srgbClr val="000000"/>
                          </a:solidFill>
                          <a:effectLst/>
                          <a:latin typeface="Calibri" panose="020F0502020204030204" pitchFamily="34" charset="0"/>
                        </a:rPr>
                        <a:t>Modes de représentation de données numériques : tableaux, </a:t>
                      </a:r>
                      <a:r>
                        <a:rPr lang="fr-FR" sz="1100" b="0" i="0" u="none" strike="noStrike" dirty="0" smtClean="0">
                          <a:solidFill>
                            <a:schemeClr val="accent1"/>
                          </a:solidFill>
                          <a:effectLst/>
                          <a:latin typeface="Calibri" panose="020F0502020204030204" pitchFamily="34" charset="0"/>
                        </a:rPr>
                        <a:t>graphiques simples, etc.</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chemeClr val="tx1"/>
                          </a:solidFill>
                          <a:effectLst/>
                          <a:latin typeface="Calibri" panose="020F0502020204030204" pitchFamily="34" charset="0"/>
                        </a:rPr>
                        <a:t>NC17</a:t>
                      </a:r>
                      <a:endParaRPr lang="fr-FR" sz="1100" b="1" i="0" u="none" strike="noStrike" dirty="0">
                        <a:solidFill>
                          <a:schemeClr val="tx1"/>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chemeClr val="tx1"/>
                          </a:solidFill>
                          <a:effectLst/>
                          <a:latin typeface="Calibri" panose="020F0502020204030204" pitchFamily="34" charset="0"/>
                        </a:rPr>
                        <a:t>Calcul en ligne :</a:t>
                      </a:r>
                      <a:r>
                        <a:rPr lang="fr-FR" sz="1100" b="0" i="0" u="none" strike="noStrike" dirty="0" smtClean="0">
                          <a:solidFill>
                            <a:schemeClr val="tx1"/>
                          </a:solidFill>
                          <a:effectLst/>
                          <a:latin typeface="Calibri" panose="020F0502020204030204" pitchFamily="34" charset="0"/>
                        </a:rPr>
                        <a:t> calculer en utilisant des écritures en ligne additives, soustractives, </a:t>
                      </a:r>
                      <a:r>
                        <a:rPr lang="fr-FR" sz="1100" b="0" i="0" u="none" strike="noStrike" dirty="0" smtClean="0">
                          <a:solidFill>
                            <a:schemeClr val="accent1"/>
                          </a:solidFill>
                          <a:effectLst/>
                          <a:latin typeface="Calibri" panose="020F0502020204030204" pitchFamily="34" charset="0"/>
                        </a:rPr>
                        <a:t>multiplicatives, mixtes,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NC18</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chemeClr val="accent1"/>
                          </a:solidFill>
                          <a:effectLst/>
                          <a:latin typeface="Calibri" panose="020F0502020204030204" pitchFamily="34" charset="0"/>
                        </a:rPr>
                        <a:t>Calcul posé : </a:t>
                      </a:r>
                      <a:r>
                        <a:rPr lang="fr-FR" sz="1100" b="0" i="0" u="none" strike="noStrike" dirty="0" smtClean="0">
                          <a:solidFill>
                            <a:schemeClr val="accent1"/>
                          </a:solidFill>
                          <a:effectLst/>
                          <a:latin typeface="Calibri" panose="020F0502020204030204" pitchFamily="34" charset="0"/>
                        </a:rPr>
                        <a:t>mettre en œuvre un algorithme de calcul posé pour l’addition, la soustraction, la multiplication.</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13a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8938143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06399" y="723660"/>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39603" y="3591455"/>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612208903"/>
              </p:ext>
            </p:extLst>
          </p:nvPr>
        </p:nvGraphicFramePr>
        <p:xfrm>
          <a:off x="270085" y="1417620"/>
          <a:ext cx="7009200" cy="1898650"/>
        </p:xfrm>
        <a:graphic>
          <a:graphicData uri="http://schemas.openxmlformats.org/drawingml/2006/table">
            <a:tbl>
              <a:tblPr firstRow="1" bandRow="1">
                <a:tableStyleId>{5940675A-B579-460E-94D1-54222C63F5DA}</a:tableStyleId>
              </a:tblPr>
              <a:tblGrid>
                <a:gridCol w="529200"/>
                <a:gridCol w="4680000"/>
                <a:gridCol w="360000"/>
                <a:gridCol w="360000"/>
                <a:gridCol w="360000"/>
                <a:gridCol w="720000"/>
              </a:tblGrid>
              <a:tr h="370840">
                <a:tc>
                  <a:txBody>
                    <a:bodyPr/>
                    <a:lstStyle/>
                    <a:p>
                      <a:pPr algn="ctr" fontAlgn="ctr"/>
                      <a:r>
                        <a:rPr lang="fr-FR" sz="900" b="1" i="0" u="none" strike="noStrike" dirty="0" smtClean="0">
                          <a:solidFill>
                            <a:schemeClr val="accent1"/>
                          </a:solidFill>
                          <a:effectLst/>
                          <a:latin typeface="Calibri" panose="020F0502020204030204" pitchFamily="34" charset="0"/>
                        </a:rPr>
                        <a:t>GM4</a:t>
                      </a:r>
                      <a:endParaRPr lang="fr-FR" sz="9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Mesurer des longueurs avec un instrument adapté, notamment en reportant une unité.</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900" b="1" i="0" u="none" strike="noStrike" dirty="0" smtClean="0">
                          <a:solidFill>
                            <a:schemeClr val="accent1"/>
                          </a:solidFill>
                          <a:effectLst/>
                          <a:latin typeface="Calibri" panose="020F0502020204030204" pitchFamily="34" charset="0"/>
                        </a:rPr>
                        <a:t>GM7</a:t>
                      </a:r>
                      <a:endParaRPr lang="fr-FR" sz="9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Exprimer une mesure dans une ou plusieurs unités choisies ou imposées. </a:t>
                      </a:r>
                    </a:p>
                    <a:p>
                      <a:pPr algn="l" fontAlgn="ctr"/>
                      <a:r>
                        <a:rPr lang="fr-FR" sz="900" b="0" i="0" u="none" strike="noStrike" dirty="0" smtClean="0">
                          <a:solidFill>
                            <a:schemeClr val="accent1"/>
                          </a:solidFill>
                          <a:effectLst/>
                          <a:latin typeface="Calibri" panose="020F0502020204030204" pitchFamily="34" charset="0"/>
                        </a:rPr>
                        <a:t>Notion d’unité : grandeur arbitraire prise comme référence pour mesurer les grandeurs de la même espèce.</a:t>
                      </a:r>
                    </a:p>
                    <a:p>
                      <a:pPr algn="l" fontAlgn="ctr"/>
                      <a:r>
                        <a:rPr lang="fr-FR" sz="900" b="0" i="0" u="none" strike="noStrike" dirty="0" smtClean="0">
                          <a:solidFill>
                            <a:schemeClr val="accent1"/>
                          </a:solidFill>
                          <a:effectLst/>
                          <a:latin typeface="Calibri" panose="020F0502020204030204" pitchFamily="34" charset="0"/>
                        </a:rPr>
                        <a:t>Unités de mesures </a:t>
                      </a:r>
                      <a:r>
                        <a:rPr lang="fr-FR" sz="900" b="0" i="0" u="none" strike="noStrike" dirty="0" smtClean="0">
                          <a:solidFill>
                            <a:schemeClr val="accent1"/>
                          </a:solidFill>
                          <a:effectLst/>
                          <a:latin typeface="Calibri" panose="020F0502020204030204" pitchFamily="34" charset="0"/>
                        </a:rPr>
                        <a:t>usuelles</a:t>
                      </a:r>
                      <a:r>
                        <a:rPr lang="fr-FR" sz="900" b="0" i="0" u="none" strike="noStrike" baseline="0" dirty="0" smtClean="0">
                          <a:solidFill>
                            <a:schemeClr val="accent1"/>
                          </a:solidFill>
                          <a:effectLst/>
                          <a:latin typeface="Calibri" panose="020F0502020204030204" pitchFamily="34" charset="0"/>
                        </a:rPr>
                        <a:t> : </a:t>
                      </a:r>
                      <a:r>
                        <a:rPr lang="fr-FR" sz="900" b="0" i="0" u="none" strike="noStrike" dirty="0" smtClean="0">
                          <a:solidFill>
                            <a:schemeClr val="accent1"/>
                          </a:solidFill>
                          <a:effectLst/>
                          <a:latin typeface="Calibri" panose="020F0502020204030204" pitchFamily="34" charset="0"/>
                        </a:rPr>
                        <a:t>longueur</a:t>
                      </a:r>
                      <a:r>
                        <a:rPr lang="fr-FR" sz="900" b="0" i="0" u="none" strike="noStrike" dirty="0" smtClean="0">
                          <a:solidFill>
                            <a:schemeClr val="accent1"/>
                          </a:solidFill>
                          <a:effectLst/>
                          <a:latin typeface="Calibri" panose="020F0502020204030204" pitchFamily="34" charset="0"/>
                        </a:rPr>
                        <a:t> : m, dm, cm, mm, </a:t>
                      </a:r>
                      <a:r>
                        <a:rPr lang="fr-FR" sz="900" b="0" i="0" u="none" strike="noStrike" dirty="0" smtClean="0">
                          <a:solidFill>
                            <a:schemeClr val="accent1"/>
                          </a:solidFill>
                          <a:effectLst/>
                          <a:latin typeface="Calibri" panose="020F0502020204030204" pitchFamily="34" charset="0"/>
                        </a:rPr>
                        <a:t>km</a:t>
                      </a:r>
                      <a:r>
                        <a:rPr lang="fr-FR" sz="900" b="0" i="0" u="none" strike="noStrike" baseline="0" dirty="0" smtClean="0">
                          <a:solidFill>
                            <a:schemeClr val="accent1"/>
                          </a:solidFill>
                          <a:effectLst/>
                          <a:latin typeface="Calibri" panose="020F0502020204030204" pitchFamily="34" charset="0"/>
                        </a:rPr>
                        <a:t> / </a:t>
                      </a:r>
                      <a:r>
                        <a:rPr lang="fr-FR" sz="900" b="0" i="0" u="none" strike="noStrike" dirty="0" smtClean="0">
                          <a:solidFill>
                            <a:schemeClr val="accent1"/>
                          </a:solidFill>
                          <a:effectLst/>
                          <a:latin typeface="Calibri" panose="020F0502020204030204" pitchFamily="34" charset="0"/>
                        </a:rPr>
                        <a:t>masse</a:t>
                      </a:r>
                      <a:r>
                        <a:rPr lang="fr-FR" sz="900" b="0" i="0" u="none" strike="noStrike" dirty="0" smtClean="0">
                          <a:solidFill>
                            <a:schemeClr val="accent1"/>
                          </a:solidFill>
                          <a:effectLst/>
                          <a:latin typeface="Calibri" panose="020F0502020204030204" pitchFamily="34" charset="0"/>
                        </a:rPr>
                        <a:t> : g, kg, </a:t>
                      </a:r>
                      <a:r>
                        <a:rPr lang="fr-FR" sz="900" b="0" i="0" u="none" strike="noStrike" dirty="0" smtClean="0">
                          <a:solidFill>
                            <a:schemeClr val="accent1"/>
                          </a:solidFill>
                          <a:effectLst/>
                          <a:latin typeface="Calibri" panose="020F0502020204030204" pitchFamily="34" charset="0"/>
                        </a:rPr>
                        <a:t>tonne</a:t>
                      </a:r>
                      <a:r>
                        <a:rPr lang="fr-FR" sz="900" b="0" i="0" u="none" strike="noStrike" baseline="0" dirty="0" smtClean="0">
                          <a:solidFill>
                            <a:schemeClr val="accent1"/>
                          </a:solidFill>
                          <a:effectLst/>
                          <a:latin typeface="Calibri" panose="020F0502020204030204" pitchFamily="34" charset="0"/>
                        </a:rPr>
                        <a:t> / </a:t>
                      </a:r>
                      <a:r>
                        <a:rPr lang="fr-FR" sz="900" b="0" i="0" u="none" strike="noStrike" dirty="0" smtClean="0">
                          <a:solidFill>
                            <a:schemeClr val="accent1"/>
                          </a:solidFill>
                          <a:effectLst/>
                          <a:latin typeface="Calibri" panose="020F0502020204030204" pitchFamily="34" charset="0"/>
                        </a:rPr>
                        <a:t>contenance</a:t>
                      </a:r>
                      <a:r>
                        <a:rPr lang="fr-FR" sz="900" b="0" i="0" u="none" strike="noStrike" dirty="0" smtClean="0">
                          <a:solidFill>
                            <a:schemeClr val="accent1"/>
                          </a:solidFill>
                          <a:effectLst/>
                          <a:latin typeface="Calibri" panose="020F0502020204030204" pitchFamily="34" charset="0"/>
                        </a:rPr>
                        <a:t> : L, </a:t>
                      </a:r>
                      <a:r>
                        <a:rPr lang="fr-FR" sz="900" b="0" i="0" u="none" strike="noStrike" dirty="0" err="1" smtClean="0">
                          <a:solidFill>
                            <a:schemeClr val="accent1"/>
                          </a:solidFill>
                          <a:effectLst/>
                          <a:latin typeface="Calibri" panose="020F0502020204030204" pitchFamily="34" charset="0"/>
                        </a:rPr>
                        <a:t>dL</a:t>
                      </a:r>
                      <a:r>
                        <a:rPr lang="fr-FR" sz="900" b="0" i="0" u="none" strike="noStrike" dirty="0" smtClean="0">
                          <a:solidFill>
                            <a:schemeClr val="accent1"/>
                          </a:solidFill>
                          <a:effectLst/>
                          <a:latin typeface="Calibri" panose="020F0502020204030204" pitchFamily="34" charset="0"/>
                        </a:rPr>
                        <a:t>, </a:t>
                      </a:r>
                      <a:r>
                        <a:rPr lang="fr-FR" sz="900" b="0" i="0" u="none" strike="noStrike" dirty="0" err="1" smtClean="0">
                          <a:solidFill>
                            <a:schemeClr val="accent1"/>
                          </a:solidFill>
                          <a:effectLst/>
                          <a:latin typeface="Calibri" panose="020F0502020204030204" pitchFamily="34" charset="0"/>
                        </a:rPr>
                        <a:t>cL</a:t>
                      </a:r>
                      <a:r>
                        <a:rPr lang="fr-FR" sz="900" b="0" i="0" u="none" strike="noStrike" dirty="0" smtClean="0">
                          <a:solidFill>
                            <a:schemeClr val="accent1"/>
                          </a:solidFill>
                          <a:effectLst/>
                          <a:latin typeface="Calibri" panose="020F0502020204030204" pitchFamily="34" charset="0"/>
                        </a:rPr>
                        <a:t>.</a:t>
                      </a:r>
                    </a:p>
                    <a:p>
                      <a:pPr algn="l" fontAlgn="ctr"/>
                      <a:r>
                        <a:rPr lang="fr-FR" sz="900" b="0" i="0" u="none" strike="noStrike" dirty="0" smtClean="0">
                          <a:solidFill>
                            <a:schemeClr val="accent1"/>
                          </a:solidFill>
                          <a:effectLst/>
                          <a:latin typeface="Calibri" panose="020F0502020204030204" pitchFamily="34" charset="0"/>
                        </a:rPr>
                        <a:t>Relations entre les unités de longueur, entre les unités de masses, entre les unités de contenance.</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900" b="1" i="0" u="none" strike="noStrike" dirty="0">
                          <a:solidFill>
                            <a:schemeClr val="accent6"/>
                          </a:solidFill>
                          <a:effectLst/>
                          <a:latin typeface="Calibri" panose="020F0502020204030204" pitchFamily="34" charset="0"/>
                        </a:rPr>
                        <a:t>GM10</a:t>
                      </a:r>
                    </a:p>
                  </a:txBody>
                  <a:tcPr marL="9525" marR="9525" marT="9525" marB="0" anchor="ctr"/>
                </a:tc>
                <a:tc>
                  <a:txBody>
                    <a:bodyPr/>
                    <a:lstStyle/>
                    <a:p>
                      <a:pPr algn="l" fontAlgn="ctr"/>
                      <a:r>
                        <a:rPr lang="fr-FR" sz="900" b="0" i="0" u="none" strike="noStrike" dirty="0">
                          <a:solidFill>
                            <a:schemeClr val="accent6"/>
                          </a:solidFill>
                          <a:effectLst/>
                          <a:latin typeface="Calibri" panose="020F0502020204030204" pitchFamily="34" charset="0"/>
                        </a:rPr>
                        <a:t>Résoudre des problèmes, notamment de mesurage et de comparaison, en utilisant les opérations sur les grandeurs ou sur les nombres. -Opérations sur les grandeurs (addition, soustraction, multiplication par un entier, division : recherche du nombre de parts et de la taille d’une part). -Quatre opérations sur les mesures  des grandeurs. -Principes d’utilisation de la monnaie (en euros). -Lexique lié aux pratiques économiques.</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grpSp>
        <p:nvGrpSpPr>
          <p:cNvPr id="24" name="Groupe 23"/>
          <p:cNvGrpSpPr/>
          <p:nvPr/>
        </p:nvGrpSpPr>
        <p:grpSpPr>
          <a:xfrm>
            <a:off x="793930" y="612304"/>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793930" y="3474924"/>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aphicFrame>
        <p:nvGraphicFramePr>
          <p:cNvPr id="27" name="Tableau 26"/>
          <p:cNvGraphicFramePr>
            <a:graphicFrameLocks noGrp="1"/>
          </p:cNvGraphicFramePr>
          <p:nvPr>
            <p:extLst>
              <p:ext uri="{D42A27DB-BD31-4B8C-83A1-F6EECF244321}">
                <p14:modId xmlns:p14="http://schemas.microsoft.com/office/powerpoint/2010/main" val="1437306602"/>
              </p:ext>
            </p:extLst>
          </p:nvPr>
        </p:nvGraphicFramePr>
        <p:xfrm>
          <a:off x="270185" y="4394039"/>
          <a:ext cx="7009100" cy="565714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24000">
                <a:tc>
                  <a:txBody>
                    <a:bodyPr/>
                    <a:lstStyle/>
                    <a:p>
                      <a:pPr algn="ctr" fontAlgn="ctr"/>
                      <a:r>
                        <a:rPr lang="fr-FR" sz="900" b="1" i="0" u="none" strike="noStrike" dirty="0">
                          <a:solidFill>
                            <a:schemeClr val="accent6"/>
                          </a:solidFill>
                          <a:effectLst/>
                          <a:latin typeface="Calibri" panose="020F0502020204030204" pitchFamily="34" charset="0"/>
                        </a:rPr>
                        <a:t>EG1</a:t>
                      </a:r>
                    </a:p>
                  </a:txBody>
                  <a:tcPr marL="9525" marR="9525" marT="9525" marB="0" anchor="ctr"/>
                </a:tc>
                <a:tc>
                  <a:txBody>
                    <a:bodyPr/>
                    <a:lstStyle/>
                    <a:p>
                      <a:pPr algn="l" fontAlgn="ctr"/>
                      <a:r>
                        <a:rPr lang="fr-FR" sz="900" b="0" i="0" u="none" strike="noStrike" dirty="0">
                          <a:solidFill>
                            <a:schemeClr val="accent6"/>
                          </a:solidFill>
                          <a:effectLst/>
                          <a:latin typeface="Calibri" panose="020F0502020204030204" pitchFamily="34" charset="0"/>
                        </a:rPr>
                        <a:t>Se repérer dans son environnement proche.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a:solidFill>
                            <a:srgbClr val="000000"/>
                          </a:solidFill>
                          <a:effectLst/>
                          <a:latin typeface="Calibri" panose="020F0502020204030204" pitchFamily="34" charset="0"/>
                        </a:rPr>
                        <a:t>EG2</a:t>
                      </a: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9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9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smtClean="0">
                          <a:solidFill>
                            <a:srgbClr val="000000"/>
                          </a:solidFill>
                          <a:effectLst/>
                          <a:latin typeface="Calibri" panose="020F0502020204030204" pitchFamily="34" charset="0"/>
                        </a:rPr>
                        <a:t>EG4</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S'orienter et se déplacer en utilisant des repères.</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24000">
                <a:tc>
                  <a:txBody>
                    <a:bodyPr/>
                    <a:lstStyle/>
                    <a:p>
                      <a:pPr algn="ctr" fontAlgn="ctr"/>
                      <a:r>
                        <a:rPr lang="fr-FR" sz="900" b="1" i="0" u="none" strike="noStrike" dirty="0">
                          <a:solidFill>
                            <a:srgbClr val="000000"/>
                          </a:solidFill>
                          <a:effectLst/>
                          <a:latin typeface="Calibri" panose="020F0502020204030204" pitchFamily="34" charset="0"/>
                        </a:rPr>
                        <a:t>EG5</a:t>
                      </a: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Coder et décoder pour prévoir, représenter et réaliser des déplacements dans des espaces familiers, sur un quadrillage, sur un écran. </a:t>
                      </a:r>
                    </a:p>
                    <a:p>
                      <a:pPr algn="l" fontAlgn="ctr"/>
                      <a:r>
                        <a:rPr lang="fr-FR" sz="900" b="0" i="0" u="none" strike="noStrike" dirty="0" smtClean="0">
                          <a:solidFill>
                            <a:srgbClr val="000000"/>
                          </a:solidFill>
                          <a:effectLst/>
                          <a:latin typeface="Calibri" panose="020F0502020204030204" pitchFamily="34" charset="0"/>
                        </a:rPr>
                        <a:t>Repères spatiaux. </a:t>
                      </a:r>
                    </a:p>
                    <a:p>
                      <a:pPr algn="l" fontAlgn="ctr"/>
                      <a:r>
                        <a:rPr lang="fr-FR" sz="900" b="0" i="0" u="none" strike="noStrike" dirty="0" smtClean="0">
                          <a:solidFill>
                            <a:srgbClr val="000000"/>
                          </a:solidFill>
                          <a:effectLst/>
                          <a:latin typeface="Calibri" panose="020F0502020204030204" pitchFamily="34" charset="0"/>
                        </a:rPr>
                        <a:t>Relations entre l’espace dans lequel on se déplace et ses représentations.</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90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900" b="0" i="0" u="none" strike="noStrike" dirty="0" smtClean="0">
                          <a:solidFill>
                            <a:schemeClr val="accent1"/>
                          </a:solidFill>
                          <a:effectLst/>
                          <a:latin typeface="Calibri" panose="020F0502020204030204" pitchFamily="34" charset="0"/>
                        </a:rPr>
                        <a:t>triangle rectangle</a:t>
                      </a:r>
                      <a:r>
                        <a:rPr lang="fr-FR" sz="900" b="0" i="0" u="none" strike="noStrike" dirty="0" smtClean="0">
                          <a:solidFill>
                            <a:srgbClr val="000000"/>
                          </a:solidFill>
                          <a:effectLst/>
                          <a:latin typeface="Calibri" panose="020F0502020204030204" pitchFamily="34" charset="0"/>
                        </a:rPr>
                        <a:t>, </a:t>
                      </a:r>
                      <a:r>
                        <a:rPr lang="fr-FR" sz="900" b="0" i="0" u="none" strike="noStrike" dirty="0" smtClean="0">
                          <a:solidFill>
                            <a:schemeClr val="accent1"/>
                          </a:solidFill>
                          <a:effectLst/>
                          <a:latin typeface="Calibri" panose="020F0502020204030204" pitchFamily="34" charset="0"/>
                        </a:rPr>
                        <a:t>polygone</a:t>
                      </a:r>
                      <a:r>
                        <a:rPr lang="fr-FR" sz="900" b="0" i="0" u="none" strike="noStrike" dirty="0" smtClean="0">
                          <a:solidFill>
                            <a:srgbClr val="000000"/>
                          </a:solidFill>
                          <a:effectLst/>
                          <a:latin typeface="Calibri" panose="020F0502020204030204" pitchFamily="34" charset="0"/>
                        </a:rPr>
                        <a:t>, côté, sommet, angle droit ; cercle, </a:t>
                      </a:r>
                      <a:r>
                        <a:rPr lang="fr-FR" sz="900" b="0" i="0" u="none" strike="noStrike" dirty="0" smtClean="0">
                          <a:solidFill>
                            <a:schemeClr val="accent1"/>
                          </a:solidFill>
                          <a:effectLst/>
                          <a:latin typeface="Calibri" panose="020F0502020204030204" pitchFamily="34" charset="0"/>
                        </a:rPr>
                        <a:t>disque</a:t>
                      </a:r>
                      <a:r>
                        <a:rPr lang="fr-FR" sz="900" b="0" i="0" u="none" strike="noStrike" dirty="0" smtClean="0">
                          <a:solidFill>
                            <a:srgbClr val="000000"/>
                          </a:solidFill>
                          <a:effectLst/>
                          <a:latin typeface="Calibri" panose="020F0502020204030204" pitchFamily="34" charset="0"/>
                        </a:rPr>
                        <a:t>, rayon, centre ; segment, </a:t>
                      </a:r>
                      <a:r>
                        <a:rPr lang="fr-FR" sz="900" b="0" i="0" u="none" strike="noStrike" dirty="0" smtClean="0">
                          <a:solidFill>
                            <a:schemeClr val="accent1"/>
                          </a:solidFill>
                          <a:effectLst/>
                          <a:latin typeface="Calibri" panose="020F0502020204030204" pitchFamily="34" charset="0"/>
                        </a:rPr>
                        <a:t>milieu d’un segment</a:t>
                      </a:r>
                      <a:r>
                        <a:rPr lang="fr-FR" sz="900" b="0" i="0" u="none" strike="noStrike" dirty="0" smtClean="0">
                          <a:solidFill>
                            <a:srgbClr val="000000"/>
                          </a:solidFill>
                          <a:effectLst/>
                          <a:latin typeface="Calibri" panose="020F0502020204030204" pitchFamily="34" charset="0"/>
                        </a:rPr>
                        <a:t>, droite.</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smtClean="0">
                          <a:solidFill>
                            <a:srgbClr val="000000"/>
                          </a:solidFill>
                          <a:effectLst/>
                          <a:latin typeface="Calibri" panose="020F0502020204030204" pitchFamily="34" charset="0"/>
                        </a:rPr>
                        <a:t>EG11</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Utiliser la règle, comme instrument de tracé. </a:t>
                      </a:r>
                    </a:p>
                    <a:p>
                      <a:pPr algn="l" fontAlgn="ctr"/>
                      <a:r>
                        <a:rPr lang="fr-FR" sz="900" b="0" i="0" u="none" strike="noStrike" dirty="0" smtClean="0">
                          <a:solidFill>
                            <a:schemeClr val="accent1"/>
                          </a:solidFill>
                          <a:effectLst/>
                          <a:latin typeface="Calibri" panose="020F0502020204030204" pitchFamily="34" charset="0"/>
                        </a:rPr>
                        <a:t>Lien entre propriétés géométriques et instruments de tracé : droite, alignement et règle non graduée ; </a:t>
                      </a:r>
                      <a:r>
                        <a:rPr lang="fr-FR" sz="900" b="0" i="0" u="none" strike="noStrike" dirty="0" smtClean="0">
                          <a:solidFill>
                            <a:srgbClr val="000000"/>
                          </a:solidFill>
                          <a:effectLst/>
                          <a:latin typeface="Calibri" panose="020F0502020204030204" pitchFamily="34" charset="0"/>
                        </a:rPr>
                        <a:t>angle droit et équerre ; cercle et compas.</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a:solidFill>
                            <a:schemeClr val="accent6"/>
                          </a:solidFill>
                          <a:effectLst/>
                          <a:latin typeface="Calibri" panose="020F0502020204030204" pitchFamily="34" charset="0"/>
                        </a:rPr>
                        <a:t>EG12</a:t>
                      </a:r>
                    </a:p>
                  </a:txBody>
                  <a:tcPr marL="9525" marR="9525" marT="9525" marB="0" anchor="ctr"/>
                </a:tc>
                <a:tc>
                  <a:txBody>
                    <a:bodyPr/>
                    <a:lstStyle/>
                    <a:p>
                      <a:pPr algn="l" fontAlgn="ctr"/>
                      <a:r>
                        <a:rPr lang="fr-FR" sz="900" b="0" i="0" u="none" strike="noStrike" dirty="0">
                          <a:solidFill>
                            <a:schemeClr val="accent6"/>
                          </a:solidFill>
                          <a:effectLst/>
                          <a:latin typeface="Calibri" panose="020F0502020204030204" pitchFamily="34" charset="0"/>
                        </a:rPr>
                        <a:t>Reconnaitre et nommer les figures usuelles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smtClean="0">
                          <a:solidFill>
                            <a:schemeClr val="accent1"/>
                          </a:solidFill>
                          <a:effectLst/>
                          <a:latin typeface="Calibri" panose="020F0502020204030204" pitchFamily="34" charset="0"/>
                        </a:rPr>
                        <a:t>EG15</a:t>
                      </a:r>
                      <a:endParaRPr lang="fr-FR" sz="9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Utiliser la règle (non graduée) pour repérer et produire des alignements.  Alignement de points et de segments.</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smtClean="0">
                          <a:solidFill>
                            <a:schemeClr val="accent1"/>
                          </a:solidFill>
                          <a:effectLst/>
                          <a:latin typeface="Calibri" panose="020F0502020204030204" pitchFamily="34" charset="0"/>
                        </a:rPr>
                        <a:t>EG16</a:t>
                      </a:r>
                      <a:endParaRPr lang="fr-FR" sz="9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Repérer et produire des angles droits à l'aide d’un gabarit, d'une équerre.</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smtClean="0">
                          <a:solidFill>
                            <a:schemeClr val="accent1"/>
                          </a:solidFill>
                          <a:effectLst/>
                          <a:latin typeface="Calibri" panose="020F0502020204030204" pitchFamily="34" charset="0"/>
                        </a:rPr>
                        <a:t>EG17</a:t>
                      </a:r>
                      <a:endParaRPr lang="fr-FR" sz="9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Reporter une longueur sur une droite déjà tracée. Égalité de longueurs.</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smtClean="0">
                          <a:solidFill>
                            <a:schemeClr val="accent1"/>
                          </a:solidFill>
                          <a:effectLst/>
                          <a:latin typeface="Calibri" panose="020F0502020204030204" pitchFamily="34" charset="0"/>
                        </a:rPr>
                        <a:t>EG18</a:t>
                      </a:r>
                      <a:endParaRPr lang="fr-FR" sz="9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Repérer ou trouver le milieu d’un segment. Milieu d’un segment.</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smtClean="0">
                          <a:solidFill>
                            <a:srgbClr val="000000"/>
                          </a:solidFill>
                          <a:effectLst/>
                          <a:latin typeface="Calibri" panose="020F0502020204030204" pitchFamily="34" charset="0"/>
                        </a:rPr>
                        <a:t>EG19</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Reconnaitre si une figure présente un axe de symétrie (à trouver).</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smtClean="0">
                          <a:solidFill>
                            <a:srgbClr val="000000"/>
                          </a:solidFill>
                          <a:effectLst/>
                          <a:latin typeface="Calibri" panose="020F0502020204030204" pitchFamily="34" charset="0"/>
                        </a:rPr>
                        <a:t>EG20</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Compléter une figure pour qu'elle soit symétrique par rapport à un axe donné. </a:t>
                      </a:r>
                    </a:p>
                    <a:p>
                      <a:pPr algn="l" fontAlgn="ctr"/>
                      <a:r>
                        <a:rPr lang="fr-FR" sz="900" b="0" i="0" u="none" strike="noStrike" dirty="0" smtClean="0">
                          <a:solidFill>
                            <a:srgbClr val="000000"/>
                          </a:solidFill>
                          <a:effectLst/>
                          <a:latin typeface="Calibri" panose="020F0502020204030204" pitchFamily="34" charset="0"/>
                        </a:rPr>
                        <a:t>Symétrie axiale. </a:t>
                      </a:r>
                    </a:p>
                    <a:p>
                      <a:pPr algn="l" fontAlgn="ctr"/>
                      <a:r>
                        <a:rPr lang="fr-FR" sz="900" b="0" i="0" u="none" strike="noStrike" dirty="0" smtClean="0">
                          <a:solidFill>
                            <a:srgbClr val="000000"/>
                          </a:solidFill>
                          <a:effectLst/>
                          <a:latin typeface="Calibri" panose="020F0502020204030204" pitchFamily="34" charset="0"/>
                        </a:rPr>
                        <a:t>Une figure décalquée puis retournée qui coïncide avec la figure initiale est symétrique : elle a un axe de symétrie (à trouver). </a:t>
                      </a:r>
                    </a:p>
                    <a:p>
                      <a:pPr algn="l" fontAlgn="ctr"/>
                      <a:r>
                        <a:rPr lang="fr-FR" sz="900" b="0" i="0" u="none" strike="noStrike" dirty="0" smtClean="0">
                          <a:solidFill>
                            <a:srgbClr val="000000"/>
                          </a:solidFill>
                          <a:effectLst/>
                          <a:latin typeface="Calibri" panose="020F0502020204030204" pitchFamily="34" charset="0"/>
                        </a:rPr>
                        <a:t> Une figure symétrique pliée sur son axe de symétrie, se partage en deux parties qui coïncident exactement.</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13b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3316819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658910" y="524640"/>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2487510532"/>
              </p:ext>
            </p:extLst>
          </p:nvPr>
        </p:nvGraphicFramePr>
        <p:xfrm>
          <a:off x="275285" y="1242465"/>
          <a:ext cx="7009100" cy="795591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a:t>
                      </a:r>
                      <a:r>
                        <a:rPr lang="fr-FR" sz="1100" b="0" i="0" u="none" strike="noStrike" dirty="0" smtClean="0">
                          <a:solidFill>
                            <a:srgbClr val="000000"/>
                          </a:solidFill>
                          <a:effectLst/>
                          <a:latin typeface="Calibri" panose="020F0502020204030204" pitchFamily="34" charset="0"/>
                        </a:rPr>
                        <a:t>décompositions/recompositions </a:t>
                      </a:r>
                      <a:r>
                        <a:rPr lang="fr-FR" sz="1100" b="0" i="0" u="none" strike="noStrike" dirty="0" smtClean="0">
                          <a:solidFill>
                            <a:srgbClr val="000000"/>
                          </a:solidFill>
                          <a:effectLst/>
                          <a:latin typeface="Calibri" panose="020F0502020204030204" pitchFamily="34" charset="0"/>
                        </a:rPr>
                        <a:t>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a:solidFill>
                            <a:schemeClr val="accent6"/>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Interpréter les noms des nombres à l’aide des unités de numération et des écritures arithmétiques. Unités de numération (unités simples, dizaines, centaines) et leurs relations (principe décimal de la numération en chiffres). Valeur des chiffres en fonction de leur rang dans l’écriture d’un nombre (principe de position).Noms des nombres.</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NC9</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Associer un nombre entier à une position sur une demi-droite graduée, ainsi qu’à la distance de ce point à l’origine.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NC10</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Associer un nombre ou un encadrement à une grandeur en mesurant celle-ci à l’aide d’une unité. </a:t>
                      </a:r>
                    </a:p>
                    <a:p>
                      <a:pPr algn="l" fontAlgn="ctr"/>
                      <a:r>
                        <a:rPr lang="fr-FR" sz="1100" b="0" i="0" u="none" strike="noStrike" dirty="0" smtClean="0">
                          <a:solidFill>
                            <a:schemeClr val="accent1"/>
                          </a:solidFill>
                          <a:effectLst/>
                          <a:latin typeface="Calibri" panose="020F0502020204030204" pitchFamily="34" charset="0"/>
                        </a:rPr>
                        <a:t>La demi-droite graduée comme mode de représentation des nombres grâce au lien entre nombres et longueurs. </a:t>
                      </a:r>
                    </a:p>
                    <a:p>
                      <a:pPr algn="l" fontAlgn="ctr"/>
                      <a:r>
                        <a:rPr lang="fr-FR" sz="1100" b="0" i="0" u="none" strike="noStrike" dirty="0" smtClean="0">
                          <a:solidFill>
                            <a:schemeClr val="accent1"/>
                          </a:solidFill>
                          <a:effectLst/>
                          <a:latin typeface="Calibri" panose="020F0502020204030204" pitchFamily="34" charset="0"/>
                        </a:rPr>
                        <a:t>Lien entre nombre et mesure de grandeurs une unité étant choisie</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Organisation et gestion de données - Exploiter des données numériques pour répondre à des questions. </a:t>
                      </a:r>
                    </a:p>
                    <a:p>
                      <a:pPr algn="l" fontAlgn="ctr"/>
                      <a:r>
                        <a:rPr lang="fr-FR" sz="1100" b="0" i="0" u="none" strike="noStrike" dirty="0" smtClean="0">
                          <a:solidFill>
                            <a:srgbClr val="000000"/>
                          </a:solidFill>
                          <a:effectLst/>
                          <a:latin typeface="Calibri" panose="020F0502020204030204" pitchFamily="34" charset="0"/>
                        </a:rPr>
                        <a:t>Présenter et organiser des mesures sous forme de tableaux. </a:t>
                      </a:r>
                    </a:p>
                    <a:p>
                      <a:pPr algn="l" fontAlgn="ctr"/>
                      <a:r>
                        <a:rPr lang="fr-FR" sz="1100" b="0" i="0" u="none" strike="noStrike" dirty="0" smtClean="0">
                          <a:solidFill>
                            <a:srgbClr val="000000"/>
                          </a:solidFill>
                          <a:effectLst/>
                          <a:latin typeface="Calibri" panose="020F0502020204030204" pitchFamily="34" charset="0"/>
                        </a:rPr>
                        <a:t>Modes de représentation de données numériques : tableaux, </a:t>
                      </a:r>
                      <a:r>
                        <a:rPr lang="fr-FR" sz="1100" b="0" i="0" u="none" strike="noStrike" dirty="0" smtClean="0">
                          <a:solidFill>
                            <a:schemeClr val="accent1"/>
                          </a:solidFill>
                          <a:effectLst/>
                          <a:latin typeface="Calibri" panose="020F0502020204030204" pitchFamily="34" charset="0"/>
                        </a:rPr>
                        <a:t>graphiques simples, etc.</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NC18</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chemeClr val="accent1"/>
                          </a:solidFill>
                          <a:effectLst/>
                          <a:latin typeface="Calibri" panose="020F0502020204030204" pitchFamily="34" charset="0"/>
                        </a:rPr>
                        <a:t>Calcul posé : </a:t>
                      </a:r>
                      <a:r>
                        <a:rPr lang="fr-FR" sz="1100" b="0" i="0" u="none" strike="noStrike" dirty="0" smtClean="0">
                          <a:solidFill>
                            <a:schemeClr val="accent1"/>
                          </a:solidFill>
                          <a:effectLst/>
                          <a:latin typeface="Calibri" panose="020F0502020204030204" pitchFamily="34" charset="0"/>
                        </a:rPr>
                        <a:t>mettre en œuvre un algorithme de calcul posé pour l’addition, la soustraction, la multiplication.</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14a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32639731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21995" y="767105"/>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401735" y="5376482"/>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103510214"/>
              </p:ext>
            </p:extLst>
          </p:nvPr>
        </p:nvGraphicFramePr>
        <p:xfrm>
          <a:off x="245966" y="1523157"/>
          <a:ext cx="7009100" cy="352298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900" b="1" i="0" u="none" strike="noStrike" dirty="0">
                          <a:solidFill>
                            <a:schemeClr val="accent6"/>
                          </a:solidFill>
                          <a:effectLst/>
                          <a:latin typeface="Calibri" panose="020F0502020204030204" pitchFamily="34" charset="0"/>
                        </a:rPr>
                        <a:t>GM1</a:t>
                      </a:r>
                    </a:p>
                  </a:txBody>
                  <a:tcPr marL="9525" marR="9525" marT="9525" marB="0" anchor="ctr"/>
                </a:tc>
                <a:tc>
                  <a:txBody>
                    <a:bodyPr/>
                    <a:lstStyle/>
                    <a:p>
                      <a:pPr algn="l" fontAlgn="ctr"/>
                      <a:r>
                        <a:rPr lang="fr-FR" sz="900" b="0" i="0" u="none" strike="noStrike" dirty="0">
                          <a:solidFill>
                            <a:schemeClr val="accent6"/>
                          </a:solidFill>
                          <a:effectLst/>
                          <a:latin typeface="Calibri" panose="020F0502020204030204" pitchFamily="34" charset="0"/>
                        </a:rPr>
                        <a:t>Comparer des objets selon plusieurs grandeurs et identifier quand il s’agit d’une longueur, d’une masse, ou d’une durée. Lexique spécifique associé aux longueurs, aux masses, aux durées.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a:solidFill>
                            <a:schemeClr val="accent6"/>
                          </a:solidFill>
                          <a:effectLst/>
                          <a:latin typeface="Calibri" panose="020F0502020204030204" pitchFamily="34" charset="0"/>
                        </a:rPr>
                        <a:t>GM2</a:t>
                      </a:r>
                    </a:p>
                  </a:txBody>
                  <a:tcPr marL="9525" marR="9525" marT="9525" marB="0" anchor="ctr"/>
                </a:tc>
                <a:tc>
                  <a:txBody>
                    <a:bodyPr/>
                    <a:lstStyle/>
                    <a:p>
                      <a:pPr algn="l" fontAlgn="ctr"/>
                      <a:r>
                        <a:rPr lang="fr-FR" sz="900" b="0" i="0" u="none" strike="noStrike" dirty="0">
                          <a:solidFill>
                            <a:schemeClr val="accent6"/>
                          </a:solidFill>
                          <a:effectLst/>
                          <a:latin typeface="Calibri" panose="020F0502020204030204" pitchFamily="34" charset="0"/>
                        </a:rPr>
                        <a:t>Comparer des longueurs, des masses, directement, en introduisant la comparaison à un objet intermédiaire. Principe de comparaison des longueurs, des masses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smtClean="0">
                          <a:solidFill>
                            <a:schemeClr val="accent1"/>
                          </a:solidFill>
                          <a:effectLst/>
                          <a:latin typeface="Calibri" panose="020F0502020204030204" pitchFamily="34" charset="0"/>
                        </a:rPr>
                        <a:t>GM3</a:t>
                      </a:r>
                      <a:endParaRPr lang="fr-FR" sz="9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Estimer les ordres de grandeurs de quelques longueurs, masses et contenances en relation avec les unités métriques. Vérifier éventuellement avec un instrument. Ordres de grandeur des unités usuelles en les associant à quelques objets familiers. Rapports très simples de longueurs (double et moitié).</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smtClean="0">
                          <a:solidFill>
                            <a:schemeClr val="accent1"/>
                          </a:solidFill>
                          <a:effectLst/>
                          <a:latin typeface="Calibri" panose="020F0502020204030204" pitchFamily="34" charset="0"/>
                        </a:rPr>
                        <a:t>GM7</a:t>
                      </a:r>
                      <a:endParaRPr lang="fr-FR" sz="9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Exprimer une mesure dans une ou plusieurs unités choisies ou imposées. </a:t>
                      </a:r>
                    </a:p>
                    <a:p>
                      <a:pPr algn="l" fontAlgn="ctr"/>
                      <a:r>
                        <a:rPr lang="fr-FR" sz="900" b="0" i="0" u="none" strike="noStrike" dirty="0" smtClean="0">
                          <a:solidFill>
                            <a:schemeClr val="accent1"/>
                          </a:solidFill>
                          <a:effectLst/>
                          <a:latin typeface="Calibri" panose="020F0502020204030204" pitchFamily="34" charset="0"/>
                        </a:rPr>
                        <a:t>Notion d’unité : grandeur arbitraire prise comme référence pour mesurer les grandeurs de la même espèce.</a:t>
                      </a:r>
                    </a:p>
                    <a:p>
                      <a:pPr algn="l" fontAlgn="ctr"/>
                      <a:r>
                        <a:rPr lang="fr-FR" sz="900" b="0" i="0" u="none" strike="noStrike" dirty="0" smtClean="0">
                          <a:solidFill>
                            <a:schemeClr val="accent1"/>
                          </a:solidFill>
                          <a:effectLst/>
                          <a:latin typeface="Calibri" panose="020F0502020204030204" pitchFamily="34" charset="0"/>
                        </a:rPr>
                        <a:t>Unités de mesures </a:t>
                      </a:r>
                      <a:r>
                        <a:rPr lang="fr-FR" sz="900" b="0" i="0" u="none" strike="noStrike" dirty="0" smtClean="0">
                          <a:solidFill>
                            <a:schemeClr val="accent1"/>
                          </a:solidFill>
                          <a:effectLst/>
                          <a:latin typeface="Calibri" panose="020F0502020204030204" pitchFamily="34" charset="0"/>
                        </a:rPr>
                        <a:t>usuelles : longueur</a:t>
                      </a:r>
                      <a:r>
                        <a:rPr lang="fr-FR" sz="900" b="0" i="0" u="none" strike="noStrike" dirty="0" smtClean="0">
                          <a:solidFill>
                            <a:schemeClr val="accent1"/>
                          </a:solidFill>
                          <a:effectLst/>
                          <a:latin typeface="Calibri" panose="020F0502020204030204" pitchFamily="34" charset="0"/>
                        </a:rPr>
                        <a:t> : m, dm, cm, mm, </a:t>
                      </a:r>
                      <a:r>
                        <a:rPr lang="fr-FR" sz="900" b="0" i="0" u="none" strike="noStrike" dirty="0" smtClean="0">
                          <a:solidFill>
                            <a:schemeClr val="accent1"/>
                          </a:solidFill>
                          <a:effectLst/>
                          <a:latin typeface="Calibri" panose="020F0502020204030204" pitchFamily="34" charset="0"/>
                        </a:rPr>
                        <a:t>km / masse</a:t>
                      </a:r>
                      <a:r>
                        <a:rPr lang="fr-FR" sz="900" b="0" i="0" u="none" strike="noStrike" dirty="0" smtClean="0">
                          <a:solidFill>
                            <a:schemeClr val="accent1"/>
                          </a:solidFill>
                          <a:effectLst/>
                          <a:latin typeface="Calibri" panose="020F0502020204030204" pitchFamily="34" charset="0"/>
                        </a:rPr>
                        <a:t> : g, kg, </a:t>
                      </a:r>
                      <a:r>
                        <a:rPr lang="fr-FR" sz="900" b="0" i="0" u="none" strike="noStrike" dirty="0" smtClean="0">
                          <a:solidFill>
                            <a:schemeClr val="accent1"/>
                          </a:solidFill>
                          <a:effectLst/>
                          <a:latin typeface="Calibri" panose="020F0502020204030204" pitchFamily="34" charset="0"/>
                        </a:rPr>
                        <a:t>tonne</a:t>
                      </a:r>
                      <a:r>
                        <a:rPr lang="fr-FR" sz="900" b="0" i="0" u="none" strike="noStrike" baseline="0" dirty="0" smtClean="0">
                          <a:solidFill>
                            <a:schemeClr val="accent1"/>
                          </a:solidFill>
                          <a:effectLst/>
                          <a:latin typeface="Calibri" panose="020F0502020204030204" pitchFamily="34" charset="0"/>
                        </a:rPr>
                        <a:t> / </a:t>
                      </a:r>
                      <a:r>
                        <a:rPr lang="fr-FR" sz="900" b="0" i="0" u="none" strike="noStrike" dirty="0" smtClean="0">
                          <a:solidFill>
                            <a:schemeClr val="accent1"/>
                          </a:solidFill>
                          <a:effectLst/>
                          <a:latin typeface="Calibri" panose="020F0502020204030204" pitchFamily="34" charset="0"/>
                        </a:rPr>
                        <a:t>contenance</a:t>
                      </a:r>
                      <a:r>
                        <a:rPr lang="fr-FR" sz="900" b="0" i="0" u="none" strike="noStrike" dirty="0" smtClean="0">
                          <a:solidFill>
                            <a:schemeClr val="accent1"/>
                          </a:solidFill>
                          <a:effectLst/>
                          <a:latin typeface="Calibri" panose="020F0502020204030204" pitchFamily="34" charset="0"/>
                        </a:rPr>
                        <a:t> : L, </a:t>
                      </a:r>
                      <a:r>
                        <a:rPr lang="fr-FR" sz="900" b="0" i="0" u="none" strike="noStrike" dirty="0" err="1" smtClean="0">
                          <a:solidFill>
                            <a:schemeClr val="accent1"/>
                          </a:solidFill>
                          <a:effectLst/>
                          <a:latin typeface="Calibri" panose="020F0502020204030204" pitchFamily="34" charset="0"/>
                        </a:rPr>
                        <a:t>dL</a:t>
                      </a:r>
                      <a:r>
                        <a:rPr lang="fr-FR" sz="900" b="0" i="0" u="none" strike="noStrike" dirty="0" smtClean="0">
                          <a:solidFill>
                            <a:schemeClr val="accent1"/>
                          </a:solidFill>
                          <a:effectLst/>
                          <a:latin typeface="Calibri" panose="020F0502020204030204" pitchFamily="34" charset="0"/>
                        </a:rPr>
                        <a:t>, </a:t>
                      </a:r>
                      <a:r>
                        <a:rPr lang="fr-FR" sz="900" b="0" i="0" u="none" strike="noStrike" dirty="0" err="1" smtClean="0">
                          <a:solidFill>
                            <a:schemeClr val="accent1"/>
                          </a:solidFill>
                          <a:effectLst/>
                          <a:latin typeface="Calibri" panose="020F0502020204030204" pitchFamily="34" charset="0"/>
                        </a:rPr>
                        <a:t>cL</a:t>
                      </a:r>
                      <a:r>
                        <a:rPr lang="fr-FR" sz="900" b="0" i="0" u="none" strike="noStrike" dirty="0" smtClean="0">
                          <a:solidFill>
                            <a:schemeClr val="accent1"/>
                          </a:solidFill>
                          <a:effectLst/>
                          <a:latin typeface="Calibri" panose="020F0502020204030204" pitchFamily="34" charset="0"/>
                        </a:rPr>
                        <a:t>.</a:t>
                      </a:r>
                    </a:p>
                    <a:p>
                      <a:pPr algn="l" fontAlgn="ctr"/>
                      <a:r>
                        <a:rPr lang="fr-FR" sz="900" b="0" i="0" u="none" strike="noStrike" dirty="0" smtClean="0">
                          <a:solidFill>
                            <a:schemeClr val="accent1"/>
                          </a:solidFill>
                          <a:effectLst/>
                          <a:latin typeface="Calibri" panose="020F0502020204030204" pitchFamily="34" charset="0"/>
                        </a:rPr>
                        <a:t>Relations entre les unités de longueur, entre les unités de masses, entre les unités de contenance.</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a:solidFill>
                            <a:srgbClr val="000000"/>
                          </a:solidFill>
                          <a:effectLst/>
                          <a:latin typeface="Calibri" panose="020F0502020204030204" pitchFamily="34" charset="0"/>
                        </a:rPr>
                        <a:t>GM8</a:t>
                      </a: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Comparer, estimer, </a:t>
                      </a:r>
                      <a:r>
                        <a:rPr lang="fr-FR" sz="900" b="0" i="0" u="none" strike="noStrike" dirty="0" smtClean="0">
                          <a:solidFill>
                            <a:srgbClr val="000000"/>
                          </a:solidFill>
                          <a:effectLst/>
                          <a:latin typeface="Calibri" panose="020F0502020204030204" pitchFamily="34" charset="0"/>
                        </a:rPr>
                        <a:t>mesurer des durées (Unités de mesure usuelles de durées : j, semaine, mois, année, siècle, millénaire.) </a:t>
                      </a:r>
                    </a:p>
                    <a:p>
                      <a:pPr algn="l" fontAlgn="ctr"/>
                      <a:r>
                        <a:rPr lang="fr-FR" sz="900" b="0" i="0" u="none" strike="noStrike" dirty="0" smtClean="0">
                          <a:solidFill>
                            <a:schemeClr val="accent1"/>
                          </a:solidFill>
                          <a:effectLst/>
                          <a:latin typeface="Calibri" panose="020F0502020204030204" pitchFamily="34" charset="0"/>
                        </a:rPr>
                        <a:t>Relations entre ces unités.</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900" b="1" i="0" u="none" strike="noStrike" dirty="0" smtClean="0">
                          <a:solidFill>
                            <a:srgbClr val="000000"/>
                          </a:solidFill>
                          <a:effectLst/>
                          <a:latin typeface="Calibri" panose="020F0502020204030204" pitchFamily="34" charset="0"/>
                        </a:rPr>
                        <a:t>GM10</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90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90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900" b="0" i="0" u="none" strike="noStrike" dirty="0" smtClean="0">
                          <a:solidFill>
                            <a:srgbClr val="000000"/>
                          </a:solidFill>
                          <a:effectLst/>
                          <a:latin typeface="Calibri" panose="020F0502020204030204" pitchFamily="34" charset="0"/>
                        </a:rPr>
                        <a:t>Principes d’utilisation de la monnaie (en euros </a:t>
                      </a:r>
                      <a:r>
                        <a:rPr lang="fr-FR" sz="900" b="0" i="0" u="none" strike="noStrike" dirty="0" smtClean="0">
                          <a:solidFill>
                            <a:schemeClr val="accent1"/>
                          </a:solidFill>
                          <a:effectLst/>
                          <a:latin typeface="Calibri" panose="020F0502020204030204" pitchFamily="34" charset="0"/>
                        </a:rPr>
                        <a:t>et centimes d’euros</a:t>
                      </a:r>
                      <a:r>
                        <a:rPr lang="fr-FR" sz="900" b="0" i="0" u="none" strike="noStrike" dirty="0" smtClean="0">
                          <a:solidFill>
                            <a:srgbClr val="000000"/>
                          </a:solidFill>
                          <a:effectLst/>
                          <a:latin typeface="Calibri" panose="020F0502020204030204" pitchFamily="34" charset="0"/>
                        </a:rPr>
                        <a:t>). </a:t>
                      </a:r>
                    </a:p>
                    <a:p>
                      <a:pPr algn="l" fontAlgn="ctr"/>
                      <a:r>
                        <a:rPr lang="fr-FR" sz="900" b="0" i="0" u="none" strike="noStrike" dirty="0" smtClean="0">
                          <a:solidFill>
                            <a:srgbClr val="000000"/>
                          </a:solidFill>
                          <a:effectLst/>
                          <a:latin typeface="Calibri" panose="020F0502020204030204" pitchFamily="34" charset="0"/>
                        </a:rPr>
                        <a:t>Lexique lié aux pratiques économiques.</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681303501"/>
              </p:ext>
            </p:extLst>
          </p:nvPr>
        </p:nvGraphicFramePr>
        <p:xfrm>
          <a:off x="262899" y="6041195"/>
          <a:ext cx="7009100" cy="414823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24000">
                <a:tc>
                  <a:txBody>
                    <a:bodyPr/>
                    <a:lstStyle/>
                    <a:p>
                      <a:pPr algn="ctr" fontAlgn="ctr"/>
                      <a:r>
                        <a:rPr lang="fr-FR" sz="9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90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900" b="0" i="0" u="none" strike="noStrike" dirty="0" smtClean="0">
                          <a:solidFill>
                            <a:schemeClr val="accent1"/>
                          </a:solidFill>
                          <a:effectLst/>
                          <a:latin typeface="Calibri" panose="020F0502020204030204" pitchFamily="34" charset="0"/>
                        </a:rPr>
                        <a:t>triangle rectangle</a:t>
                      </a:r>
                      <a:r>
                        <a:rPr lang="fr-FR" sz="900" b="0" i="0" u="none" strike="noStrike" dirty="0" smtClean="0">
                          <a:solidFill>
                            <a:srgbClr val="000000"/>
                          </a:solidFill>
                          <a:effectLst/>
                          <a:latin typeface="Calibri" panose="020F0502020204030204" pitchFamily="34" charset="0"/>
                        </a:rPr>
                        <a:t>, </a:t>
                      </a:r>
                      <a:r>
                        <a:rPr lang="fr-FR" sz="900" b="0" i="0" u="none" strike="noStrike" dirty="0" smtClean="0">
                          <a:solidFill>
                            <a:schemeClr val="accent1"/>
                          </a:solidFill>
                          <a:effectLst/>
                          <a:latin typeface="Calibri" panose="020F0502020204030204" pitchFamily="34" charset="0"/>
                        </a:rPr>
                        <a:t>polygone</a:t>
                      </a:r>
                      <a:r>
                        <a:rPr lang="fr-FR" sz="900" b="0" i="0" u="none" strike="noStrike" dirty="0" smtClean="0">
                          <a:solidFill>
                            <a:srgbClr val="000000"/>
                          </a:solidFill>
                          <a:effectLst/>
                          <a:latin typeface="Calibri" panose="020F0502020204030204" pitchFamily="34" charset="0"/>
                        </a:rPr>
                        <a:t>, côté, sommet, angle droit ; cercle, </a:t>
                      </a:r>
                      <a:r>
                        <a:rPr lang="fr-FR" sz="900" b="0" i="0" u="none" strike="noStrike" dirty="0" smtClean="0">
                          <a:solidFill>
                            <a:schemeClr val="accent1"/>
                          </a:solidFill>
                          <a:effectLst/>
                          <a:latin typeface="Calibri" panose="020F0502020204030204" pitchFamily="34" charset="0"/>
                        </a:rPr>
                        <a:t>disque</a:t>
                      </a:r>
                      <a:r>
                        <a:rPr lang="fr-FR" sz="900" b="0" i="0" u="none" strike="noStrike" dirty="0" smtClean="0">
                          <a:solidFill>
                            <a:srgbClr val="000000"/>
                          </a:solidFill>
                          <a:effectLst/>
                          <a:latin typeface="Calibri" panose="020F0502020204030204" pitchFamily="34" charset="0"/>
                        </a:rPr>
                        <a:t>, rayon, centre ; segment, </a:t>
                      </a:r>
                      <a:r>
                        <a:rPr lang="fr-FR" sz="900" b="0" i="0" u="none" strike="noStrike" dirty="0" smtClean="0">
                          <a:solidFill>
                            <a:schemeClr val="accent1"/>
                          </a:solidFill>
                          <a:effectLst/>
                          <a:latin typeface="Calibri" panose="020F0502020204030204" pitchFamily="34" charset="0"/>
                        </a:rPr>
                        <a:t>milieu d’un segment</a:t>
                      </a:r>
                      <a:r>
                        <a:rPr lang="fr-FR" sz="900" b="0" i="0" u="none" strike="noStrike" dirty="0" smtClean="0">
                          <a:solidFill>
                            <a:srgbClr val="000000"/>
                          </a:solidFill>
                          <a:effectLst/>
                          <a:latin typeface="Calibri" panose="020F0502020204030204" pitchFamily="34" charset="0"/>
                        </a:rPr>
                        <a:t>, droite.</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EG11</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a:solidFill>
                            <a:schemeClr val="accent6"/>
                          </a:solidFill>
                          <a:effectLst/>
                          <a:latin typeface="Calibri" panose="020F0502020204030204" pitchFamily="34" charset="0"/>
                        </a:rPr>
                        <a:t>EG13</a:t>
                      </a:r>
                    </a:p>
                  </a:txBody>
                  <a:tcPr marL="9525" marR="9525" marT="9525" marB="0" anchor="ctr"/>
                </a:tc>
                <a:tc>
                  <a:txBody>
                    <a:bodyPr/>
                    <a:lstStyle/>
                    <a:p>
                      <a:pPr algn="l" fontAlgn="ctr"/>
                      <a:r>
                        <a:rPr lang="fr-FR" sz="900" b="0" i="0" u="none" strike="noStrike" dirty="0">
                          <a:solidFill>
                            <a:schemeClr val="accent6"/>
                          </a:solidFill>
                          <a:effectLst/>
                          <a:latin typeface="Calibri" panose="020F0502020204030204" pitchFamily="34" charset="0"/>
                        </a:rPr>
                        <a:t>Reconnaitre et décrire à partir des côtés un carré, un rectangle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00" b="1" i="0" u="none" strike="noStrike" dirty="0">
                          <a:solidFill>
                            <a:schemeClr val="accent6"/>
                          </a:solidFill>
                          <a:effectLst/>
                          <a:latin typeface="Calibri" panose="020F0502020204030204" pitchFamily="34" charset="0"/>
                        </a:rPr>
                        <a:t>EG14</a:t>
                      </a:r>
                    </a:p>
                  </a:txBody>
                  <a:tcPr marL="9525" marR="9525" marT="9525" marB="0" anchor="ctr"/>
                </a:tc>
                <a:tc>
                  <a:txBody>
                    <a:bodyPr/>
                    <a:lstStyle/>
                    <a:p>
                      <a:pPr algn="l" fontAlgn="ctr"/>
                      <a:r>
                        <a:rPr lang="fr-FR" sz="900" b="0" i="0" u="none" strike="noStrike" dirty="0">
                          <a:solidFill>
                            <a:schemeClr val="accent6"/>
                          </a:solidFill>
                          <a:effectLst/>
                          <a:latin typeface="Calibri" panose="020F0502020204030204" pitchFamily="34" charset="0"/>
                        </a:rPr>
                        <a:t>Construire un cercle connaissant son centre, ou son centre et son rayon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EG15</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Utiliser la règle (non graduée) pour repérer et produire des alignements.  Alignement de points et de segments.</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EG16</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Repérer et produire des angles droits à l'aide d’un gabarit, d'une équerre.</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EG17</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Reporter une longueur sur une droite déjà tracée. Égalité de longueurs.</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EG18</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Repérer ou trouver le milieu d’un segment. Milieu d’un segment.</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rgbClr val="000000"/>
                          </a:solidFill>
                          <a:effectLst/>
                          <a:latin typeface="Calibri" panose="020F0502020204030204" pitchFamily="34" charset="0"/>
                        </a:rPr>
                        <a:t>EG19</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Reconnaitre si une figure présente un axe de symétrie (à trouver).</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rgbClr val="000000"/>
                          </a:solidFill>
                          <a:effectLst/>
                          <a:latin typeface="Calibri" panose="020F0502020204030204" pitchFamily="34" charset="0"/>
                        </a:rPr>
                        <a:t>EG20</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Compléter une figure pour qu'elle soit symétrique par rapport à un axe donné. </a:t>
                      </a:r>
                    </a:p>
                    <a:p>
                      <a:pPr algn="l" fontAlgn="ctr"/>
                      <a:r>
                        <a:rPr lang="fr-FR" sz="950" b="0" i="0" u="none" strike="noStrike" dirty="0" smtClean="0">
                          <a:solidFill>
                            <a:srgbClr val="000000"/>
                          </a:solidFill>
                          <a:effectLst/>
                          <a:latin typeface="Calibri" panose="020F0502020204030204" pitchFamily="34" charset="0"/>
                        </a:rPr>
                        <a:t>Symétrie axiale. </a:t>
                      </a:r>
                    </a:p>
                    <a:p>
                      <a:pPr algn="l" fontAlgn="ctr"/>
                      <a:r>
                        <a:rPr lang="fr-FR" sz="950" b="0" i="0" u="none" strike="noStrike" dirty="0" smtClean="0">
                          <a:solidFill>
                            <a:srgbClr val="000000"/>
                          </a:solidFill>
                          <a:effectLst/>
                          <a:latin typeface="Calibri" panose="020F0502020204030204" pitchFamily="34" charset="0"/>
                        </a:rPr>
                        <a:t>Une figure décalquée puis retournée qui coïncide avec la figure initiale est symétrique : elle a un axe de symétrie (à trouver). </a:t>
                      </a:r>
                    </a:p>
                    <a:p>
                      <a:pPr algn="l" fontAlgn="ctr"/>
                      <a:r>
                        <a:rPr lang="fr-FR" sz="950" b="0" i="0" u="none" strike="noStrike" dirty="0" smtClean="0">
                          <a:solidFill>
                            <a:srgbClr val="000000"/>
                          </a:solidFill>
                          <a:effectLst/>
                          <a:latin typeface="Calibri" panose="020F0502020204030204" pitchFamily="34" charset="0"/>
                        </a:rPr>
                        <a:t> Une figure symétrique pliée sur son axe de symétrie, se partage en deux parties qui coïncident exactement.</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592667" y="692126"/>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1004223" y="5264636"/>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14b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9706029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2901678690"/>
              </p:ext>
            </p:extLst>
          </p:nvPr>
        </p:nvGraphicFramePr>
        <p:xfrm>
          <a:off x="259284" y="1164983"/>
          <a:ext cx="7009200" cy="8697595"/>
        </p:xfrm>
        <a:graphic>
          <a:graphicData uri="http://schemas.openxmlformats.org/drawingml/2006/table">
            <a:tbl>
              <a:tblPr firstRow="1" bandRow="1">
                <a:tableStyleId>{5940675A-B579-460E-94D1-54222C63F5DA}</a:tableStyleId>
              </a:tblPr>
              <a:tblGrid>
                <a:gridCol w="5292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(décompositions/</a:t>
                      </a:r>
                    </a:p>
                    <a:p>
                      <a:pPr algn="l" fontAlgn="ctr"/>
                      <a:r>
                        <a:rPr lang="fr-FR" sz="1100" b="0" i="0" u="none" strike="noStrike" dirty="0" smtClean="0">
                          <a:solidFill>
                            <a:srgbClr val="000000"/>
                          </a:solidFill>
                          <a:effectLst/>
                          <a:latin typeface="Calibri" panose="020F0502020204030204" pitchFamily="34" charset="0"/>
                        </a:rPr>
                        <a:t>recompositions 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1100" b="1" i="0" u="none" strike="noStrike" dirty="0">
                          <a:solidFill>
                            <a:schemeClr val="accent1"/>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NC7</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Passer d’une représentation à une autre, en particulier associer les noms des nombres à leurs écritures chiffrées.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1100" b="1" i="0" u="none" strike="noStrike" dirty="0">
                          <a:solidFill>
                            <a:schemeClr val="accent1"/>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chemeClr val="accent1"/>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100" b="0" i="0" u="none" strike="noStrike" dirty="0" smtClean="0">
                          <a:solidFill>
                            <a:schemeClr val="accent1"/>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chemeClr val="accent1"/>
                          </a:solidFill>
                          <a:effectLst/>
                          <a:latin typeface="Calibri" panose="020F0502020204030204" pitchFamily="34" charset="0"/>
                        </a:rPr>
                        <a:t>Noms des nombres.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NC9</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Associer un nombre entier à une position sur une demi-droite graduée, ainsi qu’à la distance de ce point à l’origine.</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NC10</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Associer un nombre ou un encadrement à une grandeur en mesurant celle-ci à l’aide d’une unité. </a:t>
                      </a:r>
                    </a:p>
                    <a:p>
                      <a:pPr algn="l" fontAlgn="ctr"/>
                      <a:r>
                        <a:rPr lang="fr-FR" sz="1100" b="0" i="0" u="none" strike="noStrike" dirty="0" smtClean="0">
                          <a:solidFill>
                            <a:schemeClr val="accent1"/>
                          </a:solidFill>
                          <a:effectLst/>
                          <a:latin typeface="Calibri" panose="020F0502020204030204" pitchFamily="34" charset="0"/>
                        </a:rPr>
                        <a:t>La demi-droite graduée comme mode de représentation des nombres grâce au lien entre nombres et longueurs. </a:t>
                      </a:r>
                    </a:p>
                    <a:p>
                      <a:pPr algn="l" fontAlgn="ctr"/>
                      <a:r>
                        <a:rPr lang="fr-FR" sz="1100" b="0" i="0" u="none" strike="noStrike" dirty="0" smtClean="0">
                          <a:solidFill>
                            <a:schemeClr val="accent1"/>
                          </a:solidFill>
                          <a:effectLst/>
                          <a:latin typeface="Calibri" panose="020F0502020204030204" pitchFamily="34" charset="0"/>
                        </a:rPr>
                        <a:t>Lien entre nombre et mesure de grandeurs une unité étant choisie</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dirty="0"/>
                    </a:p>
                  </a:txBody>
                  <a:tcPr/>
                </a:tc>
                <a:tc>
                  <a:txBody>
                    <a:bodyPr/>
                    <a:lstStyle/>
                    <a:p>
                      <a:endParaRPr lang="fr-FR" sz="110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NC12</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Organisation et gestion de données - Exploiter des données numériques pour répondre à des questions. Présenter et organiser des mesures sous forme de tableaux. Modes de représentation de données numériques : tableaux, etc.</a:t>
                      </a: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dirty="0"/>
                    </a:p>
                  </a:txBody>
                  <a:tcPr/>
                </a:tc>
                <a:tc>
                  <a:txBody>
                    <a:bodyPr/>
                    <a:lstStyle/>
                    <a:p>
                      <a:endParaRPr lang="fr-FR" sz="11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a:p>
                  </a:txBody>
                  <a:tcPr/>
                </a:tc>
              </a:tr>
              <a:tr h="370840">
                <a:tc>
                  <a:txBody>
                    <a:bodyPr/>
                    <a:lstStyle/>
                    <a:p>
                      <a:pPr algn="ctr" fontAlgn="ctr"/>
                      <a:r>
                        <a:rPr lang="fr-FR" sz="1100" b="1" i="0" u="none" strike="noStrike" smtClean="0">
                          <a:solidFill>
                            <a:srgbClr val="000000"/>
                          </a:solidFill>
                          <a:effectLst/>
                          <a:latin typeface="Calibri" panose="020F0502020204030204" pitchFamily="34" charset="0"/>
                        </a:rPr>
                        <a:t>NC15</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Vérifier la vraisemblance d’un résultat, notamment en estimant son ordre de grandeur.</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a:p>
                  </a:txBody>
                  <a:tcPr/>
                </a:tc>
              </a:tr>
              <a:tr h="370840">
                <a:tc>
                  <a:txBody>
                    <a:bodyPr/>
                    <a:lstStyle/>
                    <a:p>
                      <a:pPr algn="ctr" fontAlgn="ctr"/>
                      <a:r>
                        <a:rPr lang="fr-FR" sz="1100" b="1" i="0" u="none" strike="noStrike">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NC17</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en ligne :</a:t>
                      </a:r>
                      <a:r>
                        <a:rPr lang="fr-FR" sz="1100" b="0" i="0" u="none" strike="noStrike" dirty="0" smtClean="0">
                          <a:solidFill>
                            <a:srgbClr val="000000"/>
                          </a:solidFill>
                          <a:effectLst/>
                          <a:latin typeface="Calibri" panose="020F0502020204030204" pitchFamily="34" charset="0"/>
                        </a:rPr>
                        <a:t> calculer en utilisant des écritures en ligne additives, soustractives, </a:t>
                      </a:r>
                      <a:r>
                        <a:rPr lang="fr-FR" sz="1100" b="0" i="0" u="none" strike="noStrike" dirty="0" smtClean="0">
                          <a:solidFill>
                            <a:schemeClr val="accent1"/>
                          </a:solidFill>
                          <a:effectLst/>
                          <a:latin typeface="Calibri" panose="020F0502020204030204" pitchFamily="34" charset="0"/>
                        </a:rPr>
                        <a:t>multiplicatives, mixtes,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NC18</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posé : </a:t>
                      </a:r>
                      <a:r>
                        <a:rPr lang="fr-FR" sz="1100" b="0" i="0" u="none" strike="noStrike" dirty="0" smtClean="0">
                          <a:solidFill>
                            <a:srgbClr val="000000"/>
                          </a:solidFill>
                          <a:effectLst/>
                          <a:latin typeface="Calibri" panose="020F0502020204030204" pitchFamily="34" charset="0"/>
                        </a:rPr>
                        <a:t>mettre en œuvre un algorithme de calcul posé pour l’addition, la soustraction, </a:t>
                      </a:r>
                      <a:r>
                        <a:rPr lang="fr-FR" sz="1100" b="0" i="0" u="none" strike="noStrike" dirty="0" smtClean="0">
                          <a:solidFill>
                            <a:schemeClr val="accent1"/>
                          </a:solidFill>
                          <a:effectLst/>
                          <a:latin typeface="Calibri" panose="020F0502020204030204" pitchFamily="34" charset="0"/>
                        </a:rPr>
                        <a:t>la multiplication.</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r>
            </a:tbl>
          </a:graphicData>
        </a:graphic>
      </p:graphicFrame>
      <p:sp>
        <p:nvSpPr>
          <p:cNvPr id="6" name="ZoneTexte 5"/>
          <p:cNvSpPr txBox="1"/>
          <p:nvPr/>
        </p:nvSpPr>
        <p:spPr>
          <a:xfrm>
            <a:off x="328752" y="56489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668435" y="485025"/>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15a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639489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400999" y="615576"/>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508061" y="615576"/>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972648830"/>
              </p:ext>
            </p:extLst>
          </p:nvPr>
        </p:nvGraphicFramePr>
        <p:xfrm>
          <a:off x="331581" y="1286143"/>
          <a:ext cx="7009100" cy="696658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NC1</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Dénombrer, constituer et comparer des collections.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(décompositions/</a:t>
                      </a:r>
                    </a:p>
                    <a:p>
                      <a:pPr algn="l" fontAlgn="ctr"/>
                      <a:r>
                        <a:rPr lang="fr-FR" sz="1100" b="0" i="0" u="none" strike="noStrike" dirty="0" smtClean="0">
                          <a:solidFill>
                            <a:srgbClr val="000000"/>
                          </a:solidFill>
                          <a:effectLst/>
                          <a:latin typeface="Calibri" panose="020F0502020204030204" pitchFamily="34" charset="0"/>
                        </a:rPr>
                        <a:t>recompositions 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 </a:t>
                      </a:r>
                      <a:r>
                        <a:rPr lang="fr-FR" sz="1100" b="0" i="0" u="none" strike="noStrike" dirty="0" smtClean="0">
                          <a:solidFill>
                            <a:srgbClr val="000000"/>
                          </a:solidFill>
                          <a:effectLst/>
                          <a:latin typeface="Calibri" panose="020F0502020204030204" pitchFamily="34" charset="0"/>
                        </a:rPr>
                        <a:t>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NC3</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Repérer un rang ou une position dans une file ou sur une piste.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Passer d’une représentation à une autre, en particulier associer les noms des nombres à leurs écritures chiffrées.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NC8</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rgbClr val="000000"/>
                          </a:solidFill>
                          <a:effectLst/>
                          <a:latin typeface="Calibri" panose="020F0502020204030204" pitchFamily="34" charset="0"/>
                        </a:rPr>
                        <a:t>Unités de numération (unités simples, dizaines, </a:t>
                      </a:r>
                      <a:r>
                        <a:rPr lang="fr-FR" sz="1100" b="0" i="0" u="none" strike="noStrike" dirty="0" smtClean="0">
                          <a:solidFill>
                            <a:schemeClr val="tx1"/>
                          </a:solidFill>
                          <a:effectLst/>
                          <a:latin typeface="Calibri" panose="020F0502020204030204" pitchFamily="34" charset="0"/>
                        </a:rPr>
                        <a:t>centaines, </a:t>
                      </a:r>
                      <a:r>
                        <a:rPr lang="fr-FR" sz="1100" b="0" i="0" u="none" strike="noStrike" dirty="0" smtClean="0">
                          <a:solidFill>
                            <a:schemeClr val="accent1"/>
                          </a:solidFill>
                          <a:effectLst/>
                          <a:latin typeface="Calibri" panose="020F0502020204030204" pitchFamily="34" charset="0"/>
                        </a:rPr>
                        <a:t>milliers</a:t>
                      </a:r>
                      <a:r>
                        <a:rPr lang="fr-FR" sz="1100" b="0" i="0" u="none" strike="noStrike" dirty="0" smtClean="0">
                          <a:solidFill>
                            <a:srgbClr val="000000"/>
                          </a:solidFill>
                          <a:effectLst/>
                          <a:latin typeface="Calibri" panose="020F0502020204030204" pitchFamily="34" charset="0"/>
                        </a:rPr>
                        <a:t>) et leurs relations (principe décimal de la numération en chiffres). </a:t>
                      </a:r>
                    </a:p>
                    <a:p>
                      <a:pPr algn="l" fontAlgn="ctr"/>
                      <a:r>
                        <a:rPr lang="fr-FR" sz="11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rgbClr val="000000"/>
                          </a:solidFill>
                          <a:effectLst/>
                          <a:latin typeface="Calibri" panose="020F0502020204030204" pitchFamily="34" charset="0"/>
                        </a:rPr>
                        <a:t>Noms des nombres.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tx1"/>
                          </a:solidFill>
                          <a:effectLst/>
                          <a:latin typeface="+mn-lt"/>
                        </a:rPr>
                        <a:t>NC9</a:t>
                      </a:r>
                      <a:endParaRPr lang="fr-FR" sz="1100" b="1" i="0" u="none" strike="noStrike" dirty="0">
                        <a:solidFill>
                          <a:schemeClr val="tx1"/>
                        </a:solidFill>
                        <a:effectLst/>
                        <a:latin typeface="+mn-lt"/>
                      </a:endParaRPr>
                    </a:p>
                  </a:txBody>
                  <a:tcPr marL="9525" marR="9525" marT="9525" marB="0" anchor="ctr"/>
                </a:tc>
                <a:tc>
                  <a:txBody>
                    <a:bodyPr/>
                    <a:lstStyle/>
                    <a:p>
                      <a:pPr algn="l" fontAlgn="ctr"/>
                      <a:r>
                        <a:rPr lang="fr-FR" sz="1100" b="0" i="0" u="none" strike="noStrike" dirty="0" smtClean="0">
                          <a:solidFill>
                            <a:schemeClr val="tx1"/>
                          </a:solidFill>
                          <a:effectLst/>
                          <a:latin typeface="+mn-lt"/>
                        </a:rPr>
                        <a:t>Associer un nombre entier à une position sur une demi-droite graduée, ainsi qu’à la distance de ce point à l’origine.</a:t>
                      </a:r>
                      <a:endParaRPr lang="fr-FR" sz="1100" b="0" i="0" u="none" strike="noStrike" dirty="0">
                        <a:solidFill>
                          <a:schemeClr val="tx1"/>
                        </a:solidFill>
                        <a:effectLst/>
                        <a:latin typeface="+mn-lt"/>
                      </a:endParaRPr>
                    </a:p>
                  </a:txBody>
                  <a:tcPr marL="9525" marR="9525" marT="9525" marB="0" anchor="ctr"/>
                </a:tc>
                <a:tc>
                  <a:txBody>
                    <a:bodyPr/>
                    <a:lstStyle/>
                    <a:p>
                      <a:endParaRPr lang="fr-FR" sz="1100">
                        <a:latin typeface="+mn-lt"/>
                      </a:endParaRPr>
                    </a:p>
                  </a:txBody>
                  <a:tcPr/>
                </a:tc>
                <a:tc>
                  <a:txBody>
                    <a:bodyPr/>
                    <a:lstStyle/>
                    <a:p>
                      <a:endParaRPr lang="fr-FR" sz="1100">
                        <a:latin typeface="+mn-lt"/>
                      </a:endParaRPr>
                    </a:p>
                  </a:txBody>
                  <a:tcPr/>
                </a:tc>
                <a:tc>
                  <a:txBody>
                    <a:bodyPr/>
                    <a:lstStyle/>
                    <a:p>
                      <a:endParaRPr lang="fr-FR" sz="1100">
                        <a:latin typeface="+mn-lt"/>
                      </a:endParaRPr>
                    </a:p>
                  </a:txBody>
                  <a:tcPr/>
                </a:tc>
                <a:tc>
                  <a:txBody>
                    <a:bodyPr/>
                    <a:lstStyle/>
                    <a:p>
                      <a:endParaRPr lang="fr-FR" sz="1100" dirty="0">
                        <a:latin typeface="+mn-lt"/>
                      </a:endParaRPr>
                    </a:p>
                  </a:txBody>
                  <a:tcPr/>
                </a:tc>
              </a:tr>
              <a:tr h="370840">
                <a:tc>
                  <a:txBody>
                    <a:bodyPr/>
                    <a:lstStyle/>
                    <a:p>
                      <a:pPr algn="ctr" fontAlgn="ctr"/>
                      <a:r>
                        <a:rPr lang="fr-FR" sz="1100" b="1" i="0" u="none" strike="noStrike" dirty="0">
                          <a:solidFill>
                            <a:srgbClr val="000000"/>
                          </a:solidFill>
                          <a:effectLst/>
                          <a:latin typeface="+mn-lt"/>
                        </a:rPr>
                        <a:t>NC11</a:t>
                      </a:r>
                    </a:p>
                  </a:txBody>
                  <a:tcPr marL="9525" marR="9525" marT="9525" marB="0" anchor="ctr"/>
                </a:tc>
                <a:tc>
                  <a:txBody>
                    <a:bodyPr/>
                    <a:lstStyle/>
                    <a:p>
                      <a:pPr algn="l" fontAlgn="ctr"/>
                      <a:r>
                        <a:rPr lang="fr-FR" sz="1100" b="0" i="0" u="none" strike="noStrike" dirty="0" smtClean="0">
                          <a:solidFill>
                            <a:srgbClr val="000000"/>
                          </a:solidFill>
                          <a:effectLst/>
                          <a:latin typeface="+mn-lt"/>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mn-lt"/>
                        </a:rPr>
                        <a:t>Sens des opérations. </a:t>
                      </a:r>
                    </a:p>
                    <a:p>
                      <a:pPr algn="l" fontAlgn="ctr"/>
                      <a:r>
                        <a:rPr lang="fr-FR" sz="1100" b="0" i="0" u="none" strike="noStrike" dirty="0" smtClean="0">
                          <a:solidFill>
                            <a:srgbClr val="000000"/>
                          </a:solidFill>
                          <a:effectLst/>
                          <a:latin typeface="+mn-lt"/>
                        </a:rPr>
                        <a:t>Problèmes relevant des structures additives (addition/soustraction). </a:t>
                      </a:r>
                    </a:p>
                    <a:p>
                      <a:pPr algn="l" fontAlgn="ctr"/>
                      <a:r>
                        <a:rPr lang="fr-FR" sz="1100" b="0" i="0" u="none" strike="noStrike" dirty="0" smtClean="0">
                          <a:solidFill>
                            <a:srgbClr val="000000"/>
                          </a:solidFill>
                          <a:effectLst/>
                          <a:latin typeface="+mn-lt"/>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mn-lt"/>
                        </a:rPr>
                        <a:t>Modéliser ces problèmes à l’aide d’écritures </a:t>
                      </a:r>
                      <a:r>
                        <a:rPr lang="fr-FR" sz="1100" b="0" i="0" u="none" strike="noStrike" dirty="0" smtClean="0">
                          <a:solidFill>
                            <a:srgbClr val="000000"/>
                          </a:solidFill>
                          <a:effectLst/>
                          <a:latin typeface="+mn-lt"/>
                        </a:rPr>
                        <a:t>mathématiques</a:t>
                      </a:r>
                      <a:r>
                        <a:rPr lang="fr-FR" sz="1100" b="0" i="0" u="none" strike="noStrike" dirty="0" smtClean="0">
                          <a:solidFill>
                            <a:srgbClr val="000000"/>
                          </a:solidFill>
                          <a:effectLst/>
                          <a:latin typeface="+mn-lt"/>
                        </a:rPr>
                        <a:t>. Sens des symboles +, −, ×, </a:t>
                      </a:r>
                      <a:r>
                        <a:rPr lang="fr-FR" sz="1100" b="0" i="0" u="none" strike="noStrike" dirty="0" smtClean="0">
                          <a:solidFill>
                            <a:srgbClr val="000000"/>
                          </a:solidFill>
                          <a:effectLst/>
                          <a:latin typeface="+mn-lt"/>
                        </a:rPr>
                        <a:t>:</a:t>
                      </a:r>
                      <a:endParaRPr lang="fr-FR" sz="1100" b="0" i="0" u="none" strike="noStrike" dirty="0" smtClean="0">
                        <a:solidFill>
                          <a:srgbClr val="000000"/>
                        </a:solidFill>
                        <a:effectLst/>
                        <a:latin typeface="+mn-lt"/>
                      </a:endParaRPr>
                    </a:p>
                  </a:txBody>
                  <a:tcPr marL="9525" marR="9525" marT="9525" marB="0" anchor="ctr"/>
                </a:tc>
                <a:tc>
                  <a:txBody>
                    <a:bodyPr/>
                    <a:lstStyle/>
                    <a:p>
                      <a:endParaRPr lang="fr-FR" sz="1100">
                        <a:latin typeface="+mn-lt"/>
                      </a:endParaRPr>
                    </a:p>
                  </a:txBody>
                  <a:tcPr/>
                </a:tc>
                <a:tc>
                  <a:txBody>
                    <a:bodyPr/>
                    <a:lstStyle/>
                    <a:p>
                      <a:endParaRPr lang="fr-FR" sz="1100">
                        <a:latin typeface="+mn-lt"/>
                      </a:endParaRPr>
                    </a:p>
                  </a:txBody>
                  <a:tcPr/>
                </a:tc>
                <a:tc>
                  <a:txBody>
                    <a:bodyPr/>
                    <a:lstStyle/>
                    <a:p>
                      <a:endParaRPr lang="fr-FR" sz="1100">
                        <a:latin typeface="+mn-lt"/>
                      </a:endParaRPr>
                    </a:p>
                  </a:txBody>
                  <a:tcPr/>
                </a:tc>
                <a:tc>
                  <a:txBody>
                    <a:bodyPr/>
                    <a:lstStyle/>
                    <a:p>
                      <a:endParaRPr lang="fr-FR" sz="1100">
                        <a:latin typeface="+mn-lt"/>
                      </a:endParaRPr>
                    </a:p>
                  </a:txBody>
                  <a:tcPr/>
                </a:tc>
              </a:tr>
              <a:tr h="370840">
                <a:tc>
                  <a:txBody>
                    <a:bodyPr/>
                    <a:lstStyle/>
                    <a:p>
                      <a:pPr algn="ctr" fontAlgn="ctr"/>
                      <a:r>
                        <a:rPr lang="fr-FR" sz="1100" b="1" i="0" u="none" strike="noStrike" dirty="0">
                          <a:solidFill>
                            <a:srgbClr val="000000"/>
                          </a:solidFill>
                          <a:effectLst/>
                          <a:latin typeface="+mn-lt"/>
                        </a:rPr>
                        <a:t>NC13</a:t>
                      </a:r>
                    </a:p>
                  </a:txBody>
                  <a:tcPr marL="9525" marR="9525" marT="9525" marB="0" anchor="ctr"/>
                </a:tc>
                <a:tc>
                  <a:txBody>
                    <a:bodyPr/>
                    <a:lstStyle/>
                    <a:p>
                      <a:pPr algn="l" fontAlgn="ctr"/>
                      <a:r>
                        <a:rPr lang="fr-FR" sz="1100" b="0" i="0" u="none" strike="noStrike" dirty="0" smtClean="0">
                          <a:solidFill>
                            <a:srgbClr val="000000"/>
                          </a:solidFill>
                          <a:effectLst/>
                          <a:latin typeface="+mn-lt"/>
                        </a:rPr>
                        <a:t>Mémoriser des faits numériques et des procédures. Tables de l’addition et de la multiplication.</a:t>
                      </a:r>
                    </a:p>
                    <a:p>
                      <a:pPr algn="l" fontAlgn="ctr"/>
                      <a:r>
                        <a:rPr lang="fr-FR" sz="1100" b="0" i="0" u="none" strike="noStrike" dirty="0" smtClean="0">
                          <a:solidFill>
                            <a:srgbClr val="000000"/>
                          </a:solidFill>
                          <a:effectLst/>
                          <a:latin typeface="+mn-lt"/>
                        </a:rPr>
                        <a:t>Décompositions additives et multiplicatives de 10 et de 100, compléments à la dizaine supérieure, à la centaine supérieure, </a:t>
                      </a:r>
                      <a:r>
                        <a:rPr lang="fr-FR" sz="1100" b="0" i="0" u="none" strike="noStrike" dirty="0" smtClean="0">
                          <a:solidFill>
                            <a:schemeClr val="accent1"/>
                          </a:solidFill>
                          <a:effectLst/>
                          <a:latin typeface="+mn-lt"/>
                        </a:rPr>
                        <a:t>multiplication par une puissance de 10</a:t>
                      </a:r>
                      <a:r>
                        <a:rPr lang="fr-FR" sz="1100" b="0" i="0" u="none" strike="noStrike" dirty="0" smtClean="0">
                          <a:solidFill>
                            <a:srgbClr val="000000"/>
                          </a:solidFill>
                          <a:effectLst/>
                          <a:latin typeface="+mn-lt"/>
                        </a:rPr>
                        <a:t>, doubles et moitiés de nombres d’usage courant, etc</a:t>
                      </a:r>
                      <a:r>
                        <a:rPr lang="fr-FR" sz="1100" b="0" i="0" u="none" strike="noStrike" dirty="0" smtClean="0">
                          <a:solidFill>
                            <a:srgbClr val="000000"/>
                          </a:solidFill>
                          <a:effectLst/>
                          <a:latin typeface="+mn-lt"/>
                        </a:rPr>
                        <a:t>.</a:t>
                      </a:r>
                      <a:endParaRPr lang="fr-FR" sz="1100" b="0" i="0" u="none" strike="noStrike" dirty="0">
                        <a:solidFill>
                          <a:srgbClr val="000000"/>
                        </a:solidFill>
                        <a:effectLst/>
                        <a:latin typeface="+mn-lt"/>
                      </a:endParaRPr>
                    </a:p>
                  </a:txBody>
                  <a:tcPr marL="9525" marR="9525" marT="9525" marB="0" anchor="ctr"/>
                </a:tc>
                <a:tc>
                  <a:txBody>
                    <a:bodyPr/>
                    <a:lstStyle/>
                    <a:p>
                      <a:endParaRPr lang="fr-FR" sz="1100">
                        <a:latin typeface="+mn-lt"/>
                      </a:endParaRPr>
                    </a:p>
                  </a:txBody>
                  <a:tcPr/>
                </a:tc>
                <a:tc>
                  <a:txBody>
                    <a:bodyPr/>
                    <a:lstStyle/>
                    <a:p>
                      <a:endParaRPr lang="fr-FR" sz="1100">
                        <a:latin typeface="+mn-lt"/>
                      </a:endParaRPr>
                    </a:p>
                  </a:txBody>
                  <a:tcPr/>
                </a:tc>
                <a:tc>
                  <a:txBody>
                    <a:bodyPr/>
                    <a:lstStyle/>
                    <a:p>
                      <a:endParaRPr lang="fr-FR" sz="1100">
                        <a:latin typeface="+mn-lt"/>
                      </a:endParaRPr>
                    </a:p>
                  </a:txBody>
                  <a:tcPr/>
                </a:tc>
                <a:tc>
                  <a:txBody>
                    <a:bodyPr/>
                    <a:lstStyle/>
                    <a:p>
                      <a:endParaRPr lang="fr-FR" sz="1100">
                        <a:latin typeface="+mn-lt"/>
                      </a:endParaRPr>
                    </a:p>
                  </a:txBody>
                  <a:tcPr/>
                </a:tc>
              </a:tr>
              <a:tr h="370840">
                <a:tc>
                  <a:txBody>
                    <a:bodyPr/>
                    <a:lstStyle/>
                    <a:p>
                      <a:pPr algn="ctr" fontAlgn="ctr"/>
                      <a:r>
                        <a:rPr lang="fr-FR" sz="1100" b="1" i="0" u="none" strike="noStrike" dirty="0" smtClean="0">
                          <a:solidFill>
                            <a:srgbClr val="000000"/>
                          </a:solidFill>
                          <a:effectLst/>
                          <a:latin typeface="+mn-lt"/>
                        </a:rPr>
                        <a:t>NC14</a:t>
                      </a:r>
                      <a:endParaRPr lang="fr-FR" sz="1100" b="1" i="0" u="none" strike="noStrike" dirty="0">
                        <a:solidFill>
                          <a:srgbClr val="000000"/>
                        </a:solidFill>
                        <a:effectLst/>
                        <a:latin typeface="+mn-lt"/>
                      </a:endParaRPr>
                    </a:p>
                  </a:txBody>
                  <a:tcPr marL="9525" marR="9525" marT="9525" marB="0" anchor="ctr"/>
                </a:tc>
                <a:tc>
                  <a:txBody>
                    <a:bodyPr/>
                    <a:lstStyle/>
                    <a:p>
                      <a:pPr algn="l" fontAlgn="ctr"/>
                      <a:r>
                        <a:rPr lang="fr-FR" sz="1100" b="0" i="0" u="none" strike="noStrike" dirty="0" smtClean="0">
                          <a:solidFill>
                            <a:srgbClr val="000000"/>
                          </a:solidFill>
                          <a:effectLst/>
                          <a:latin typeface="+mn-lt"/>
                        </a:rPr>
                        <a:t>Élaborer ou choisir des stratégies de calcul à l’oral et à l’écrit. </a:t>
                      </a:r>
                      <a:endParaRPr lang="fr-FR" sz="1100" b="0" i="0" u="none" strike="noStrike" dirty="0">
                        <a:solidFill>
                          <a:srgbClr val="000000"/>
                        </a:solidFill>
                        <a:effectLst/>
                        <a:latin typeface="+mn-lt"/>
                      </a:endParaRPr>
                    </a:p>
                  </a:txBody>
                  <a:tcPr marL="9525" marR="9525" marT="9525" marB="0" anchor="ctr"/>
                </a:tc>
                <a:tc>
                  <a:txBody>
                    <a:bodyPr/>
                    <a:lstStyle/>
                    <a:p>
                      <a:endParaRPr lang="fr-FR" sz="1100">
                        <a:latin typeface="+mn-lt"/>
                      </a:endParaRPr>
                    </a:p>
                  </a:txBody>
                  <a:tcPr/>
                </a:tc>
                <a:tc>
                  <a:txBody>
                    <a:bodyPr/>
                    <a:lstStyle/>
                    <a:p>
                      <a:endParaRPr lang="fr-FR" sz="1100">
                        <a:latin typeface="+mn-lt"/>
                      </a:endParaRPr>
                    </a:p>
                  </a:txBody>
                  <a:tcPr/>
                </a:tc>
                <a:tc>
                  <a:txBody>
                    <a:bodyPr/>
                    <a:lstStyle/>
                    <a:p>
                      <a:endParaRPr lang="fr-FR" sz="1100">
                        <a:latin typeface="+mn-lt"/>
                      </a:endParaRPr>
                    </a:p>
                  </a:txBody>
                  <a:tcPr/>
                </a:tc>
                <a:tc>
                  <a:txBody>
                    <a:bodyPr/>
                    <a:lstStyle/>
                    <a:p>
                      <a:endParaRPr lang="fr-FR" sz="1100" dirty="0">
                        <a:latin typeface="+mn-lt"/>
                      </a:endParaRPr>
                    </a:p>
                  </a:txBody>
                  <a:tcPr/>
                </a:tc>
              </a:tr>
              <a:tr h="370840">
                <a:tc>
                  <a:txBody>
                    <a:bodyPr/>
                    <a:lstStyle/>
                    <a:p>
                      <a:pPr algn="ctr" fontAlgn="ctr"/>
                      <a:r>
                        <a:rPr lang="fr-FR" sz="1100" b="1" i="0" u="none" strike="noStrike" dirty="0">
                          <a:solidFill>
                            <a:srgbClr val="000000"/>
                          </a:solidFill>
                          <a:effectLst/>
                          <a:latin typeface="+mn-lt"/>
                        </a:rPr>
                        <a:t>NC16</a:t>
                      </a:r>
                    </a:p>
                  </a:txBody>
                  <a:tcPr marL="9525" marR="9525" marT="9525" marB="0" anchor="ctr"/>
                </a:tc>
                <a:tc>
                  <a:txBody>
                    <a:bodyPr/>
                    <a:lstStyle/>
                    <a:p>
                      <a:pPr algn="l" fontAlgn="ctr"/>
                      <a:r>
                        <a:rPr lang="fr-FR" sz="1100" b="0" i="0" u="sng" strike="noStrike" dirty="0" smtClean="0">
                          <a:solidFill>
                            <a:srgbClr val="000000"/>
                          </a:solidFill>
                          <a:effectLst/>
                          <a:latin typeface="+mn-lt"/>
                        </a:rPr>
                        <a:t>Calcul mental :</a:t>
                      </a:r>
                      <a:r>
                        <a:rPr lang="fr-FR" sz="1100" b="0" i="0" u="none" strike="noStrike" dirty="0" smtClean="0">
                          <a:solidFill>
                            <a:srgbClr val="000000"/>
                          </a:solidFill>
                          <a:effectLst/>
                          <a:latin typeface="+mn-lt"/>
                        </a:rPr>
                        <a:t> calculer mentalement pour obtenir un résultat exact </a:t>
                      </a:r>
                      <a:endParaRPr lang="fr-FR" sz="1100" b="0" i="0" u="none" strike="noStrike" dirty="0">
                        <a:solidFill>
                          <a:srgbClr val="000000"/>
                        </a:solidFill>
                        <a:effectLst/>
                        <a:latin typeface="+mn-lt"/>
                      </a:endParaRPr>
                    </a:p>
                  </a:txBody>
                  <a:tcPr marL="9525" marR="9525" marT="9525" marB="0" anchor="ctr"/>
                </a:tc>
                <a:tc>
                  <a:txBody>
                    <a:bodyPr/>
                    <a:lstStyle/>
                    <a:p>
                      <a:endParaRPr lang="fr-FR" sz="1100" dirty="0">
                        <a:latin typeface="+mn-lt"/>
                      </a:endParaRPr>
                    </a:p>
                  </a:txBody>
                  <a:tcPr/>
                </a:tc>
                <a:tc>
                  <a:txBody>
                    <a:bodyPr/>
                    <a:lstStyle/>
                    <a:p>
                      <a:endParaRPr lang="fr-FR" sz="1100" dirty="0">
                        <a:latin typeface="+mn-lt"/>
                      </a:endParaRPr>
                    </a:p>
                  </a:txBody>
                  <a:tcPr/>
                </a:tc>
                <a:tc>
                  <a:txBody>
                    <a:bodyPr/>
                    <a:lstStyle/>
                    <a:p>
                      <a:endParaRPr lang="fr-FR" sz="1100" dirty="0">
                        <a:latin typeface="+mn-lt"/>
                      </a:endParaRPr>
                    </a:p>
                  </a:txBody>
                  <a:tcPr/>
                </a:tc>
                <a:tc>
                  <a:txBody>
                    <a:bodyPr/>
                    <a:lstStyle/>
                    <a:p>
                      <a:endParaRPr lang="fr-FR" sz="1100" dirty="0">
                        <a:latin typeface="+mn-lt"/>
                      </a:endParaRPr>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a:t>
            </a:r>
            <a:r>
              <a:rPr lang="fr-FR" sz="1600" b="1" dirty="0">
                <a:latin typeface="Century Gothic" panose="020B0502020202020204" pitchFamily="34" charset="0"/>
              </a:rPr>
              <a:t>2</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40265667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287183" y="963393"/>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464561" y="2859877"/>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455534422"/>
              </p:ext>
            </p:extLst>
          </p:nvPr>
        </p:nvGraphicFramePr>
        <p:xfrm>
          <a:off x="325725" y="1746242"/>
          <a:ext cx="7009100" cy="37084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412779695"/>
              </p:ext>
            </p:extLst>
          </p:nvPr>
        </p:nvGraphicFramePr>
        <p:xfrm>
          <a:off x="287183" y="3556888"/>
          <a:ext cx="7009100" cy="224443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1193505">
                <a:tc>
                  <a:txBody>
                    <a:bodyPr/>
                    <a:lstStyle/>
                    <a:p>
                      <a:pPr algn="ctr" fontAlgn="ctr"/>
                      <a:r>
                        <a:rPr lang="fr-FR" sz="1100" b="1" i="0" u="none" strike="noStrike" dirty="0">
                          <a:solidFill>
                            <a:srgbClr val="000000"/>
                          </a:solidFill>
                          <a:effectLst/>
                          <a:latin typeface="Calibri" panose="020F0502020204030204" pitchFamily="34" charset="0"/>
                        </a:rPr>
                        <a:t>EG2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11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11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S'orienter et se déplacer en utilisant des repères.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EG5</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Coder et décoder pour prévoir, représenter et réaliser des déplacements dans des espaces familiers, sur un quadrillage, sur un écran. </a:t>
                      </a:r>
                    </a:p>
                    <a:p>
                      <a:pPr algn="l" fontAlgn="ctr"/>
                      <a:r>
                        <a:rPr lang="fr-FR" sz="1100" b="0" i="0" u="none" strike="noStrike" dirty="0" smtClean="0">
                          <a:solidFill>
                            <a:srgbClr val="000000"/>
                          </a:solidFill>
                          <a:effectLst/>
                          <a:latin typeface="Calibri" panose="020F0502020204030204" pitchFamily="34" charset="0"/>
                        </a:rPr>
                        <a:t>Repères spatiaux. </a:t>
                      </a:r>
                    </a:p>
                    <a:p>
                      <a:pPr algn="l" fontAlgn="ctr"/>
                      <a:r>
                        <a:rPr lang="fr-FR" sz="1100" b="0" i="0" u="none" strike="noStrike" dirty="0" smtClean="0">
                          <a:solidFill>
                            <a:srgbClr val="000000"/>
                          </a:solidFill>
                          <a:effectLst/>
                          <a:latin typeface="Calibri" panose="020F0502020204030204" pitchFamily="34" charset="0"/>
                        </a:rPr>
                        <a:t>Relations entre l’espace dans lequel on se déplace et ses représentations.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641093" y="864015"/>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696607" y="2638291"/>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15b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3784469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2389877598"/>
              </p:ext>
            </p:extLst>
          </p:nvPr>
        </p:nvGraphicFramePr>
        <p:xfrm>
          <a:off x="260299" y="1154382"/>
          <a:ext cx="7009100" cy="5712464"/>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a:t>
                      </a:r>
                      <a:r>
                        <a:rPr lang="fr-FR" sz="1100" b="0" i="0" u="none" strike="noStrike" dirty="0" smtClean="0">
                          <a:solidFill>
                            <a:srgbClr val="000000"/>
                          </a:solidFill>
                          <a:effectLst/>
                          <a:latin typeface="Calibri" panose="020F0502020204030204" pitchFamily="34" charset="0"/>
                        </a:rPr>
                        <a:t>décompositions/recompositions </a:t>
                      </a:r>
                      <a:r>
                        <a:rPr lang="fr-FR" sz="1100" b="0" i="0" u="none" strike="noStrike" dirty="0" smtClean="0">
                          <a:solidFill>
                            <a:srgbClr val="000000"/>
                          </a:solidFill>
                          <a:effectLst/>
                          <a:latin typeface="Calibri" panose="020F0502020204030204" pitchFamily="34" charset="0"/>
                        </a:rPr>
                        <a:t>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NC5</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Comparer, ranger des nombres entiers, en utilisant les symboles =, &lt;, &gt;. </a:t>
                      </a:r>
                    </a:p>
                    <a:p>
                      <a:pPr algn="l" fontAlgn="ctr"/>
                      <a:r>
                        <a:rPr lang="fr-FR" sz="1100" b="0" i="0" u="none" strike="noStrike" dirty="0" smtClean="0">
                          <a:solidFill>
                            <a:srgbClr val="000000"/>
                          </a:solidFill>
                          <a:effectLst/>
                          <a:latin typeface="Calibri" panose="020F0502020204030204" pitchFamily="34" charset="0"/>
                        </a:rPr>
                        <a:t>Egalite traduisant l’équivalence de deux désignations du même nombre. </a:t>
                      </a:r>
                    </a:p>
                    <a:p>
                      <a:pPr algn="l" fontAlgn="ctr"/>
                      <a:r>
                        <a:rPr lang="fr-FR" sz="1100" b="0" i="0" u="none" strike="noStrike" dirty="0" smtClean="0">
                          <a:solidFill>
                            <a:srgbClr val="000000"/>
                          </a:solidFill>
                          <a:effectLst/>
                          <a:latin typeface="Calibri" panose="020F0502020204030204" pitchFamily="34" charset="0"/>
                        </a:rPr>
                        <a:t>Ordre. </a:t>
                      </a:r>
                    </a:p>
                    <a:p>
                      <a:pPr algn="l" fontAlgn="ctr"/>
                      <a:r>
                        <a:rPr lang="fr-FR" sz="1100" b="0" i="0" u="none" strike="noStrike" dirty="0" smtClean="0">
                          <a:solidFill>
                            <a:srgbClr val="000000"/>
                          </a:solidFill>
                          <a:effectLst/>
                          <a:latin typeface="Calibri" panose="020F0502020204030204" pitchFamily="34" charset="0"/>
                        </a:rPr>
                        <a:t>Sens des symboles =, &lt;, &gt;.</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Interpréter les noms des nombres à l’aide des unités de numération et des écritures arithmétiques. Unités de numération (unités simples, dizaines, centaines) et leurs relations (principe décimal de la numération en chiffres). Valeur des chiffres en fonction de leur rang dans l’écriture d’un nombre (principe de position).Noms des nombres.</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NC11</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chemeClr val="accent1"/>
                          </a:solidFill>
                          <a:effectLst/>
                          <a:latin typeface="Calibri" panose="020F0502020204030204" pitchFamily="34" charset="0"/>
                        </a:rPr>
                        <a:t>Sens des opérations. </a:t>
                      </a:r>
                    </a:p>
                    <a:p>
                      <a:pPr algn="l" fontAlgn="ctr"/>
                      <a:r>
                        <a:rPr lang="fr-FR" sz="1100" b="0" i="0" u="none" strike="noStrike" dirty="0" smtClean="0">
                          <a:solidFill>
                            <a:schemeClr val="accent1"/>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chemeClr val="accent1"/>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chemeClr val="accent1"/>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NC14</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Élaborer ou choisir des stratégies de calcul à l’oral et à l’écrit. </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96879">
                <a:tc>
                  <a:txBody>
                    <a:bodyPr/>
                    <a:lstStyle/>
                    <a:p>
                      <a:pPr algn="ctr" fontAlgn="ctr"/>
                      <a:r>
                        <a:rPr lang="fr-FR" sz="1100" b="1" i="0" u="none" strike="noStrike" dirty="0" smtClean="0">
                          <a:solidFill>
                            <a:srgbClr val="000000"/>
                          </a:solidFill>
                          <a:effectLst/>
                          <a:latin typeface="Calibri" panose="020F0502020204030204" pitchFamily="34" charset="0"/>
                        </a:rPr>
                        <a:t>NC17</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en ligne :</a:t>
                      </a:r>
                      <a:r>
                        <a:rPr lang="fr-FR" sz="1100" b="0" i="0" u="none" strike="noStrike" dirty="0" smtClean="0">
                          <a:solidFill>
                            <a:srgbClr val="000000"/>
                          </a:solidFill>
                          <a:effectLst/>
                          <a:latin typeface="Calibri" panose="020F0502020204030204" pitchFamily="34" charset="0"/>
                        </a:rPr>
                        <a:t> calculer en utilisant des écritures en ligne additives, soustractives, </a:t>
                      </a:r>
                      <a:r>
                        <a:rPr lang="fr-FR" sz="1100" b="0" i="0" u="none" strike="noStrike" dirty="0" smtClean="0">
                          <a:solidFill>
                            <a:schemeClr val="accent1"/>
                          </a:solidFill>
                          <a:effectLst/>
                          <a:latin typeface="Calibri" panose="020F0502020204030204" pitchFamily="34" charset="0"/>
                        </a:rPr>
                        <a:t>multiplicatives, mixtes,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sp>
        <p:nvSpPr>
          <p:cNvPr id="28" name="ZoneTexte 27"/>
          <p:cNvSpPr txBox="1"/>
          <p:nvPr/>
        </p:nvSpPr>
        <p:spPr>
          <a:xfrm>
            <a:off x="329717" y="551115"/>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16a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7263880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51713" y="930883"/>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282295" y="4382584"/>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470173950"/>
              </p:ext>
            </p:extLst>
          </p:nvPr>
        </p:nvGraphicFramePr>
        <p:xfrm>
          <a:off x="282295" y="1639526"/>
          <a:ext cx="7009100" cy="235077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000" b="1" i="0" u="none" strike="noStrike" dirty="0">
                          <a:solidFill>
                            <a:srgbClr val="000000"/>
                          </a:solidFill>
                          <a:effectLst/>
                          <a:latin typeface="Calibri" panose="020F0502020204030204" pitchFamily="34" charset="0"/>
                        </a:rPr>
                        <a:t>GM1</a:t>
                      </a: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Comparer des objets selon plusieurs grandeurs et identifier quand il s’agit d’une longueur, d’une masse, d’une contenance ou d’une durée. </a:t>
                      </a:r>
                    </a:p>
                    <a:p>
                      <a:pPr algn="l" fontAlgn="ctr"/>
                      <a:r>
                        <a:rPr lang="fr-FR" sz="1000" b="0" i="0" u="none" strike="noStrike" dirty="0" smtClean="0">
                          <a:solidFill>
                            <a:srgbClr val="000000"/>
                          </a:solidFill>
                          <a:effectLst/>
                          <a:latin typeface="Calibri" panose="020F0502020204030204" pitchFamily="34" charset="0"/>
                        </a:rPr>
                        <a:t>Lexique spécifique associé aux longueurs, aux masses, aux durées.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GM2</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Comparer des longueurs, des masses, directement, en introduisant la comparaison à un objet intermédiaire. Principe de comparaison des longueurs, des masses</a:t>
                      </a:r>
                    </a:p>
                  </a:txBody>
                  <a:tcPr marL="9525" marR="9525" marT="9525" marB="0" anchor="ctr"/>
                </a:tc>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dirty="0"/>
                    </a:p>
                  </a:txBody>
                  <a:tcPr/>
                </a:tc>
              </a:tr>
              <a:tr h="370840">
                <a:tc>
                  <a:txBody>
                    <a:bodyPr/>
                    <a:lstStyle/>
                    <a:p>
                      <a:pPr algn="ctr"/>
                      <a:r>
                        <a:rPr lang="fr-FR" sz="1000" b="1" dirty="0" smtClean="0"/>
                        <a:t>GM5</a:t>
                      </a:r>
                      <a:endParaRPr lang="fr-FR" sz="1000" b="1" dirty="0"/>
                    </a:p>
                  </a:txBody>
                  <a:tcPr anchor="ctr"/>
                </a:tc>
                <a:tc>
                  <a:txBody>
                    <a:bodyPr/>
                    <a:lstStyle/>
                    <a:p>
                      <a:pPr algn="l"/>
                      <a:r>
                        <a:rPr lang="fr-FR" sz="1000" dirty="0" smtClean="0"/>
                        <a:t>Mesurer des masses </a:t>
                      </a:r>
                      <a:r>
                        <a:rPr lang="fr-FR" sz="1000" dirty="0" smtClean="0">
                          <a:solidFill>
                            <a:schemeClr val="accent1"/>
                          </a:solidFill>
                        </a:rPr>
                        <a:t>et des contenances avec des instruments adaptés. </a:t>
                      </a:r>
                      <a:endParaRPr lang="fr-FR" sz="1000" dirty="0">
                        <a:solidFill>
                          <a:schemeClr val="accent1"/>
                        </a:solidFill>
                      </a:endParaRPr>
                    </a:p>
                  </a:txBody>
                  <a:tcPr anchor="ctr"/>
                </a:tc>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dirty="0"/>
                    </a:p>
                  </a:txBody>
                  <a:tcPr/>
                </a:tc>
              </a:tr>
              <a:tr h="370840">
                <a:tc>
                  <a:txBody>
                    <a:bodyPr/>
                    <a:lstStyle/>
                    <a:p>
                      <a:pPr algn="ctr" fontAlgn="ctr"/>
                      <a:r>
                        <a:rPr lang="fr-FR" sz="1000" b="1" i="0" u="none" strike="noStrike" dirty="0">
                          <a:solidFill>
                            <a:schemeClr val="accent1"/>
                          </a:solidFill>
                          <a:effectLst/>
                          <a:latin typeface="Calibri" panose="020F0502020204030204" pitchFamily="34" charset="0"/>
                        </a:rPr>
                        <a:t>GM8</a:t>
                      </a:r>
                    </a:p>
                  </a:txBody>
                  <a:tcPr marL="9525" marR="9525" marT="9525" marB="0" anchor="ctr"/>
                </a:tc>
                <a:tc>
                  <a:txBody>
                    <a:bodyPr/>
                    <a:lstStyle/>
                    <a:p>
                      <a:pPr algn="l" fontAlgn="ctr"/>
                      <a:r>
                        <a:rPr lang="fr-FR" sz="1000" b="0" i="0" u="none" strike="noStrike" dirty="0" smtClean="0">
                          <a:solidFill>
                            <a:schemeClr val="accent1"/>
                          </a:solidFill>
                          <a:effectLst/>
                          <a:latin typeface="Calibri" panose="020F0502020204030204" pitchFamily="34" charset="0"/>
                        </a:rPr>
                        <a:t>Comparer, estimer, mesurer des durées (Unités de mesure usuelles de durées : j, semaine, mois, année, siècle, millénaire.) Relations entre ces unités.</a:t>
                      </a:r>
                      <a:endParaRPr lang="fr-FR" sz="10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GM10</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Résoudre des problèmes, notamment de mesurage et de comparaison, en utilisant les opérations sur les grandeurs ou sur les nombres. -Opérations sur les grandeurs (addition, soustraction, multiplication par un entier, division : recherche du nombre de parts et de la taille d’une part). -Quatre opérations sur les mesures  des grandeurs. -Principes d’utilisation de la monnaie (en euros). -Lexique lié aux pratiques économiques.</a:t>
                      </a:r>
                    </a:p>
                  </a:txBody>
                  <a:tcPr marL="9525" marR="9525" marT="9525" marB="0" anchor="ctr"/>
                </a:tc>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795363097"/>
              </p:ext>
            </p:extLst>
          </p:nvPr>
        </p:nvGraphicFramePr>
        <p:xfrm>
          <a:off x="282295" y="5083257"/>
          <a:ext cx="7009100" cy="4853854"/>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000" b="1" i="0" u="none" strike="noStrike" dirty="0">
                          <a:solidFill>
                            <a:schemeClr val="accent6"/>
                          </a:solidFill>
                          <a:effectLst/>
                          <a:latin typeface="Calibri" panose="020F0502020204030204" pitchFamily="34" charset="0"/>
                        </a:rPr>
                        <a:t>EG1</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Se repérer dans son environnement proche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rgbClr val="000000"/>
                          </a:solidFill>
                          <a:effectLst/>
                          <a:latin typeface="Calibri" panose="020F0502020204030204" pitchFamily="34" charset="0"/>
                        </a:rPr>
                        <a:t>EG2</a:t>
                      </a:r>
                    </a:p>
                  </a:txBody>
                  <a:tcPr marL="9525" marR="9525" marT="9525" marB="0" anchor="ctr"/>
                </a:tc>
                <a:tc>
                  <a:txBody>
                    <a:bodyPr/>
                    <a:lstStyle/>
                    <a:p>
                      <a:pPr algn="l" fontAlgn="ctr"/>
                      <a:r>
                        <a:rPr lang="fr-FR" sz="1000" b="0" i="0" u="none" strike="noStrike" dirty="0">
                          <a:solidFill>
                            <a:srgbClr val="000000"/>
                          </a:solidFill>
                          <a:effectLst/>
                          <a:latin typeface="Calibri" panose="020F0502020204030204" pitchFamily="34" charset="0"/>
                        </a:rPr>
                        <a:t>Situer des objets ou des personnes les uns par rapport aux autres ou par rapport à d’autres </a:t>
                      </a:r>
                      <a:r>
                        <a:rPr lang="fr-FR" sz="1000" b="0" i="0" u="none" strike="noStrike" dirty="0" smtClean="0">
                          <a:solidFill>
                            <a:srgbClr val="000000"/>
                          </a:solidFill>
                          <a:effectLst/>
                          <a:latin typeface="Calibri" panose="020F0502020204030204" pitchFamily="34" charset="0"/>
                        </a:rPr>
                        <a:t>repères.</a:t>
                      </a:r>
                    </a:p>
                    <a:p>
                      <a:pPr algn="l" fontAlgn="ctr"/>
                      <a:r>
                        <a:rPr lang="fr-FR" sz="1000" b="0" i="0" u="none" strike="noStrike" dirty="0" smtClean="0">
                          <a:solidFill>
                            <a:srgbClr val="000000"/>
                          </a:solidFill>
                          <a:effectLst/>
                          <a:latin typeface="Calibri" panose="020F0502020204030204" pitchFamily="34" charset="0"/>
                        </a:rPr>
                        <a:t>Vocabulaire </a:t>
                      </a:r>
                      <a:r>
                        <a:rPr lang="fr-FR" sz="1000" b="0" i="0" u="none" strike="noStrike" dirty="0">
                          <a:solidFill>
                            <a:srgbClr val="000000"/>
                          </a:solidFill>
                          <a:effectLst/>
                          <a:latin typeface="Calibri" panose="020F0502020204030204" pitchFamily="34" charset="0"/>
                        </a:rPr>
                        <a:t>permettant de définir des positions (gauche</a:t>
                      </a:r>
                      <a:r>
                        <a:rPr lang="fr-FR" sz="1000" b="0" i="0" u="none" strike="noStrike" dirty="0" smtClean="0">
                          <a:solidFill>
                            <a:srgbClr val="000000"/>
                          </a:solidFill>
                          <a:effectLst/>
                          <a:latin typeface="Calibri" panose="020F0502020204030204" pitchFamily="34" charset="0"/>
                        </a:rPr>
                        <a:t>, droite</a:t>
                      </a:r>
                      <a:r>
                        <a:rPr lang="fr-FR" sz="1000" b="0" i="0" u="none" strike="noStrike" dirty="0">
                          <a:solidFill>
                            <a:srgbClr val="000000"/>
                          </a:solidFill>
                          <a:effectLst/>
                          <a:latin typeface="Calibri" panose="020F0502020204030204" pitchFamily="34" charset="0"/>
                        </a:rPr>
                        <a:t>, au-dessus, en dessous, sur, sous, devant, derrière, près, loin, premier plan, second plan, nord, sud, est, ouest</a:t>
                      </a:r>
                      <a:r>
                        <a:rPr lang="fr-FR" sz="1000" b="0" i="0" u="none" strike="noStrike" dirty="0" smtClean="0">
                          <a:solidFill>
                            <a:srgbClr val="000000"/>
                          </a:solidFill>
                          <a:effectLst/>
                          <a:latin typeface="Calibri" panose="020F0502020204030204" pitchFamily="34" charset="0"/>
                        </a:rPr>
                        <a:t>,…).</a:t>
                      </a:r>
                    </a:p>
                    <a:p>
                      <a:pPr algn="l" fontAlgn="ctr"/>
                      <a:r>
                        <a:rPr lang="fr-FR" sz="1000" b="0" i="0" u="none" strike="noStrike" dirty="0" smtClean="0">
                          <a:solidFill>
                            <a:srgbClr val="000000"/>
                          </a:solidFill>
                          <a:effectLst/>
                          <a:latin typeface="Calibri" panose="020F0502020204030204" pitchFamily="34" charset="0"/>
                        </a:rPr>
                        <a:t>Vocabulaire </a:t>
                      </a:r>
                      <a:r>
                        <a:rPr lang="fr-FR" sz="1000" b="0" i="0" u="none" strike="noStrike" dirty="0">
                          <a:solidFill>
                            <a:srgbClr val="000000"/>
                          </a:solidFill>
                          <a:effectLst/>
                          <a:latin typeface="Calibri" panose="020F0502020204030204" pitchFamily="34" charset="0"/>
                        </a:rPr>
                        <a:t>permettant de définir des déplacements (avancer, reculer, tourner à droite/à gauche, monter, descendre,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EG4</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S'orienter et se déplacer en utilisant des repères.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EG6</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Reconnaitre et trier les solides usuels parmi des solides variés. </a:t>
                      </a:r>
                    </a:p>
                    <a:p>
                      <a:pPr algn="l" fontAlgn="ctr"/>
                      <a:r>
                        <a:rPr lang="fr-FR" sz="1000" b="0" i="0" u="none" strike="noStrike" dirty="0" smtClean="0">
                          <a:solidFill>
                            <a:srgbClr val="000000"/>
                          </a:solidFill>
                          <a:effectLst/>
                          <a:latin typeface="Calibri" panose="020F0502020204030204" pitchFamily="34" charset="0"/>
                        </a:rPr>
                        <a:t>Vocabulaire approprié pour : nommer des solides (boule, cylindre, cône, cube, pavé droit, pyramide) ; décrire des polyèdres (face, sommet, arête).</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EG7</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Décrire et comparer des solides en utilisant le vocabulaire approprié. </a:t>
                      </a:r>
                    </a:p>
                    <a:p>
                      <a:pPr algn="l" fontAlgn="ctr"/>
                      <a:r>
                        <a:rPr lang="fr-FR" sz="1000" b="0" i="0" u="none" strike="noStrike" dirty="0" smtClean="0">
                          <a:solidFill>
                            <a:srgbClr val="000000"/>
                          </a:solidFill>
                          <a:effectLst/>
                          <a:latin typeface="Calibri" panose="020F0502020204030204" pitchFamily="34" charset="0"/>
                        </a:rPr>
                        <a:t>Les faces d’un cube sont des carrés. </a:t>
                      </a:r>
                    </a:p>
                    <a:p>
                      <a:pPr algn="l" fontAlgn="ctr"/>
                      <a:r>
                        <a:rPr lang="fr-FR" sz="1000" b="0" i="0" u="none" strike="noStrike" dirty="0" smtClean="0">
                          <a:solidFill>
                            <a:srgbClr val="000000"/>
                          </a:solidFill>
                          <a:effectLst/>
                          <a:latin typeface="Calibri" panose="020F0502020204030204" pitchFamily="34" charset="0"/>
                        </a:rPr>
                        <a:t>Les faces d’un pavé droit sont des rectangles (qui peuvent être des carrés).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rgbClr val="000000"/>
                          </a:solidFill>
                          <a:effectLst/>
                          <a:latin typeface="Calibri" panose="020F0502020204030204" pitchFamily="34" charset="0"/>
                        </a:rPr>
                        <a:t>EG8</a:t>
                      </a: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Reproduire des solides.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00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1000" b="0" i="0" u="none" strike="noStrike" dirty="0" smtClean="0">
                          <a:solidFill>
                            <a:schemeClr val="accent1"/>
                          </a:solidFill>
                          <a:effectLst/>
                          <a:latin typeface="Calibri" panose="020F0502020204030204" pitchFamily="34" charset="0"/>
                        </a:rPr>
                        <a:t>triangle rectangle</a:t>
                      </a:r>
                      <a:r>
                        <a:rPr lang="fr-FR" sz="1000" b="0" i="0" u="none" strike="noStrike" dirty="0" smtClean="0">
                          <a:solidFill>
                            <a:srgbClr val="000000"/>
                          </a:solidFill>
                          <a:effectLst/>
                          <a:latin typeface="Calibri" panose="020F0502020204030204" pitchFamily="34" charset="0"/>
                        </a:rPr>
                        <a:t>, </a:t>
                      </a:r>
                      <a:r>
                        <a:rPr lang="fr-FR" sz="1000" b="0" i="0" u="none" strike="noStrike" dirty="0" smtClean="0">
                          <a:solidFill>
                            <a:schemeClr val="accent1"/>
                          </a:solidFill>
                          <a:effectLst/>
                          <a:latin typeface="Calibri" panose="020F0502020204030204" pitchFamily="34" charset="0"/>
                        </a:rPr>
                        <a:t>polygone</a:t>
                      </a:r>
                      <a:r>
                        <a:rPr lang="fr-FR" sz="1000" b="0" i="0" u="none" strike="noStrike" dirty="0" smtClean="0">
                          <a:solidFill>
                            <a:srgbClr val="000000"/>
                          </a:solidFill>
                          <a:effectLst/>
                          <a:latin typeface="Calibri" panose="020F0502020204030204" pitchFamily="34" charset="0"/>
                        </a:rPr>
                        <a:t>, côté, sommet, angle droit ; cercle, </a:t>
                      </a:r>
                      <a:r>
                        <a:rPr lang="fr-FR" sz="1000" b="0" i="0" u="none" strike="noStrike" dirty="0" smtClean="0">
                          <a:solidFill>
                            <a:schemeClr val="accent1"/>
                          </a:solidFill>
                          <a:effectLst/>
                          <a:latin typeface="Calibri" panose="020F0502020204030204" pitchFamily="34" charset="0"/>
                        </a:rPr>
                        <a:t>disque</a:t>
                      </a:r>
                      <a:r>
                        <a:rPr lang="fr-FR" sz="1000" b="0" i="0" u="none" strike="noStrike" dirty="0" smtClean="0">
                          <a:solidFill>
                            <a:srgbClr val="000000"/>
                          </a:solidFill>
                          <a:effectLst/>
                          <a:latin typeface="Calibri" panose="020F0502020204030204" pitchFamily="34" charset="0"/>
                        </a:rPr>
                        <a:t>, rayon, centre ; segment, </a:t>
                      </a:r>
                      <a:r>
                        <a:rPr lang="fr-FR" sz="1000" b="0" i="0" u="none" strike="noStrike" dirty="0" smtClean="0">
                          <a:solidFill>
                            <a:schemeClr val="accent1"/>
                          </a:solidFill>
                          <a:effectLst/>
                          <a:latin typeface="Calibri" panose="020F0502020204030204" pitchFamily="34" charset="0"/>
                        </a:rPr>
                        <a:t>milieu d’un segment</a:t>
                      </a:r>
                      <a:r>
                        <a:rPr lang="fr-FR" sz="1000" b="0" i="0" u="none" strike="noStrike" dirty="0" smtClean="0">
                          <a:solidFill>
                            <a:srgbClr val="000000"/>
                          </a:solidFill>
                          <a:effectLst/>
                          <a:latin typeface="Calibri" panose="020F0502020204030204" pitchFamily="34" charset="0"/>
                        </a:rPr>
                        <a:t>, droite.</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EG11</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Utiliser la règle, comme instrument de tracé, angle droit et équerre, cercle et compas.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EG12</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Reconnaitre, nommer les figures usuelles. </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754">
                <a:tc>
                  <a:txBody>
                    <a:bodyPr/>
                    <a:lstStyle/>
                    <a:p>
                      <a:pPr algn="ctr" fontAlgn="ctr"/>
                      <a:r>
                        <a:rPr lang="fr-FR" sz="1000" b="1" i="0" u="none" strike="noStrike" dirty="0" smtClean="0">
                          <a:solidFill>
                            <a:schemeClr val="accent1"/>
                          </a:solidFill>
                          <a:effectLst/>
                          <a:latin typeface="Calibri" panose="020F0502020204030204" pitchFamily="34" charset="0"/>
                        </a:rPr>
                        <a:t>EG15</a:t>
                      </a:r>
                      <a:endParaRPr lang="fr-FR" sz="10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chemeClr val="accent1"/>
                          </a:solidFill>
                          <a:effectLst/>
                          <a:latin typeface="Calibri" panose="020F0502020204030204" pitchFamily="34" charset="0"/>
                        </a:rPr>
                        <a:t>Utiliser la règle (non graduée) pour repérer et produire des alignements.  Alignement de points et de segments.</a:t>
                      </a:r>
                      <a:endParaRPr lang="fr-FR" sz="10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678943" y="753680"/>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815188" y="4294765"/>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16b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1375424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630335" y="547639"/>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945610494"/>
              </p:ext>
            </p:extLst>
          </p:nvPr>
        </p:nvGraphicFramePr>
        <p:xfrm>
          <a:off x="275285" y="1227597"/>
          <a:ext cx="7009100" cy="253428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smtClean="0">
                          <a:solidFill>
                            <a:srgbClr val="000000"/>
                          </a:solidFill>
                          <a:effectLst/>
                          <a:latin typeface="Calibri" panose="020F0502020204030204" pitchFamily="34" charset="0"/>
                        </a:rPr>
                        <a:t>NC3</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Repérer un rang ou une position dans une file ou sur une piste.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NC4</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Faire le lien entre le rang dans une liste et le nombre d’éléments qui le précèdent. (Relation entre ordinaux et cardinaux.)</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Mémoriser des faits numériques et des procédures. Tables de l’addition et de la multiplication. Décompositions additives et multiplicatives de 10 et de 100, compléments à la dizaine supérieure, à la centaine supérieure, doubles et moitiés de nombres d’usage courant, etc.</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NC14</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Élaborer ou choisir des stratégies de calcul à l’oral et à l’écrit. </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NC17</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en ligne :</a:t>
                      </a:r>
                      <a:r>
                        <a:rPr lang="fr-FR" sz="1100" b="0" i="0" u="none" strike="noStrike" dirty="0" smtClean="0">
                          <a:solidFill>
                            <a:srgbClr val="000000"/>
                          </a:solidFill>
                          <a:effectLst/>
                          <a:latin typeface="Calibri" panose="020F0502020204030204" pitchFamily="34" charset="0"/>
                        </a:rPr>
                        <a:t> calculer en utilisant des écritures en ligne additives, soustractives, </a:t>
                      </a:r>
                      <a:r>
                        <a:rPr lang="fr-FR" sz="1100" b="0" i="0" u="none" strike="noStrike" dirty="0" smtClean="0">
                          <a:solidFill>
                            <a:schemeClr val="accent1"/>
                          </a:solidFill>
                          <a:effectLst/>
                          <a:latin typeface="Calibri" panose="020F0502020204030204" pitchFamily="34" charset="0"/>
                        </a:rPr>
                        <a:t>multiplicatives, mixtes,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17a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1618321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52685" y="798354"/>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593573" y="4424614"/>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278955746"/>
              </p:ext>
            </p:extLst>
          </p:nvPr>
        </p:nvGraphicFramePr>
        <p:xfrm>
          <a:off x="283267" y="1505957"/>
          <a:ext cx="7009100" cy="254317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483319">
                <a:tc>
                  <a:txBody>
                    <a:bodyPr/>
                    <a:lstStyle/>
                    <a:p>
                      <a:pPr algn="ctr" fontAlgn="ctr"/>
                      <a:r>
                        <a:rPr lang="fr-FR" sz="1100" b="1" i="0" u="none" strike="noStrike" dirty="0">
                          <a:solidFill>
                            <a:srgbClr val="000000"/>
                          </a:solidFill>
                          <a:effectLst/>
                          <a:latin typeface="Calibri" panose="020F0502020204030204" pitchFamily="34" charset="0"/>
                        </a:rPr>
                        <a:t>GM8</a:t>
                      </a: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Comparer, estimer, </a:t>
                      </a:r>
                      <a:r>
                        <a:rPr lang="fr-FR" sz="1100" b="0" i="0" u="none" strike="noStrike" dirty="0" smtClean="0">
                          <a:solidFill>
                            <a:srgbClr val="000000"/>
                          </a:solidFill>
                          <a:effectLst/>
                          <a:latin typeface="Calibri" panose="020F0502020204030204" pitchFamily="34" charset="0"/>
                        </a:rPr>
                        <a:t>mesurer des durées (Unités de mesure usuelles de durées : j, semaine, mois, année, siècle, millénaire.) </a:t>
                      </a:r>
                    </a:p>
                    <a:p>
                      <a:pPr algn="l" fontAlgn="ctr"/>
                      <a:r>
                        <a:rPr lang="fr-FR" sz="1100" b="0" i="0" u="none" strike="noStrike" dirty="0" smtClean="0">
                          <a:solidFill>
                            <a:schemeClr val="accent1"/>
                          </a:solidFill>
                          <a:effectLst/>
                          <a:latin typeface="Calibri" panose="020F0502020204030204" pitchFamily="34" charset="0"/>
                        </a:rPr>
                        <a:t>Relations entre ces unités.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GM9</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Dans des cas simples, représenter une grandeur par une longueur, notamment sur une demi-droite graduée. </a:t>
                      </a:r>
                    </a:p>
                    <a:p>
                      <a:pPr algn="l" fontAlgn="ctr"/>
                      <a:r>
                        <a:rPr lang="fr-FR" sz="1100" b="0" i="0" u="none" strike="noStrike" dirty="0" smtClean="0">
                          <a:solidFill>
                            <a:schemeClr val="accent1"/>
                          </a:solidFill>
                          <a:effectLst/>
                          <a:latin typeface="Calibri" panose="020F0502020204030204" pitchFamily="34" charset="0"/>
                        </a:rPr>
                        <a:t>Des objets de grandeurs égales sont représentés par des segments de longueurs égales. </a:t>
                      </a:r>
                    </a:p>
                    <a:p>
                      <a:pPr algn="l" fontAlgn="ctr"/>
                      <a:r>
                        <a:rPr lang="fr-FR" sz="1100" b="0" i="0" u="none" strike="noStrike" dirty="0" smtClean="0">
                          <a:solidFill>
                            <a:schemeClr val="accent1"/>
                          </a:solidFill>
                          <a:effectLst/>
                          <a:latin typeface="Calibri" panose="020F0502020204030204" pitchFamily="34" charset="0"/>
                        </a:rPr>
                        <a:t>La règle graduée en cm comme cas particulier d’une demi-droite graduée.</a:t>
                      </a:r>
                    </a:p>
                    <a:p>
                      <a:pPr algn="l" fontAlgn="ctr"/>
                      <a:r>
                        <a:rPr lang="fr-FR" sz="1100" b="0" i="0" u="none" strike="noStrike" dirty="0" smtClean="0">
                          <a:solidFill>
                            <a:schemeClr val="accent1"/>
                          </a:solidFill>
                          <a:effectLst/>
                          <a:latin typeface="Calibri" panose="020F0502020204030204" pitchFamily="34" charset="0"/>
                        </a:rPr>
                        <a:t>Une grandeur double est représentée par une longueur double.</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GM10</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Résoudre des problèmes, notamment de mesurage et de comparaison, en utilisant les opérations sur les grandeurs ou sur les nombres. -Opérations sur les grandeurs (addition, soustraction, multiplication par un entier, division : recherche du nombre de parts et de la taille d’une part). -Quatre opérations sur les mesures  des grandeurs. -Principes d’utilisation de la monnaie (en euros et centimes d’euros). -Lexique lié aux pratiques économiques.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620808248"/>
              </p:ext>
            </p:extLst>
          </p:nvPr>
        </p:nvGraphicFramePr>
        <p:xfrm>
          <a:off x="283267" y="5112091"/>
          <a:ext cx="7009100" cy="223393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997004">
                <a:tc>
                  <a:txBody>
                    <a:bodyPr/>
                    <a:lstStyle/>
                    <a:p>
                      <a:pPr algn="ctr" fontAlgn="ctr"/>
                      <a:r>
                        <a:rPr lang="fr-FR" sz="1100" b="1" i="0" u="none" strike="noStrike" dirty="0">
                          <a:solidFill>
                            <a:schemeClr val="accent6"/>
                          </a:solidFill>
                          <a:effectLst/>
                          <a:latin typeface="Calibri" panose="020F0502020204030204" pitchFamily="34" charset="0"/>
                        </a:rPr>
                        <a:t>EG2</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Situer des objets ou des personnes les uns par rapport aux autres ou par rapport à d’autres repères.</a:t>
                      </a:r>
                    </a:p>
                    <a:p>
                      <a:pPr algn="l" fontAlgn="ctr"/>
                      <a:r>
                        <a:rPr lang="fr-FR" sz="1100" b="0" i="0" u="none" strike="noStrike" dirty="0">
                          <a:solidFill>
                            <a:schemeClr val="accent6"/>
                          </a:solidFill>
                          <a:effectLst/>
                          <a:latin typeface="Calibri" panose="020F0502020204030204" pitchFamily="34" charset="0"/>
                        </a:rPr>
                        <a:t>-Vocabulaire permettant de définir des positions (gauche, droite, au-dessus, en dessous, sur, sous, devant, derrière, près, loin, premier plan, second plan, nord, sud, est, ouest,…).-Vocabulaire permettant de définir des déplacements (avancer, reculer, tourner à droite/à gauche, monter, descendre, …).</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10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1100" b="0" i="0" u="none" strike="noStrike" dirty="0" smtClean="0">
                          <a:solidFill>
                            <a:schemeClr val="accent1"/>
                          </a:solidFill>
                          <a:effectLst/>
                          <a:latin typeface="Calibri" panose="020F0502020204030204" pitchFamily="34" charset="0"/>
                        </a:rPr>
                        <a:t>triangle rectangle</a:t>
                      </a:r>
                      <a:r>
                        <a:rPr lang="fr-FR" sz="1100" b="0" i="0" u="none" strike="noStrike" dirty="0" smtClean="0">
                          <a:solidFill>
                            <a:srgbClr val="000000"/>
                          </a:solidFill>
                          <a:effectLst/>
                          <a:latin typeface="Calibri" panose="020F0502020204030204" pitchFamily="34" charset="0"/>
                        </a:rPr>
                        <a:t>, </a:t>
                      </a:r>
                      <a:r>
                        <a:rPr lang="fr-FR" sz="1100" b="0" i="0" u="none" strike="noStrike" dirty="0" smtClean="0">
                          <a:solidFill>
                            <a:schemeClr val="accent1"/>
                          </a:solidFill>
                          <a:effectLst/>
                          <a:latin typeface="Calibri" panose="020F0502020204030204" pitchFamily="34" charset="0"/>
                        </a:rPr>
                        <a:t>polygone</a:t>
                      </a:r>
                      <a:r>
                        <a:rPr lang="fr-FR" sz="1100" b="0" i="0" u="none" strike="noStrike" dirty="0" smtClean="0">
                          <a:solidFill>
                            <a:srgbClr val="000000"/>
                          </a:solidFill>
                          <a:effectLst/>
                          <a:latin typeface="Calibri" panose="020F0502020204030204" pitchFamily="34" charset="0"/>
                        </a:rPr>
                        <a:t>, côté, sommet, angle droit ; cercle, </a:t>
                      </a:r>
                      <a:r>
                        <a:rPr lang="fr-FR" sz="1100" b="0" i="0" u="none" strike="noStrike" dirty="0" smtClean="0">
                          <a:solidFill>
                            <a:schemeClr val="accent1"/>
                          </a:solidFill>
                          <a:effectLst/>
                          <a:latin typeface="Calibri" panose="020F0502020204030204" pitchFamily="34" charset="0"/>
                        </a:rPr>
                        <a:t>disque</a:t>
                      </a:r>
                      <a:r>
                        <a:rPr lang="fr-FR" sz="1100" b="0" i="0" u="none" strike="noStrike" dirty="0" smtClean="0">
                          <a:solidFill>
                            <a:srgbClr val="000000"/>
                          </a:solidFill>
                          <a:effectLst/>
                          <a:latin typeface="Calibri" panose="020F0502020204030204" pitchFamily="34" charset="0"/>
                        </a:rPr>
                        <a:t>, rayon, centre ; segment, </a:t>
                      </a:r>
                      <a:r>
                        <a:rPr lang="fr-FR" sz="1100" b="0" i="0" u="none" strike="noStrike" dirty="0" smtClean="0">
                          <a:solidFill>
                            <a:schemeClr val="accent1"/>
                          </a:solidFill>
                          <a:effectLst/>
                          <a:latin typeface="Calibri" panose="020F0502020204030204" pitchFamily="34" charset="0"/>
                        </a:rPr>
                        <a:t>milieu d’un segment</a:t>
                      </a:r>
                      <a:r>
                        <a:rPr lang="fr-FR" sz="1100" b="0" i="0" u="none" strike="noStrike" dirty="0" smtClean="0">
                          <a:solidFill>
                            <a:srgbClr val="000000"/>
                          </a:solidFill>
                          <a:effectLst/>
                          <a:latin typeface="Calibri" panose="020F0502020204030204" pitchFamily="34" charset="0"/>
                        </a:rPr>
                        <a:t>, droite.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Reconnaitre, nommer les figures usuelles.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660248" y="629764"/>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1158014" y="4340095"/>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17b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39361832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639860" y="524640"/>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1940408382"/>
              </p:ext>
            </p:extLst>
          </p:nvPr>
        </p:nvGraphicFramePr>
        <p:xfrm>
          <a:off x="275285" y="1204598"/>
          <a:ext cx="7009100" cy="733742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a:t>
                      </a:r>
                      <a:r>
                        <a:rPr lang="fr-FR" sz="1100" b="0" i="0" u="none" strike="noStrike" dirty="0" smtClean="0">
                          <a:solidFill>
                            <a:srgbClr val="000000"/>
                          </a:solidFill>
                          <a:effectLst/>
                          <a:latin typeface="Calibri" panose="020F0502020204030204" pitchFamily="34" charset="0"/>
                        </a:rPr>
                        <a:t>décompositions/recompositions </a:t>
                      </a:r>
                      <a:r>
                        <a:rPr lang="fr-FR" sz="1100" b="0" i="0" u="none" strike="noStrike" dirty="0" smtClean="0">
                          <a:solidFill>
                            <a:srgbClr val="000000"/>
                          </a:solidFill>
                          <a:effectLst/>
                          <a:latin typeface="Calibri" panose="020F0502020204030204" pitchFamily="34" charset="0"/>
                        </a:rPr>
                        <a:t>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NC4</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Faire le lien entre le rang dans une liste et le nombre d’éléments qui le précèdent. (Relation entre ordinaux et cardinaux.)</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r h="370840">
                <a:tc>
                  <a:txBody>
                    <a:bodyPr/>
                    <a:lstStyle/>
                    <a:p>
                      <a:pPr algn="ctr" fontAlgn="ctr"/>
                      <a:r>
                        <a:rPr lang="fr-FR" sz="1100" b="1" i="0" u="none" strike="noStrike" dirty="0">
                          <a:solidFill>
                            <a:schemeClr val="accent1"/>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chemeClr val="accent1"/>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100" b="0" i="0" u="none" strike="noStrike" dirty="0" smtClean="0">
                          <a:solidFill>
                            <a:schemeClr val="accent1"/>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chemeClr val="accent1"/>
                          </a:solidFill>
                          <a:effectLst/>
                          <a:latin typeface="Calibri" panose="020F0502020204030204" pitchFamily="34" charset="0"/>
                        </a:rPr>
                        <a:t>Noms des nombres.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NC9</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Associer un nombre entier à une position sur une demi-droite graduée, ainsi qu’à la distance de ce point à l’origine.</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NC17</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chemeClr val="accent1"/>
                          </a:solidFill>
                          <a:effectLst/>
                          <a:latin typeface="Calibri" panose="020F0502020204030204" pitchFamily="34" charset="0"/>
                        </a:rPr>
                        <a:t>Calcul en ligne :</a:t>
                      </a:r>
                      <a:r>
                        <a:rPr lang="fr-FR" sz="1100" b="0" i="0" u="none" strike="noStrike" dirty="0" smtClean="0">
                          <a:solidFill>
                            <a:schemeClr val="accent1"/>
                          </a:solidFill>
                          <a:effectLst/>
                          <a:latin typeface="Calibri" panose="020F0502020204030204" pitchFamily="34" charset="0"/>
                        </a:rPr>
                        <a:t> calculer en utilisant des écritures en ligne additives, soustractives, multiplicatives, mixtes,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NC18</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Calcul posé : mettre en œuvre un algorithme de calcul posé pour l’addition, la soustraction,</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18a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929711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08870" y="886273"/>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75180" y="3747715"/>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989557367"/>
              </p:ext>
            </p:extLst>
          </p:nvPr>
        </p:nvGraphicFramePr>
        <p:xfrm>
          <a:off x="252687" y="1648567"/>
          <a:ext cx="7009100" cy="169545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smtClean="0">
                          <a:solidFill>
                            <a:schemeClr val="accent1"/>
                          </a:solidFill>
                          <a:effectLst/>
                          <a:latin typeface="Calibri" panose="020F0502020204030204" pitchFamily="34" charset="0"/>
                        </a:rPr>
                        <a:t>GM10</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100" b="0" i="0" u="none" strike="noStrike" dirty="0" smtClean="0">
                          <a:solidFill>
                            <a:schemeClr val="accent1"/>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100" b="0" i="0" u="none" strike="noStrike" dirty="0" smtClean="0">
                          <a:solidFill>
                            <a:schemeClr val="accent1"/>
                          </a:solidFill>
                          <a:effectLst/>
                          <a:latin typeface="Calibri" panose="020F0502020204030204" pitchFamily="34" charset="0"/>
                        </a:rPr>
                        <a:t>Quatre opérations sur les mesures  des grandeurs. </a:t>
                      </a:r>
                    </a:p>
                    <a:p>
                      <a:pPr algn="l" fontAlgn="ctr"/>
                      <a:r>
                        <a:rPr lang="fr-FR" sz="1100" b="0" i="0" u="none" strike="noStrike" dirty="0" smtClean="0">
                          <a:solidFill>
                            <a:schemeClr val="accent1"/>
                          </a:solidFill>
                          <a:effectLst/>
                          <a:latin typeface="Calibri" panose="020F0502020204030204" pitchFamily="34" charset="0"/>
                        </a:rPr>
                        <a:t>Principes d’utilisation de la monnaie (en euros et centimes d’euros). </a:t>
                      </a:r>
                    </a:p>
                    <a:p>
                      <a:pPr algn="l" fontAlgn="ctr"/>
                      <a:r>
                        <a:rPr lang="fr-FR" sz="1100" b="0" i="0" u="none" strike="noStrike" dirty="0" smtClean="0">
                          <a:solidFill>
                            <a:schemeClr val="accent1"/>
                          </a:solidFill>
                          <a:effectLst/>
                          <a:latin typeface="Calibri" panose="020F0502020204030204" pitchFamily="34" charset="0"/>
                        </a:rPr>
                        <a:t>Lexique lié aux pratiques économiques.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GM11</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Résoudre des problèmes impliquant des conversions simples d’une unité usuelle à une autre.</a:t>
                      </a:r>
                    </a:p>
                    <a:p>
                      <a:pPr algn="l" fontAlgn="ctr"/>
                      <a:r>
                        <a:rPr lang="fr-FR" sz="1100" b="0" i="0" u="none" strike="noStrike" dirty="0" smtClean="0">
                          <a:solidFill>
                            <a:schemeClr val="accent1"/>
                          </a:solidFill>
                          <a:effectLst/>
                          <a:latin typeface="Calibri" panose="020F0502020204030204" pitchFamily="34" charset="0"/>
                        </a:rPr>
                        <a:t>Convertir avant de calculer si nécessaire. Relations entre les unités usuelles.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714877" y="776413"/>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931580" y="3526369"/>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18b</a:t>
            </a:r>
            <a:endParaRPr lang="fr-FR" sz="1600" b="1" dirty="0">
              <a:latin typeface="Century Gothic" panose="020B0502020202020204" pitchFamily="34" charset="0"/>
            </a:endParaRPr>
          </a:p>
        </p:txBody>
      </p:sp>
      <p:graphicFrame>
        <p:nvGraphicFramePr>
          <p:cNvPr id="2" name="Tableau 1"/>
          <p:cNvGraphicFramePr>
            <a:graphicFrameLocks noGrp="1"/>
          </p:cNvGraphicFramePr>
          <p:nvPr>
            <p:extLst>
              <p:ext uri="{D42A27DB-BD31-4B8C-83A1-F6EECF244321}">
                <p14:modId xmlns:p14="http://schemas.microsoft.com/office/powerpoint/2010/main" val="467903712"/>
              </p:ext>
            </p:extLst>
          </p:nvPr>
        </p:nvGraphicFramePr>
        <p:xfrm>
          <a:off x="305762" y="4335137"/>
          <a:ext cx="7009100" cy="5195888"/>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62268">
                <a:tc>
                  <a:txBody>
                    <a:bodyPr/>
                    <a:lstStyle/>
                    <a:p>
                      <a:pPr algn="ctr" fontAlgn="ctr"/>
                      <a:r>
                        <a:rPr lang="fr-FR" sz="1000" b="1" i="0" u="none" strike="noStrike" dirty="0">
                          <a:solidFill>
                            <a:schemeClr val="accent6"/>
                          </a:solidFill>
                          <a:effectLst/>
                          <a:latin typeface="Calibri" panose="020F0502020204030204" pitchFamily="34" charset="0"/>
                        </a:rPr>
                        <a:t>EG4</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S’orienter et se déplacer en utilisant des repères.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EG5</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Coder et décoder pour prévoir, représenter et réaliser des déplacements dans des espaces familiers, sur un quadrillage, sur un écran. Repères spatiaux. Relations entre l’espace dans lequel on se déplace et ses représentations.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EG6</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Reconnaitre et trier les solides usuels parmi des solides variés. Vocabulaire approprié pour :o nommer des solides (boule, cylindre, cône, cube, pavé droit, pyramide) ; décrire des polyèdres (face, sommet, arête).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a:solidFill>
                            <a:schemeClr val="accent6"/>
                          </a:solidFill>
                          <a:effectLst/>
                          <a:latin typeface="Calibri" panose="020F0502020204030204" pitchFamily="34" charset="0"/>
                        </a:rPr>
                        <a:t>EG7</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Décrire et comparer des solides en utilisant le vocabulaire approprié. Les faces d’un cube sont des carrés. Les faces d’un pavé droit sont des rectangles (qui peuvent être des carrés).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a:solidFill>
                            <a:schemeClr val="accent6"/>
                          </a:solidFill>
                          <a:effectLst/>
                          <a:latin typeface="Calibri" panose="020F0502020204030204" pitchFamily="34" charset="0"/>
                        </a:rPr>
                        <a:t>EG8</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Reproduire des solides.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smtClean="0">
                          <a:solidFill>
                            <a:schemeClr val="accent1"/>
                          </a:solidFill>
                          <a:effectLst/>
                          <a:latin typeface="Calibri" panose="020F0502020204030204" pitchFamily="34" charset="0"/>
                        </a:rPr>
                        <a:t>EG9</a:t>
                      </a:r>
                      <a:endParaRPr lang="fr-FR" sz="10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chemeClr val="accent1"/>
                          </a:solidFill>
                          <a:effectLst/>
                          <a:latin typeface="Calibri" panose="020F0502020204030204" pitchFamily="34" charset="0"/>
                        </a:rPr>
                        <a:t>Fabriquer un cube à partir d’un patron fourni. </a:t>
                      </a:r>
                      <a:endParaRPr lang="fr-FR" sz="10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EG10</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Décrire, reproduire des figures ou des assemblages de figures planes sur papier quadrillé ou uni, Vocabulaire approprié pour décrire les figures planes usuelles : carré, rectangle, triangle, côté, sommet, angle droit ; cercle, rayon, centre ; segment, droite.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EG11</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Utiliser la règle, comme instrument de tracé.  angle droit et équerre ; cercle et compas.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EG12</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Reconnaitre, nommer les figures usuelles.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EG13</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Reconnaitre et décrire à partir des côtés  un carré, un rectangle.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EG14</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Construire un cercle connaissant son centre et un point, ou son centre et son rayon,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EG16</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Repérer et produire des angles droits à l'aide d’un gabarit, d'une équerre.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EG17</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Reporter une longueur sur une droite déjà tracée. </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9672237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3876439015"/>
              </p:ext>
            </p:extLst>
          </p:nvPr>
        </p:nvGraphicFramePr>
        <p:xfrm>
          <a:off x="275285" y="1172823"/>
          <a:ext cx="7009100" cy="744347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a:t>
                      </a:r>
                      <a:r>
                        <a:rPr lang="fr-FR" sz="1100" b="0" i="0" u="none" strike="noStrike" dirty="0" smtClean="0">
                          <a:solidFill>
                            <a:srgbClr val="000000"/>
                          </a:solidFill>
                          <a:effectLst/>
                          <a:latin typeface="Calibri" panose="020F0502020204030204" pitchFamily="34" charset="0"/>
                        </a:rPr>
                        <a:t>décompositions/recompositions </a:t>
                      </a:r>
                      <a:r>
                        <a:rPr lang="fr-FR" sz="1100" b="0" i="0" u="none" strike="noStrike" dirty="0" smtClean="0">
                          <a:solidFill>
                            <a:srgbClr val="000000"/>
                          </a:solidFill>
                          <a:effectLst/>
                          <a:latin typeface="Calibri" panose="020F0502020204030204" pitchFamily="34" charset="0"/>
                        </a:rPr>
                        <a:t>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NC3</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Repérer un rang ou une position dans une file ou sur une piste.</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1"/>
                          </a:solidFill>
                          <a:effectLst/>
                          <a:latin typeface="Calibri" panose="020F0502020204030204" pitchFamily="34" charset="0"/>
                        </a:rPr>
                        <a:t>NC4</a:t>
                      </a:r>
                    </a:p>
                  </a:txBody>
                  <a:tcPr marL="9525" marR="9525" marT="9525" marB="0" anchor="ctr"/>
                </a:tc>
                <a:tc>
                  <a:txBody>
                    <a:bodyPr/>
                    <a:lstStyle/>
                    <a:p>
                      <a:pPr algn="l" fontAlgn="ctr"/>
                      <a:r>
                        <a:rPr lang="fr-FR" sz="1100" b="0" i="0" u="none" strike="noStrike" dirty="0">
                          <a:solidFill>
                            <a:schemeClr val="accent1"/>
                          </a:solidFill>
                          <a:effectLst/>
                          <a:latin typeface="Calibri" panose="020F0502020204030204" pitchFamily="34" charset="0"/>
                        </a:rPr>
                        <a:t>Faire le lien entre le rang dans une liste et le nombre d’éléments qui le précèdent. (Relation entre ordinaux et cardinaux.)</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1"/>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chemeClr val="accent1"/>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400"/>
                    </a:p>
                  </a:txBody>
                  <a:tcPr/>
                </a:tc>
                <a:tc>
                  <a:txBody>
                    <a:bodyPr/>
                    <a:lstStyle/>
                    <a:p>
                      <a:endParaRPr lang="fr-FR" sz="1400" dirty="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rgbClr val="000000"/>
                          </a:solidFill>
                          <a:effectLst/>
                          <a:latin typeface="Calibri" panose="020F0502020204030204" pitchFamily="34" charset="0"/>
                        </a:rPr>
                        <a:t>Unités de numération (unités simples, dizaines, centaines, </a:t>
                      </a:r>
                      <a:r>
                        <a:rPr lang="fr-FR" sz="1100" b="0" i="0" u="none" strike="noStrike" dirty="0" smtClean="0">
                          <a:solidFill>
                            <a:schemeClr val="accent1"/>
                          </a:solidFill>
                          <a:effectLst/>
                          <a:latin typeface="Calibri" panose="020F0502020204030204" pitchFamily="34" charset="0"/>
                        </a:rPr>
                        <a:t>milliers</a:t>
                      </a:r>
                      <a:r>
                        <a:rPr lang="fr-FR" sz="1100" b="0" i="0" u="none" strike="noStrike" dirty="0" smtClean="0">
                          <a:solidFill>
                            <a:srgbClr val="000000"/>
                          </a:solidFill>
                          <a:effectLst/>
                          <a:latin typeface="Calibri" panose="020F0502020204030204" pitchFamily="34" charset="0"/>
                        </a:rPr>
                        <a:t>) et leurs relations (principe décimal de la numération en chiffres). </a:t>
                      </a:r>
                    </a:p>
                    <a:p>
                      <a:pPr algn="l" fontAlgn="ctr"/>
                      <a:r>
                        <a:rPr lang="fr-FR" sz="11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rgbClr val="000000"/>
                          </a:solidFill>
                          <a:effectLst/>
                          <a:latin typeface="Calibri" panose="020F0502020204030204" pitchFamily="34" charset="0"/>
                        </a:rPr>
                        <a:t>Noms des nombres.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Organisation et gestion de données - Exploiter des données numériques pour répondre à des questions. </a:t>
                      </a:r>
                    </a:p>
                    <a:p>
                      <a:pPr algn="l" fontAlgn="ctr"/>
                      <a:r>
                        <a:rPr lang="fr-FR" sz="1100" b="0" i="0" u="none" strike="noStrike" dirty="0" smtClean="0">
                          <a:solidFill>
                            <a:srgbClr val="000000"/>
                          </a:solidFill>
                          <a:effectLst/>
                          <a:latin typeface="Calibri" panose="020F0502020204030204" pitchFamily="34" charset="0"/>
                        </a:rPr>
                        <a:t>Présenter et organiser des mesures sous forme de tableaux. </a:t>
                      </a:r>
                    </a:p>
                    <a:p>
                      <a:pPr algn="l" fontAlgn="ctr"/>
                      <a:r>
                        <a:rPr lang="fr-FR" sz="1100" b="0" i="0" u="none" strike="noStrike" dirty="0" smtClean="0">
                          <a:solidFill>
                            <a:srgbClr val="000000"/>
                          </a:solidFill>
                          <a:effectLst/>
                          <a:latin typeface="Calibri" panose="020F0502020204030204" pitchFamily="34" charset="0"/>
                        </a:rPr>
                        <a:t>Modes de représentation de données numériques : tableaux, </a:t>
                      </a:r>
                      <a:r>
                        <a:rPr lang="fr-FR" sz="1100" b="0" i="0" u="none" strike="noStrike" dirty="0" smtClean="0">
                          <a:solidFill>
                            <a:schemeClr val="accent1"/>
                          </a:solidFill>
                          <a:effectLst/>
                          <a:latin typeface="Calibri" panose="020F0502020204030204" pitchFamily="34" charset="0"/>
                        </a:rPr>
                        <a:t>graphiques simples, etc.</a:t>
                      </a:r>
                    </a:p>
                  </a:txBody>
                  <a:tcPr marL="9525" marR="9525" marT="9525" marB="0" anchor="ctr"/>
                </a:tc>
                <a:tc>
                  <a:txBody>
                    <a:bodyPr/>
                    <a:lstStyle/>
                    <a:p>
                      <a:endParaRPr lang="fr-FR" sz="1400" dirty="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mental : </a:t>
                      </a:r>
                      <a:r>
                        <a:rPr lang="fr-FR" sz="1100" b="0" i="0" u="none" strike="noStrike" dirty="0" smtClean="0">
                          <a:solidFill>
                            <a:srgbClr val="000000"/>
                          </a:solidFill>
                          <a:effectLst/>
                          <a:latin typeface="Calibri" panose="020F0502020204030204" pitchFamily="34" charset="0"/>
                        </a:rPr>
                        <a:t>calculer mentalement pour obtenir un résultat exact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19a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2288790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12243" y="791391"/>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271079" y="2683069"/>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716758472"/>
              </p:ext>
            </p:extLst>
          </p:nvPr>
        </p:nvGraphicFramePr>
        <p:xfrm>
          <a:off x="271079" y="1407462"/>
          <a:ext cx="7009100" cy="102298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950" b="1" i="0" u="none" strike="noStrike" dirty="0">
                          <a:solidFill>
                            <a:schemeClr val="accent6"/>
                          </a:solidFill>
                          <a:effectLst/>
                          <a:latin typeface="Calibri" panose="020F0502020204030204" pitchFamily="34" charset="0"/>
                        </a:rPr>
                        <a:t>GM10</a:t>
                      </a:r>
                    </a:p>
                  </a:txBody>
                  <a:tcPr marL="9525" marR="9525" marT="9525" marB="0" anchor="ctr"/>
                </a:tc>
                <a:tc>
                  <a:txBody>
                    <a:bodyPr/>
                    <a:lstStyle/>
                    <a:p>
                      <a:pPr algn="l" fontAlgn="ctr"/>
                      <a:r>
                        <a:rPr lang="fr-FR" sz="950" b="0" i="0" u="none" strike="noStrike" dirty="0">
                          <a:solidFill>
                            <a:schemeClr val="accent6"/>
                          </a:solidFill>
                          <a:effectLst/>
                          <a:latin typeface="Calibri" panose="020F0502020204030204" pitchFamily="34" charset="0"/>
                        </a:rPr>
                        <a:t>Résoudre des problèmes, notamment de mesurage et de comparaison, en utilisant les opérations sur les grandeurs ou sur les </a:t>
                      </a:r>
                      <a:r>
                        <a:rPr lang="fr-FR" sz="950" b="0" i="0" u="none" strike="noStrike" dirty="0" smtClean="0">
                          <a:solidFill>
                            <a:schemeClr val="accent6"/>
                          </a:solidFill>
                          <a:effectLst/>
                          <a:latin typeface="Calibri" panose="020F0502020204030204" pitchFamily="34" charset="0"/>
                        </a:rPr>
                        <a:t>nombres.</a:t>
                      </a:r>
                    </a:p>
                    <a:p>
                      <a:pPr algn="l" fontAlgn="ctr"/>
                      <a:r>
                        <a:rPr lang="fr-FR" sz="950" b="0" i="0" u="none" strike="noStrike" dirty="0" smtClean="0">
                          <a:solidFill>
                            <a:schemeClr val="accent6"/>
                          </a:solidFill>
                          <a:effectLst/>
                          <a:latin typeface="Calibri" panose="020F0502020204030204" pitchFamily="34" charset="0"/>
                        </a:rPr>
                        <a:t>Opérations </a:t>
                      </a:r>
                      <a:r>
                        <a:rPr lang="fr-FR" sz="950" b="0" i="0" u="none" strike="noStrike" dirty="0">
                          <a:solidFill>
                            <a:schemeClr val="accent6"/>
                          </a:solidFill>
                          <a:effectLst/>
                          <a:latin typeface="Calibri" panose="020F0502020204030204" pitchFamily="34" charset="0"/>
                        </a:rPr>
                        <a:t>sur les grandeurs (addition, soustraction, multiplication par un entier, division : recherche du nombre de parts et de la taille d’une part</a:t>
                      </a:r>
                      <a:r>
                        <a:rPr lang="fr-FR" sz="950" b="0" i="0" u="none" strike="noStrike" dirty="0" smtClean="0">
                          <a:solidFill>
                            <a:schemeClr val="accent6"/>
                          </a:solidFill>
                          <a:effectLst/>
                          <a:latin typeface="Calibri" panose="020F0502020204030204" pitchFamily="34" charset="0"/>
                        </a:rPr>
                        <a:t>).</a:t>
                      </a:r>
                    </a:p>
                    <a:p>
                      <a:pPr algn="l" fontAlgn="ctr"/>
                      <a:r>
                        <a:rPr lang="fr-FR" sz="950" b="0" i="0" u="none" strike="noStrike" dirty="0" smtClean="0">
                          <a:solidFill>
                            <a:schemeClr val="accent6"/>
                          </a:solidFill>
                          <a:effectLst/>
                          <a:latin typeface="Calibri" panose="020F0502020204030204" pitchFamily="34" charset="0"/>
                        </a:rPr>
                        <a:t>Quatre </a:t>
                      </a:r>
                      <a:r>
                        <a:rPr lang="fr-FR" sz="950" b="0" i="0" u="none" strike="noStrike" dirty="0">
                          <a:solidFill>
                            <a:schemeClr val="accent6"/>
                          </a:solidFill>
                          <a:effectLst/>
                          <a:latin typeface="Calibri" panose="020F0502020204030204" pitchFamily="34" charset="0"/>
                        </a:rPr>
                        <a:t>opérations sur les mesures  des </a:t>
                      </a:r>
                      <a:r>
                        <a:rPr lang="fr-FR" sz="950" b="0" i="0" u="none" strike="noStrike" dirty="0" smtClean="0">
                          <a:solidFill>
                            <a:schemeClr val="accent6"/>
                          </a:solidFill>
                          <a:effectLst/>
                          <a:latin typeface="Calibri" panose="020F0502020204030204" pitchFamily="34" charset="0"/>
                        </a:rPr>
                        <a:t>grandeurs.</a:t>
                      </a:r>
                    </a:p>
                    <a:p>
                      <a:pPr algn="l" fontAlgn="ctr"/>
                      <a:r>
                        <a:rPr lang="fr-FR" sz="950" b="0" i="0" u="none" strike="noStrike" dirty="0" smtClean="0">
                          <a:solidFill>
                            <a:schemeClr val="accent6"/>
                          </a:solidFill>
                          <a:effectLst/>
                          <a:latin typeface="Calibri" panose="020F0502020204030204" pitchFamily="34" charset="0"/>
                        </a:rPr>
                        <a:t>Principes </a:t>
                      </a:r>
                      <a:r>
                        <a:rPr lang="fr-FR" sz="950" b="0" i="0" u="none" strike="noStrike" dirty="0">
                          <a:solidFill>
                            <a:schemeClr val="accent6"/>
                          </a:solidFill>
                          <a:effectLst/>
                          <a:latin typeface="Calibri" panose="020F0502020204030204" pitchFamily="34" charset="0"/>
                        </a:rPr>
                        <a:t>d’utilisation de la monnaie (en euros). </a:t>
                      </a:r>
                      <a:endParaRPr lang="fr-FR" sz="950" b="0" i="0" u="none" strike="noStrike" dirty="0" smtClean="0">
                        <a:solidFill>
                          <a:schemeClr val="accent6"/>
                        </a:solidFill>
                        <a:effectLst/>
                        <a:latin typeface="Calibri" panose="020F0502020204030204" pitchFamily="34" charset="0"/>
                      </a:endParaRPr>
                    </a:p>
                    <a:p>
                      <a:pPr algn="l" fontAlgn="ctr"/>
                      <a:r>
                        <a:rPr lang="fr-FR" sz="950" b="0" i="0" u="none" strike="noStrike" dirty="0" smtClean="0">
                          <a:solidFill>
                            <a:schemeClr val="accent6"/>
                          </a:solidFill>
                          <a:effectLst/>
                          <a:latin typeface="Calibri" panose="020F0502020204030204" pitchFamily="34" charset="0"/>
                        </a:rPr>
                        <a:t>Lexique </a:t>
                      </a:r>
                      <a:r>
                        <a:rPr lang="fr-FR" sz="950" b="0" i="0" u="none" strike="noStrike" dirty="0">
                          <a:solidFill>
                            <a:schemeClr val="accent6"/>
                          </a:solidFill>
                          <a:effectLst/>
                          <a:latin typeface="Calibri" panose="020F0502020204030204" pitchFamily="34" charset="0"/>
                        </a:rPr>
                        <a:t>lié aux pratiques économiques.</a:t>
                      </a: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883875808"/>
              </p:ext>
            </p:extLst>
          </p:nvPr>
        </p:nvGraphicFramePr>
        <p:xfrm>
          <a:off x="271079" y="3334906"/>
          <a:ext cx="7009100" cy="685729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24000">
                <a:tc>
                  <a:txBody>
                    <a:bodyPr/>
                    <a:lstStyle/>
                    <a:p>
                      <a:pPr algn="ctr" fontAlgn="ctr"/>
                      <a:r>
                        <a:rPr lang="fr-FR" sz="950" b="1" i="0" u="none" strike="noStrike" dirty="0">
                          <a:solidFill>
                            <a:schemeClr val="accent6"/>
                          </a:solidFill>
                          <a:effectLst/>
                          <a:latin typeface="Calibri" panose="020F0502020204030204" pitchFamily="34" charset="0"/>
                        </a:rPr>
                        <a:t>EG2</a:t>
                      </a:r>
                    </a:p>
                  </a:txBody>
                  <a:tcPr marL="9525" marR="9525" marT="9525" marB="0" anchor="ctr"/>
                </a:tc>
                <a:tc>
                  <a:txBody>
                    <a:bodyPr/>
                    <a:lstStyle/>
                    <a:p>
                      <a:pPr algn="l" fontAlgn="ctr"/>
                      <a:r>
                        <a:rPr lang="fr-FR" sz="950" b="0" i="0" u="none" strike="noStrike" dirty="0">
                          <a:solidFill>
                            <a:schemeClr val="accent6"/>
                          </a:solidFill>
                          <a:effectLst/>
                          <a:latin typeface="Calibri" panose="020F0502020204030204" pitchFamily="34" charset="0"/>
                        </a:rPr>
                        <a:t>Situer des objets ou des personnes les uns par rapport aux autres ou par rapport à d’autres repères. -Vocabulaire permettant de définir des positions (gauche, droite, au-dessus, en dessous, sur, sous, devant, derrière, près, loin, premier plan, second plan, nord, sud, est, ouest,…).-Vocabulaire permettant de définir des déplacements (avancer, reculer, tourner à droite/à gauche, monter, descendre, …).</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24000">
                <a:tc>
                  <a:txBody>
                    <a:bodyPr/>
                    <a:lstStyle/>
                    <a:p>
                      <a:pPr algn="ctr" fontAlgn="ctr"/>
                      <a:r>
                        <a:rPr lang="fr-FR" sz="950" b="1" i="0" u="none" strike="noStrike" dirty="0">
                          <a:solidFill>
                            <a:schemeClr val="accent6"/>
                          </a:solidFill>
                          <a:effectLst/>
                          <a:latin typeface="Calibri" panose="020F0502020204030204" pitchFamily="34" charset="0"/>
                        </a:rPr>
                        <a:t>EG4</a:t>
                      </a:r>
                    </a:p>
                  </a:txBody>
                  <a:tcPr marL="9525" marR="9525" marT="9525" marB="0" anchor="ctr"/>
                </a:tc>
                <a:tc>
                  <a:txBody>
                    <a:bodyPr/>
                    <a:lstStyle/>
                    <a:p>
                      <a:pPr algn="l" fontAlgn="ctr"/>
                      <a:r>
                        <a:rPr lang="fr-FR" sz="950" b="0" i="0" u="none" strike="noStrike" dirty="0">
                          <a:solidFill>
                            <a:schemeClr val="accent6"/>
                          </a:solidFill>
                          <a:effectLst/>
                          <a:latin typeface="Calibri" panose="020F0502020204030204" pitchFamily="34" charset="0"/>
                        </a:rPr>
                        <a:t>S'orienter et se déplacer en utilisant des repères.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rgbClr val="000000"/>
                          </a:solidFill>
                          <a:effectLst/>
                          <a:latin typeface="Calibri" panose="020F0502020204030204" pitchFamily="34" charset="0"/>
                        </a:rPr>
                        <a:t>EG6</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Reconnaitre et trier les solides usuels parmi des solides variés. </a:t>
                      </a:r>
                    </a:p>
                    <a:p>
                      <a:pPr algn="l" fontAlgn="ctr"/>
                      <a:r>
                        <a:rPr lang="fr-FR" sz="950" b="0" i="0" u="none" strike="noStrike" dirty="0" smtClean="0">
                          <a:solidFill>
                            <a:srgbClr val="000000"/>
                          </a:solidFill>
                          <a:effectLst/>
                          <a:latin typeface="Calibri" panose="020F0502020204030204" pitchFamily="34" charset="0"/>
                        </a:rPr>
                        <a:t>Vocabulaire approprié pour : nommer des solides (boule, cylindre, cône, cube, pavé droit, pyramide) ; décrire des polyèdres (face, sommet, arête).</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rgbClr val="000000"/>
                          </a:solidFill>
                          <a:effectLst/>
                          <a:latin typeface="Calibri" panose="020F0502020204030204" pitchFamily="34" charset="0"/>
                        </a:rPr>
                        <a:t>EG7</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Décrire et comparer des solides en utilisant le vocabulaire approprié. </a:t>
                      </a:r>
                    </a:p>
                    <a:p>
                      <a:pPr algn="l" fontAlgn="ctr"/>
                      <a:r>
                        <a:rPr lang="fr-FR" sz="950" b="0" i="0" u="none" strike="noStrike" dirty="0" smtClean="0">
                          <a:solidFill>
                            <a:srgbClr val="000000"/>
                          </a:solidFill>
                          <a:effectLst/>
                          <a:latin typeface="Calibri" panose="020F0502020204030204" pitchFamily="34" charset="0"/>
                        </a:rPr>
                        <a:t>Les faces d’un cube sont des carrés. </a:t>
                      </a:r>
                    </a:p>
                    <a:p>
                      <a:pPr algn="l" fontAlgn="ctr"/>
                      <a:r>
                        <a:rPr lang="fr-FR" sz="950" b="0" i="0" u="none" strike="noStrike" dirty="0" smtClean="0">
                          <a:solidFill>
                            <a:srgbClr val="000000"/>
                          </a:solidFill>
                          <a:effectLst/>
                          <a:latin typeface="Calibri" panose="020F0502020204030204" pitchFamily="34" charset="0"/>
                        </a:rPr>
                        <a:t>Les faces d’un pavé droit sont des rectangles (qui peuvent être des carrés).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a:solidFill>
                            <a:srgbClr val="000000"/>
                          </a:solidFill>
                          <a:effectLst/>
                          <a:latin typeface="Calibri" panose="020F0502020204030204" pitchFamily="34" charset="0"/>
                        </a:rPr>
                        <a:t>EG8</a:t>
                      </a: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Reproduire des solides.</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95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950" b="0" i="0" u="none" strike="noStrike" dirty="0" smtClean="0">
                          <a:solidFill>
                            <a:schemeClr val="accent1"/>
                          </a:solidFill>
                          <a:effectLst/>
                          <a:latin typeface="Calibri" panose="020F0502020204030204" pitchFamily="34" charset="0"/>
                        </a:rPr>
                        <a:t>triangle rectangle</a:t>
                      </a:r>
                      <a:r>
                        <a:rPr lang="fr-FR" sz="950" b="0" i="0" u="none" strike="noStrike" dirty="0" smtClean="0">
                          <a:solidFill>
                            <a:srgbClr val="000000"/>
                          </a:solidFill>
                          <a:effectLst/>
                          <a:latin typeface="Calibri" panose="020F0502020204030204" pitchFamily="34" charset="0"/>
                        </a:rPr>
                        <a:t>, </a:t>
                      </a:r>
                      <a:r>
                        <a:rPr lang="fr-FR" sz="950" b="0" i="0" u="none" strike="noStrike" dirty="0" smtClean="0">
                          <a:solidFill>
                            <a:schemeClr val="accent1"/>
                          </a:solidFill>
                          <a:effectLst/>
                          <a:latin typeface="Calibri" panose="020F0502020204030204" pitchFamily="34" charset="0"/>
                        </a:rPr>
                        <a:t>polygone</a:t>
                      </a:r>
                      <a:r>
                        <a:rPr lang="fr-FR" sz="950" b="0" i="0" u="none" strike="noStrike" dirty="0" smtClean="0">
                          <a:solidFill>
                            <a:srgbClr val="000000"/>
                          </a:solidFill>
                          <a:effectLst/>
                          <a:latin typeface="Calibri" panose="020F0502020204030204" pitchFamily="34" charset="0"/>
                        </a:rPr>
                        <a:t>, côté, sommet, angle droit ; cercle, </a:t>
                      </a:r>
                      <a:r>
                        <a:rPr lang="fr-FR" sz="950" b="0" i="0" u="none" strike="noStrike" dirty="0" smtClean="0">
                          <a:solidFill>
                            <a:schemeClr val="accent1"/>
                          </a:solidFill>
                          <a:effectLst/>
                          <a:latin typeface="Calibri" panose="020F0502020204030204" pitchFamily="34" charset="0"/>
                        </a:rPr>
                        <a:t>disque</a:t>
                      </a:r>
                      <a:r>
                        <a:rPr lang="fr-FR" sz="950" b="0" i="0" u="none" strike="noStrike" dirty="0" smtClean="0">
                          <a:solidFill>
                            <a:srgbClr val="000000"/>
                          </a:solidFill>
                          <a:effectLst/>
                          <a:latin typeface="Calibri" panose="020F0502020204030204" pitchFamily="34" charset="0"/>
                        </a:rPr>
                        <a:t>, rayon, centre ; segment, </a:t>
                      </a:r>
                      <a:r>
                        <a:rPr lang="fr-FR" sz="950" b="0" i="0" u="none" strike="noStrike" dirty="0" smtClean="0">
                          <a:solidFill>
                            <a:schemeClr val="accent1"/>
                          </a:solidFill>
                          <a:effectLst/>
                          <a:latin typeface="Calibri" panose="020F0502020204030204" pitchFamily="34" charset="0"/>
                        </a:rPr>
                        <a:t>milieu d’un segment</a:t>
                      </a:r>
                      <a:r>
                        <a:rPr lang="fr-FR" sz="950" b="0" i="0" u="none" strike="noStrike" dirty="0" smtClean="0">
                          <a:solidFill>
                            <a:srgbClr val="000000"/>
                          </a:solidFill>
                          <a:effectLst/>
                          <a:latin typeface="Calibri" panose="020F0502020204030204" pitchFamily="34" charset="0"/>
                        </a:rPr>
                        <a:t>, droite.</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EG11</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Utiliser la règle, comme instrument de tracé. Lien entre propriétés géométriques et instruments de tracé : droite, alignement et règle non graduée ; angle droit et équerre ; cercle et compas.</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rgbClr val="000000"/>
                          </a:solidFill>
                          <a:effectLst/>
                          <a:latin typeface="Calibri" panose="020F0502020204030204" pitchFamily="34" charset="0"/>
                        </a:rPr>
                        <a:t>EG12</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Reconnaitre, nommer les figures usuelles. </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EG13</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Reconnaitre et décrire à partir des côtés et des angles droits, un carré, un rectangle, un triangle rectangle. </a:t>
                      </a:r>
                    </a:p>
                    <a:p>
                      <a:pPr algn="l" fontAlgn="ctr"/>
                      <a:r>
                        <a:rPr lang="fr-FR" sz="950" b="0" i="0" u="none" strike="noStrike" dirty="0" smtClean="0">
                          <a:solidFill>
                            <a:schemeClr val="accent1"/>
                          </a:solidFill>
                          <a:effectLst/>
                          <a:latin typeface="Calibri" panose="020F0502020204030204" pitchFamily="34" charset="0"/>
                        </a:rPr>
                        <a:t>Les construire sur un support uni connaissant la longueur des côtés. </a:t>
                      </a:r>
                    </a:p>
                    <a:p>
                      <a:pPr algn="l" fontAlgn="ctr"/>
                      <a:r>
                        <a:rPr lang="fr-FR" sz="950" b="0" i="0" u="none" strike="noStrike" dirty="0" smtClean="0">
                          <a:solidFill>
                            <a:schemeClr val="accent1"/>
                          </a:solidFill>
                          <a:effectLst/>
                          <a:latin typeface="Calibri" panose="020F0502020204030204" pitchFamily="34" charset="0"/>
                        </a:rPr>
                        <a:t>Propriété des angles et égalités de longueur des côtés pour les carrés et les rectangles.</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a:solidFill>
                            <a:schemeClr val="accent6"/>
                          </a:solidFill>
                          <a:effectLst/>
                          <a:latin typeface="Calibri" panose="020F0502020204030204" pitchFamily="34" charset="0"/>
                        </a:rPr>
                        <a:t>EG14</a:t>
                      </a:r>
                    </a:p>
                  </a:txBody>
                  <a:tcPr marL="9525" marR="9525" marT="9525" marB="0" anchor="ctr"/>
                </a:tc>
                <a:tc>
                  <a:txBody>
                    <a:bodyPr/>
                    <a:lstStyle/>
                    <a:p>
                      <a:pPr algn="l" fontAlgn="ctr"/>
                      <a:r>
                        <a:rPr lang="fr-FR" sz="950" b="0" i="0" u="none" strike="noStrike" dirty="0">
                          <a:solidFill>
                            <a:schemeClr val="accent6"/>
                          </a:solidFill>
                          <a:effectLst/>
                          <a:latin typeface="Calibri" panose="020F0502020204030204" pitchFamily="34" charset="0"/>
                        </a:rPr>
                        <a:t>Construire un cercle connaissant son centre et un point, ou son centre et son rayon,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EG15</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Utiliser la règle (non graduée) pour repérer et produire des alignements.  </a:t>
                      </a:r>
                    </a:p>
                    <a:p>
                      <a:pPr algn="l" fontAlgn="ctr"/>
                      <a:r>
                        <a:rPr lang="fr-FR" sz="950" b="0" i="0" u="none" strike="noStrike" dirty="0" smtClean="0">
                          <a:solidFill>
                            <a:schemeClr val="accent1"/>
                          </a:solidFill>
                          <a:effectLst/>
                          <a:latin typeface="Calibri" panose="020F0502020204030204" pitchFamily="34" charset="0"/>
                        </a:rPr>
                        <a:t>Alignement de points et de segments.</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EG16</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Repérer et produire des angles droits à l'aide d’un gabarit, d'une équerre.</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a:solidFill>
                            <a:schemeClr val="accent6"/>
                          </a:solidFill>
                          <a:effectLst/>
                          <a:latin typeface="Calibri" panose="020F0502020204030204" pitchFamily="34" charset="0"/>
                        </a:rPr>
                        <a:t>EG17</a:t>
                      </a:r>
                    </a:p>
                  </a:txBody>
                  <a:tcPr marL="9525" marR="9525" marT="9525" marB="0" anchor="ctr"/>
                </a:tc>
                <a:tc>
                  <a:txBody>
                    <a:bodyPr/>
                    <a:lstStyle/>
                    <a:p>
                      <a:pPr algn="l" fontAlgn="ctr"/>
                      <a:r>
                        <a:rPr lang="fr-FR" sz="950" b="0" i="0" u="none" strike="noStrike" dirty="0">
                          <a:solidFill>
                            <a:schemeClr val="accent6"/>
                          </a:solidFill>
                          <a:effectLst/>
                          <a:latin typeface="Calibri" panose="020F0502020204030204" pitchFamily="34" charset="0"/>
                        </a:rPr>
                        <a:t>Reporter une longueur sur une droite déjà tracée.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chemeClr val="accent1"/>
                          </a:solidFill>
                          <a:effectLst/>
                          <a:latin typeface="Calibri" panose="020F0502020204030204" pitchFamily="34" charset="0"/>
                        </a:rPr>
                        <a:t>EG19</a:t>
                      </a:r>
                      <a:endParaRPr lang="fr-FR" sz="9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chemeClr val="accent1"/>
                          </a:solidFill>
                          <a:effectLst/>
                          <a:latin typeface="Calibri" panose="020F0502020204030204" pitchFamily="34" charset="0"/>
                        </a:rPr>
                        <a:t>Reconnaitre si une figure présente un axe de symétrie (à trouver).</a:t>
                      </a:r>
                      <a:endParaRPr lang="fr-FR" sz="9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24000">
                <a:tc>
                  <a:txBody>
                    <a:bodyPr/>
                    <a:lstStyle/>
                    <a:p>
                      <a:pPr algn="ctr" fontAlgn="ctr"/>
                      <a:r>
                        <a:rPr lang="fr-FR" sz="950" b="1" i="0" u="none" strike="noStrike" dirty="0" smtClean="0">
                          <a:solidFill>
                            <a:srgbClr val="000000"/>
                          </a:solidFill>
                          <a:effectLst/>
                          <a:latin typeface="Calibri" panose="020F0502020204030204" pitchFamily="34" charset="0"/>
                        </a:rPr>
                        <a:t>EG20</a:t>
                      </a:r>
                      <a:endParaRPr lang="fr-FR" sz="9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50" b="0" i="0" u="none" strike="noStrike" dirty="0" smtClean="0">
                          <a:solidFill>
                            <a:srgbClr val="000000"/>
                          </a:solidFill>
                          <a:effectLst/>
                          <a:latin typeface="Calibri" panose="020F0502020204030204" pitchFamily="34" charset="0"/>
                        </a:rPr>
                        <a:t>Compléter une figure pour qu'elle soit symétrique par rapport à un axe donné. </a:t>
                      </a:r>
                    </a:p>
                    <a:p>
                      <a:pPr algn="l" fontAlgn="ctr"/>
                      <a:r>
                        <a:rPr lang="fr-FR" sz="950" b="0" i="0" u="none" strike="noStrike" dirty="0" smtClean="0">
                          <a:solidFill>
                            <a:srgbClr val="000000"/>
                          </a:solidFill>
                          <a:effectLst/>
                          <a:latin typeface="Calibri" panose="020F0502020204030204" pitchFamily="34" charset="0"/>
                        </a:rPr>
                        <a:t>Symétrie axiale. </a:t>
                      </a:r>
                    </a:p>
                    <a:p>
                      <a:pPr algn="l" fontAlgn="ctr"/>
                      <a:r>
                        <a:rPr lang="fr-FR" sz="950" b="0" i="0" u="none" strike="noStrike" dirty="0" smtClean="0">
                          <a:solidFill>
                            <a:srgbClr val="000000"/>
                          </a:solidFill>
                          <a:effectLst/>
                          <a:latin typeface="Calibri" panose="020F0502020204030204" pitchFamily="34" charset="0"/>
                        </a:rPr>
                        <a:t>Une figure décalquée puis retournée qui coïncide avec la figure initiale est symétrique : elle a un axe de symétrie (à trouver). </a:t>
                      </a:r>
                    </a:p>
                    <a:p>
                      <a:pPr algn="l" fontAlgn="ctr"/>
                      <a:r>
                        <a:rPr lang="fr-FR" sz="950" b="0" i="0" u="none" strike="noStrike" dirty="0" smtClean="0">
                          <a:solidFill>
                            <a:srgbClr val="000000"/>
                          </a:solidFill>
                          <a:effectLst/>
                          <a:latin typeface="Calibri" panose="020F0502020204030204" pitchFamily="34" charset="0"/>
                        </a:rPr>
                        <a:t> Une figure symétrique pliée sur son axe de symétrie, se partage en deux parties qui coïncident exactement.</a:t>
                      </a:r>
                      <a:endParaRPr lang="fr-FR" sz="9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595100" y="636477"/>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881557" y="2551051"/>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19b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9428535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3896947868"/>
              </p:ext>
            </p:extLst>
          </p:nvPr>
        </p:nvGraphicFramePr>
        <p:xfrm>
          <a:off x="275285" y="1172823"/>
          <a:ext cx="7009100" cy="751459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a:t>
                      </a:r>
                      <a:r>
                        <a:rPr lang="fr-FR" sz="1100" b="0" i="0" u="none" strike="noStrike" dirty="0" smtClean="0">
                          <a:solidFill>
                            <a:srgbClr val="000000"/>
                          </a:solidFill>
                          <a:effectLst/>
                          <a:latin typeface="Calibri" panose="020F0502020204030204" pitchFamily="34" charset="0"/>
                        </a:rPr>
                        <a:t>décompositions/recompositions </a:t>
                      </a:r>
                      <a:r>
                        <a:rPr lang="fr-FR" sz="1100" b="0" i="0" u="none" strike="noStrike" dirty="0" smtClean="0">
                          <a:solidFill>
                            <a:srgbClr val="000000"/>
                          </a:solidFill>
                          <a:effectLst/>
                          <a:latin typeface="Calibri" panose="020F0502020204030204" pitchFamily="34" charset="0"/>
                        </a:rPr>
                        <a:t>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NC4</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Faire le lien entre le rang dans une liste et le nombre d’éléments qui le précèdent. (Relation entre ordinaux et cardinaux.)</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1"/>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chemeClr val="accent1"/>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chemeClr val="accent1"/>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chemeClr val="accent1"/>
                          </a:solidFill>
                          <a:effectLst/>
                          <a:latin typeface="Calibri" panose="020F0502020204030204" pitchFamily="34" charset="0"/>
                        </a:rPr>
                        <a:t>Unités de numération (unités simples, dizaines, centaines, milliers) et leurs relations (principe décimal de la numération en chiffres). </a:t>
                      </a:r>
                    </a:p>
                    <a:p>
                      <a:pPr algn="l" fontAlgn="ctr"/>
                      <a:r>
                        <a:rPr lang="fr-FR" sz="1100" b="0" i="0" u="none" strike="noStrike" dirty="0" smtClean="0">
                          <a:solidFill>
                            <a:schemeClr val="accent1"/>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chemeClr val="accent1"/>
                          </a:solidFill>
                          <a:effectLst/>
                          <a:latin typeface="Calibri" panose="020F0502020204030204" pitchFamily="34" charset="0"/>
                        </a:rPr>
                        <a:t>Noms des nombres.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NC11</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Sens des opérations. Problèmes relevant des structures additives (addition/soustraction). Problèmes relevant des structures multiplicatives, de partages ou de groupements (multiplication/division). Modéliser ces problèmes à l’aide d’écritures mathématiques. Sens des symboles +, −, ×,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NC12</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Organisation et gestion de données - Exploiter des données numériques pour répondre à des questions. Présenter et organiser des mesures sous forme de tableaux. Modes de représentation de données numériques : tableaux, etc.</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NC15</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Vérifier la vraisemblance d’un résultat, notamment en estimant son ordre de grandeur.</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NC17</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en ligne :</a:t>
                      </a:r>
                      <a:r>
                        <a:rPr lang="fr-FR" sz="1100" b="0" i="0" u="none" strike="noStrike" dirty="0" smtClean="0">
                          <a:solidFill>
                            <a:srgbClr val="000000"/>
                          </a:solidFill>
                          <a:effectLst/>
                          <a:latin typeface="Calibri" panose="020F0502020204030204" pitchFamily="34" charset="0"/>
                        </a:rPr>
                        <a:t> calculer en utilisant des écritures en ligne additives, soustractives, </a:t>
                      </a:r>
                      <a:r>
                        <a:rPr lang="fr-FR" sz="1100" b="0" i="0" u="none" strike="noStrike" dirty="0" smtClean="0">
                          <a:solidFill>
                            <a:schemeClr val="accent1"/>
                          </a:solidFill>
                          <a:effectLst/>
                          <a:latin typeface="Calibri" panose="020F0502020204030204" pitchFamily="34" charset="0"/>
                        </a:rPr>
                        <a:t>multiplicatives, mixtes,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NC18</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posé : </a:t>
                      </a:r>
                      <a:r>
                        <a:rPr lang="fr-FR" sz="1100" b="0" i="0" u="none" strike="noStrike" dirty="0" smtClean="0">
                          <a:solidFill>
                            <a:srgbClr val="000000"/>
                          </a:solidFill>
                          <a:effectLst/>
                          <a:latin typeface="Calibri" panose="020F0502020204030204" pitchFamily="34" charset="0"/>
                        </a:rPr>
                        <a:t>mettre en œuvre un algorithme de calcul posé pour l’addition, la soustraction, </a:t>
                      </a:r>
                      <a:r>
                        <a:rPr lang="fr-FR" sz="1100" b="0" i="0" u="none" strike="noStrike" dirty="0" smtClean="0">
                          <a:solidFill>
                            <a:schemeClr val="accent1"/>
                          </a:solidFill>
                          <a:effectLst/>
                          <a:latin typeface="Calibri" panose="020F0502020204030204" pitchFamily="34" charset="0"/>
                        </a:rPr>
                        <a:t>la multiplication.</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a:t>
            </a:r>
            <a:r>
              <a:rPr lang="fr-FR" sz="1600" b="1" dirty="0">
                <a:latin typeface="Century Gothic" panose="020B0502020202020204" pitchFamily="34" charset="0"/>
              </a:rPr>
              <a:t>2</a:t>
            </a:r>
            <a:r>
              <a:rPr lang="fr-FR" sz="1600" b="1" dirty="0" smtClean="0">
                <a:latin typeface="Century Gothic" panose="020B0502020202020204" pitchFamily="34" charset="0"/>
              </a:rPr>
              <a:t>0a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224517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408013" y="918803"/>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408013" y="6172991"/>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2636011568"/>
              </p:ext>
            </p:extLst>
          </p:nvPr>
        </p:nvGraphicFramePr>
        <p:xfrm>
          <a:off x="301060" y="1620143"/>
          <a:ext cx="7009100" cy="324929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6"/>
                          </a:solidFill>
                          <a:effectLst/>
                          <a:latin typeface="Calibri" panose="020F0502020204030204" pitchFamily="34" charset="0"/>
                        </a:rPr>
                        <a:t>GM2</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Comparer des longueurs, des masses, directement, en introduisant la comparaison à un objet intermédiaire. Principe de comparaison des longueurs, des masses</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GM4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Mesurer des longueurs avec un instrument adapté, notamment en reportant une unité.</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GM7</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Exprimer une mesure dans une ou plusieurs unités choisies ou imposées. </a:t>
                      </a:r>
                    </a:p>
                    <a:p>
                      <a:pPr algn="l" fontAlgn="ctr"/>
                      <a:r>
                        <a:rPr lang="fr-FR" sz="1100" b="0" i="0" u="none" strike="noStrike" dirty="0" smtClean="0">
                          <a:solidFill>
                            <a:srgbClr val="000000"/>
                          </a:solidFill>
                          <a:effectLst/>
                          <a:latin typeface="Calibri" panose="020F0502020204030204" pitchFamily="34" charset="0"/>
                        </a:rPr>
                        <a:t>Notion d’unité : grandeur arbitraire prise comme référence pour mesurer les grandeurs de la même espèce.</a:t>
                      </a:r>
                    </a:p>
                    <a:p>
                      <a:pPr algn="l" fontAlgn="ctr"/>
                      <a:r>
                        <a:rPr lang="fr-FR" sz="1100" b="0" i="0" u="none" strike="noStrike" dirty="0" smtClean="0">
                          <a:solidFill>
                            <a:srgbClr val="000000"/>
                          </a:solidFill>
                          <a:effectLst/>
                          <a:latin typeface="Calibri" panose="020F0502020204030204" pitchFamily="34" charset="0"/>
                        </a:rPr>
                        <a:t>Unités de mesures </a:t>
                      </a:r>
                      <a:r>
                        <a:rPr lang="fr-FR" sz="1100" b="0" i="0" u="none" strike="noStrike" dirty="0" smtClean="0">
                          <a:solidFill>
                            <a:srgbClr val="000000"/>
                          </a:solidFill>
                          <a:effectLst/>
                          <a:latin typeface="Calibri" panose="020F0502020204030204" pitchFamily="34" charset="0"/>
                        </a:rPr>
                        <a:t>usuelles :</a:t>
                      </a:r>
                      <a:r>
                        <a:rPr lang="fr-FR" sz="1100" b="0" i="0" u="none" strike="noStrike" baseline="0" dirty="0" smtClean="0">
                          <a:solidFill>
                            <a:srgbClr val="000000"/>
                          </a:solidFill>
                          <a:effectLst/>
                          <a:latin typeface="Calibri" panose="020F0502020204030204" pitchFamily="34" charset="0"/>
                        </a:rPr>
                        <a:t> </a:t>
                      </a:r>
                      <a:r>
                        <a:rPr lang="fr-FR" sz="1100" b="0" i="0" u="none" strike="noStrike" dirty="0" smtClean="0">
                          <a:solidFill>
                            <a:srgbClr val="000000"/>
                          </a:solidFill>
                          <a:effectLst/>
                          <a:latin typeface="Calibri" panose="020F0502020204030204" pitchFamily="34" charset="0"/>
                        </a:rPr>
                        <a:t>longueur</a:t>
                      </a:r>
                      <a:r>
                        <a:rPr lang="fr-FR" sz="1100" b="0" i="0" u="none" strike="noStrike" dirty="0" smtClean="0">
                          <a:solidFill>
                            <a:srgbClr val="000000"/>
                          </a:solidFill>
                          <a:effectLst/>
                          <a:latin typeface="Calibri" panose="020F0502020204030204" pitchFamily="34" charset="0"/>
                        </a:rPr>
                        <a:t> : m, dm, cm, </a:t>
                      </a:r>
                      <a:r>
                        <a:rPr lang="fr-FR" sz="1100" b="0" i="0" u="none" strike="noStrike" dirty="0" smtClean="0">
                          <a:solidFill>
                            <a:schemeClr val="accent1"/>
                          </a:solidFill>
                          <a:effectLst/>
                          <a:latin typeface="Calibri" panose="020F0502020204030204" pitchFamily="34" charset="0"/>
                        </a:rPr>
                        <a:t>mm</a:t>
                      </a:r>
                      <a:r>
                        <a:rPr lang="fr-FR" sz="1100" b="0" i="0" u="none" strike="noStrike" dirty="0" smtClean="0">
                          <a:solidFill>
                            <a:srgbClr val="000000"/>
                          </a:solidFill>
                          <a:effectLst/>
                          <a:latin typeface="Calibri" panose="020F0502020204030204" pitchFamily="34" charset="0"/>
                        </a:rPr>
                        <a:t>, </a:t>
                      </a:r>
                      <a:r>
                        <a:rPr lang="fr-FR" sz="1100" b="0" i="0" u="none" strike="noStrike" dirty="0" err="1" smtClean="0">
                          <a:solidFill>
                            <a:srgbClr val="000000"/>
                          </a:solidFill>
                          <a:effectLst/>
                          <a:latin typeface="Calibri" panose="020F0502020204030204" pitchFamily="34" charset="0"/>
                        </a:rPr>
                        <a:t>km.masse</a:t>
                      </a:r>
                      <a:r>
                        <a:rPr lang="fr-FR" sz="1100" b="0" i="0" u="none" strike="noStrike" dirty="0" smtClean="0">
                          <a:solidFill>
                            <a:srgbClr val="000000"/>
                          </a:solidFill>
                          <a:effectLst/>
                          <a:latin typeface="Calibri" panose="020F0502020204030204" pitchFamily="34" charset="0"/>
                        </a:rPr>
                        <a:t> : g, kg, </a:t>
                      </a:r>
                      <a:r>
                        <a:rPr lang="fr-FR" sz="1100" b="0" i="0" u="none" strike="noStrike" dirty="0" smtClean="0">
                          <a:solidFill>
                            <a:schemeClr val="accent1"/>
                          </a:solidFill>
                          <a:effectLst/>
                          <a:latin typeface="Calibri" panose="020F0502020204030204" pitchFamily="34" charset="0"/>
                        </a:rPr>
                        <a:t>tonne</a:t>
                      </a:r>
                      <a:r>
                        <a:rPr lang="fr-FR" sz="1100" b="0" i="0" u="none" strike="noStrike" baseline="0" dirty="0" smtClean="0">
                          <a:solidFill>
                            <a:srgbClr val="000000"/>
                          </a:solidFill>
                          <a:effectLst/>
                          <a:latin typeface="Calibri" panose="020F0502020204030204" pitchFamily="34" charset="0"/>
                        </a:rPr>
                        <a:t> /</a:t>
                      </a:r>
                      <a:r>
                        <a:rPr lang="fr-FR" sz="1100" b="0" i="0" u="none" strike="noStrike" dirty="0" smtClean="0">
                          <a:solidFill>
                            <a:srgbClr val="000000"/>
                          </a:solidFill>
                          <a:effectLst/>
                          <a:latin typeface="Calibri" panose="020F0502020204030204" pitchFamily="34" charset="0"/>
                        </a:rPr>
                        <a:t> </a:t>
                      </a:r>
                      <a:r>
                        <a:rPr lang="fr-FR" sz="1100" b="0" i="0" u="none" strike="noStrike" dirty="0" smtClean="0">
                          <a:solidFill>
                            <a:srgbClr val="000000"/>
                          </a:solidFill>
                          <a:effectLst/>
                          <a:latin typeface="Calibri" panose="020F0502020204030204" pitchFamily="34" charset="0"/>
                        </a:rPr>
                        <a:t>contenance : L, </a:t>
                      </a:r>
                      <a:r>
                        <a:rPr lang="fr-FR" sz="1100" b="0" i="0" u="none" strike="noStrike" dirty="0" err="1" smtClean="0">
                          <a:solidFill>
                            <a:schemeClr val="accent1"/>
                          </a:solidFill>
                          <a:effectLst/>
                          <a:latin typeface="Calibri" panose="020F0502020204030204" pitchFamily="34" charset="0"/>
                        </a:rPr>
                        <a:t>dL</a:t>
                      </a:r>
                      <a:r>
                        <a:rPr lang="fr-FR" sz="1100" b="0" i="0" u="none" strike="noStrike" dirty="0" smtClean="0">
                          <a:solidFill>
                            <a:schemeClr val="accent1"/>
                          </a:solidFill>
                          <a:effectLst/>
                          <a:latin typeface="Calibri" panose="020F0502020204030204" pitchFamily="34" charset="0"/>
                        </a:rPr>
                        <a:t>, </a:t>
                      </a:r>
                      <a:r>
                        <a:rPr lang="fr-FR" sz="1100" b="0" i="0" u="none" strike="noStrike" dirty="0" err="1" smtClean="0">
                          <a:solidFill>
                            <a:schemeClr val="accent1"/>
                          </a:solidFill>
                          <a:effectLst/>
                          <a:latin typeface="Calibri" panose="020F0502020204030204" pitchFamily="34" charset="0"/>
                        </a:rPr>
                        <a:t>cL</a:t>
                      </a:r>
                      <a:r>
                        <a:rPr lang="fr-FR" sz="1100" b="0" i="0" u="none" strike="noStrike" dirty="0" smtClean="0">
                          <a:solidFill>
                            <a:srgbClr val="000000"/>
                          </a:solidFill>
                          <a:effectLst/>
                          <a:latin typeface="Calibri" panose="020F0502020204030204" pitchFamily="34" charset="0"/>
                        </a:rPr>
                        <a:t>.</a:t>
                      </a:r>
                    </a:p>
                    <a:p>
                      <a:pPr algn="l" fontAlgn="ctr"/>
                      <a:r>
                        <a:rPr lang="fr-FR" sz="1100" b="0" i="0" u="none" strike="noStrike" dirty="0" smtClean="0">
                          <a:solidFill>
                            <a:srgbClr val="000000"/>
                          </a:solidFill>
                          <a:effectLst/>
                          <a:latin typeface="Calibri" panose="020F0502020204030204" pitchFamily="34" charset="0"/>
                        </a:rPr>
                        <a:t>Relations entre les unités de longueur, entre les unités de masses, entre les unités de contenance.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GM10</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100" b="0" i="0" u="none" strike="noStrike" dirty="0" smtClean="0">
                          <a:solidFill>
                            <a:schemeClr val="accent1"/>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100" b="0" i="0" u="none" strike="noStrike" dirty="0" smtClean="0">
                          <a:solidFill>
                            <a:schemeClr val="accent1"/>
                          </a:solidFill>
                          <a:effectLst/>
                          <a:latin typeface="Calibri" panose="020F0502020204030204" pitchFamily="34" charset="0"/>
                        </a:rPr>
                        <a:t>Quatre opérations sur les mesures  des grandeurs. </a:t>
                      </a:r>
                    </a:p>
                    <a:p>
                      <a:pPr algn="l" fontAlgn="ctr"/>
                      <a:r>
                        <a:rPr lang="fr-FR" sz="1100" b="0" i="0" u="none" strike="noStrike" dirty="0" smtClean="0">
                          <a:solidFill>
                            <a:schemeClr val="accent1"/>
                          </a:solidFill>
                          <a:effectLst/>
                          <a:latin typeface="Calibri" panose="020F0502020204030204" pitchFamily="34" charset="0"/>
                        </a:rPr>
                        <a:t>Principes d’utilisation de la monnaie (en euros et centimes d’euros). </a:t>
                      </a:r>
                    </a:p>
                    <a:p>
                      <a:pPr algn="l" fontAlgn="ctr"/>
                      <a:r>
                        <a:rPr lang="fr-FR" sz="1100" b="0" i="0" u="none" strike="noStrike" dirty="0" smtClean="0">
                          <a:solidFill>
                            <a:schemeClr val="accent1"/>
                          </a:solidFill>
                          <a:effectLst/>
                          <a:latin typeface="Calibri" panose="020F0502020204030204" pitchFamily="34" charset="0"/>
                        </a:rPr>
                        <a:t>Lexique lié aux pratiques économiques.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963580749"/>
              </p:ext>
            </p:extLst>
          </p:nvPr>
        </p:nvGraphicFramePr>
        <p:xfrm>
          <a:off x="301060" y="6941704"/>
          <a:ext cx="7009100" cy="164020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6"/>
                          </a:solidFill>
                          <a:effectLst/>
                          <a:latin typeface="Calibri" panose="020F0502020204030204" pitchFamily="34" charset="0"/>
                        </a:rPr>
                        <a:t>EG1</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Se repérer dans son environnement </a:t>
                      </a:r>
                      <a:r>
                        <a:rPr lang="fr-FR" sz="1100" b="0" i="0" u="none" strike="noStrike" dirty="0" smtClean="0">
                          <a:solidFill>
                            <a:schemeClr val="accent6"/>
                          </a:solidFill>
                          <a:effectLst/>
                          <a:latin typeface="Calibri" panose="020F0502020204030204" pitchFamily="34" charset="0"/>
                        </a:rPr>
                        <a:t>proche.</a:t>
                      </a:r>
                      <a:endParaRPr lang="fr-FR" sz="1100" b="0" i="0" u="none" strike="noStrike" dirty="0">
                        <a:solidFill>
                          <a:schemeClr val="accent6"/>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EG12</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Reconnaitre, nommer les figures usuelles. </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2000"/>
                    </a:p>
                  </a:txBody>
                  <a:tcPr/>
                </a:tc>
                <a:tc>
                  <a:txBody>
                    <a:bodyPr/>
                    <a:lstStyle/>
                    <a:p>
                      <a:endParaRPr lang="fr-FR" sz="2000"/>
                    </a:p>
                  </a:txBody>
                  <a:tcPr/>
                </a:tc>
                <a:tc>
                  <a:txBody>
                    <a:bodyPr/>
                    <a:lstStyle/>
                    <a:p>
                      <a:endParaRPr lang="fr-FR" sz="2000"/>
                    </a:p>
                  </a:txBody>
                  <a:tcPr/>
                </a:tc>
                <a:tc>
                  <a:txBody>
                    <a:bodyPr/>
                    <a:lstStyle/>
                    <a:p>
                      <a:endParaRPr lang="fr-FR" sz="20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EG13</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Reconnaitre et décrire à partir des côtés et des angles droits, un carré, un rectangle, un triangle rectangle. </a:t>
                      </a:r>
                    </a:p>
                    <a:p>
                      <a:pPr algn="l" fontAlgn="ctr"/>
                      <a:r>
                        <a:rPr lang="fr-FR" sz="1100" b="0" i="0" u="none" strike="noStrike" dirty="0" smtClean="0">
                          <a:solidFill>
                            <a:schemeClr val="accent1"/>
                          </a:solidFill>
                          <a:effectLst/>
                          <a:latin typeface="Calibri" panose="020F0502020204030204" pitchFamily="34" charset="0"/>
                        </a:rPr>
                        <a:t>Les construire sur un support uni connaissant la longueur des côtés. </a:t>
                      </a:r>
                    </a:p>
                    <a:p>
                      <a:pPr algn="l" fontAlgn="ctr"/>
                      <a:r>
                        <a:rPr lang="fr-FR" sz="1100" b="0" i="0" u="none" strike="noStrike" dirty="0" smtClean="0">
                          <a:solidFill>
                            <a:schemeClr val="accent1"/>
                          </a:solidFill>
                          <a:effectLst/>
                          <a:latin typeface="Calibri" panose="020F0502020204030204" pitchFamily="34" charset="0"/>
                        </a:rPr>
                        <a:t>Propriété des angles et égalités de longueur des côtés pour les carrés et les rectangles.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2000" dirty="0"/>
                    </a:p>
                  </a:txBody>
                  <a:tcPr/>
                </a:tc>
                <a:tc>
                  <a:txBody>
                    <a:bodyPr/>
                    <a:lstStyle/>
                    <a:p>
                      <a:endParaRPr lang="fr-FR" sz="2000" dirty="0"/>
                    </a:p>
                  </a:txBody>
                  <a:tcPr/>
                </a:tc>
                <a:tc>
                  <a:txBody>
                    <a:bodyPr/>
                    <a:lstStyle/>
                    <a:p>
                      <a:endParaRPr lang="fr-FR" sz="2000" dirty="0"/>
                    </a:p>
                  </a:txBody>
                  <a:tcPr/>
                </a:tc>
                <a:tc>
                  <a:txBody>
                    <a:bodyPr/>
                    <a:lstStyle/>
                    <a:p>
                      <a:endParaRPr lang="fr-FR" sz="2000" dirty="0"/>
                    </a:p>
                  </a:txBody>
                  <a:tcPr/>
                </a:tc>
              </a:tr>
            </a:tbl>
          </a:graphicData>
        </a:graphic>
      </p:graphicFrame>
      <p:grpSp>
        <p:nvGrpSpPr>
          <p:cNvPr id="24" name="Groupe 23"/>
          <p:cNvGrpSpPr/>
          <p:nvPr/>
        </p:nvGrpSpPr>
        <p:grpSpPr>
          <a:xfrm>
            <a:off x="565256" y="767719"/>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808063" y="6003423"/>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2b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7361965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196874" y="907584"/>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892012" y="5693619"/>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413440286"/>
              </p:ext>
            </p:extLst>
          </p:nvPr>
        </p:nvGraphicFramePr>
        <p:xfrm>
          <a:off x="277699" y="1515882"/>
          <a:ext cx="7009100" cy="385318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850" b="1" i="0" u="none" strike="noStrike" dirty="0">
                          <a:solidFill>
                            <a:schemeClr val="accent6"/>
                          </a:solidFill>
                          <a:effectLst/>
                          <a:latin typeface="Calibri" panose="020F0502020204030204" pitchFamily="34" charset="0"/>
                        </a:rPr>
                        <a:t>GM2</a:t>
                      </a:r>
                    </a:p>
                  </a:txBody>
                  <a:tcPr marL="9525" marR="9525" marT="9525" marB="0" anchor="ctr"/>
                </a:tc>
                <a:tc>
                  <a:txBody>
                    <a:bodyPr/>
                    <a:lstStyle/>
                    <a:p>
                      <a:pPr algn="l" fontAlgn="ctr"/>
                      <a:r>
                        <a:rPr lang="fr-FR" sz="850" b="0" i="0" u="none" strike="noStrike" dirty="0">
                          <a:solidFill>
                            <a:schemeClr val="accent6"/>
                          </a:solidFill>
                          <a:effectLst/>
                          <a:latin typeface="Calibri" panose="020F0502020204030204" pitchFamily="34" charset="0"/>
                        </a:rPr>
                        <a:t>Comparer des longueurs, des masses, directement, en introduisant la comparaison à un objet intermédiaire. Principe de comparaison des longueurs, des masses</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50" b="1" i="0" u="none" strike="noStrike" dirty="0">
                          <a:solidFill>
                            <a:srgbClr val="000000"/>
                          </a:solidFill>
                          <a:effectLst/>
                          <a:latin typeface="Calibri" panose="020F0502020204030204" pitchFamily="34" charset="0"/>
                        </a:rPr>
                        <a:t>GM3</a:t>
                      </a:r>
                    </a:p>
                  </a:txBody>
                  <a:tcPr marL="9525" marR="9525" marT="9525" marB="0" anchor="ctr"/>
                </a:tc>
                <a:tc>
                  <a:txBody>
                    <a:bodyPr/>
                    <a:lstStyle/>
                    <a:p>
                      <a:pPr algn="l" fontAlgn="ctr"/>
                      <a:r>
                        <a:rPr lang="fr-FR" sz="850" b="0" i="0" u="none" strike="noStrike" dirty="0" smtClean="0">
                          <a:solidFill>
                            <a:srgbClr val="000000"/>
                          </a:solidFill>
                          <a:effectLst/>
                          <a:latin typeface="Calibri" panose="020F0502020204030204" pitchFamily="34" charset="0"/>
                        </a:rPr>
                        <a:t>Estimer les ordres de grandeurs de quelques longueurs, masses et contenances en relation avec les unités métriques. </a:t>
                      </a:r>
                      <a:r>
                        <a:rPr lang="fr-FR" sz="850" b="0" i="0" u="none" strike="noStrike" dirty="0" smtClean="0">
                          <a:solidFill>
                            <a:schemeClr val="accent1"/>
                          </a:solidFill>
                          <a:effectLst/>
                          <a:latin typeface="Calibri" panose="020F0502020204030204" pitchFamily="34" charset="0"/>
                        </a:rPr>
                        <a:t>Vérifier éventuellement avec un instrument. </a:t>
                      </a:r>
                      <a:r>
                        <a:rPr lang="fr-FR" sz="850" b="0" i="0" u="none" strike="noStrike" dirty="0" smtClean="0">
                          <a:solidFill>
                            <a:srgbClr val="000000"/>
                          </a:solidFill>
                          <a:effectLst/>
                          <a:latin typeface="Calibri" panose="020F0502020204030204" pitchFamily="34" charset="0"/>
                        </a:rPr>
                        <a:t>Ordres de grandeur des unités usuelles en les associant à quelques objets familiers. Rapports très simples de longueurs (double et moitié).</a:t>
                      </a:r>
                      <a:endParaRPr lang="fr-FR" sz="8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50" b="1" i="0" u="none" strike="noStrike" dirty="0" smtClean="0">
                          <a:solidFill>
                            <a:schemeClr val="accent1"/>
                          </a:solidFill>
                          <a:effectLst/>
                          <a:latin typeface="Calibri" panose="020F0502020204030204" pitchFamily="34" charset="0"/>
                        </a:rPr>
                        <a:t>GM4</a:t>
                      </a:r>
                      <a:endParaRPr lang="fr-FR" sz="8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850" b="0" i="0" u="none" strike="noStrike" dirty="0" smtClean="0">
                          <a:solidFill>
                            <a:schemeClr val="accent1"/>
                          </a:solidFill>
                          <a:effectLst/>
                          <a:latin typeface="Calibri" panose="020F0502020204030204" pitchFamily="34" charset="0"/>
                        </a:rPr>
                        <a:t>Mesurer des longueurs avec un instrument adapté, notamment en reportant une unité.</a:t>
                      </a:r>
                      <a:endParaRPr lang="fr-FR" sz="8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50" b="1" i="0" u="none" strike="noStrike" dirty="0" smtClean="0">
                          <a:solidFill>
                            <a:schemeClr val="accent1"/>
                          </a:solidFill>
                          <a:effectLst/>
                          <a:latin typeface="Calibri" panose="020F0502020204030204" pitchFamily="34" charset="0"/>
                        </a:rPr>
                        <a:t>GM6</a:t>
                      </a:r>
                      <a:endParaRPr lang="fr-FR" sz="8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850" b="0" i="0" u="none" strike="noStrike" dirty="0" smtClean="0">
                          <a:solidFill>
                            <a:schemeClr val="accent1"/>
                          </a:solidFill>
                          <a:effectLst/>
                          <a:latin typeface="Calibri" panose="020F0502020204030204" pitchFamily="34" charset="0"/>
                        </a:rPr>
                        <a:t>Encadrer une grandeur par deux nombres entiers d’unités</a:t>
                      </a:r>
                      <a:endParaRPr lang="fr-FR" sz="8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50" b="1" i="0" u="none" strike="noStrike" dirty="0" smtClean="0">
                          <a:solidFill>
                            <a:srgbClr val="000000"/>
                          </a:solidFill>
                          <a:effectLst/>
                          <a:latin typeface="Calibri" panose="020F0502020204030204" pitchFamily="34" charset="0"/>
                        </a:rPr>
                        <a:t>GM7</a:t>
                      </a:r>
                      <a:endParaRPr lang="fr-FR" sz="8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50" b="0" i="0" u="none" strike="noStrike" dirty="0" smtClean="0">
                          <a:solidFill>
                            <a:srgbClr val="000000"/>
                          </a:solidFill>
                          <a:effectLst/>
                          <a:latin typeface="Calibri" panose="020F0502020204030204" pitchFamily="34" charset="0"/>
                        </a:rPr>
                        <a:t>Exprimer une mesure dans une ou plusieurs unités choisies ou imposées. </a:t>
                      </a:r>
                    </a:p>
                    <a:p>
                      <a:pPr algn="l" fontAlgn="ctr"/>
                      <a:r>
                        <a:rPr lang="fr-FR" sz="850" b="0" i="0" u="none" strike="noStrike" dirty="0" smtClean="0">
                          <a:solidFill>
                            <a:srgbClr val="000000"/>
                          </a:solidFill>
                          <a:effectLst/>
                          <a:latin typeface="Calibri" panose="020F0502020204030204" pitchFamily="34" charset="0"/>
                        </a:rPr>
                        <a:t>Notion d’unité : grandeur arbitraire prise comme référence pour mesurer les grandeurs de la même espèce.</a:t>
                      </a:r>
                    </a:p>
                    <a:p>
                      <a:pPr algn="l" fontAlgn="ctr"/>
                      <a:r>
                        <a:rPr lang="fr-FR" sz="850" b="0" i="0" u="none" strike="noStrike" dirty="0" smtClean="0">
                          <a:solidFill>
                            <a:srgbClr val="000000"/>
                          </a:solidFill>
                          <a:effectLst/>
                          <a:latin typeface="Calibri" panose="020F0502020204030204" pitchFamily="34" charset="0"/>
                        </a:rPr>
                        <a:t>Unités de mesures </a:t>
                      </a:r>
                      <a:r>
                        <a:rPr lang="fr-FR" sz="850" b="0" i="0" u="none" strike="noStrike" dirty="0" smtClean="0">
                          <a:solidFill>
                            <a:srgbClr val="000000"/>
                          </a:solidFill>
                          <a:effectLst/>
                          <a:latin typeface="Calibri" panose="020F0502020204030204" pitchFamily="34" charset="0"/>
                        </a:rPr>
                        <a:t>usuelles : longueur</a:t>
                      </a:r>
                      <a:r>
                        <a:rPr lang="fr-FR" sz="850" b="0" i="0" u="none" strike="noStrike" dirty="0" smtClean="0">
                          <a:solidFill>
                            <a:srgbClr val="000000"/>
                          </a:solidFill>
                          <a:effectLst/>
                          <a:latin typeface="Calibri" panose="020F0502020204030204" pitchFamily="34" charset="0"/>
                        </a:rPr>
                        <a:t> : m, dm, cm</a:t>
                      </a:r>
                      <a:r>
                        <a:rPr lang="fr-FR" sz="850" b="0" i="0" u="none" strike="noStrike" dirty="0" smtClean="0">
                          <a:solidFill>
                            <a:schemeClr val="accent1"/>
                          </a:solidFill>
                          <a:effectLst/>
                          <a:latin typeface="Calibri" panose="020F0502020204030204" pitchFamily="34" charset="0"/>
                        </a:rPr>
                        <a:t>, mm</a:t>
                      </a:r>
                      <a:r>
                        <a:rPr lang="fr-FR" sz="850" b="0" i="0" u="none" strike="noStrike" dirty="0" smtClean="0">
                          <a:solidFill>
                            <a:srgbClr val="000000"/>
                          </a:solidFill>
                          <a:effectLst/>
                          <a:latin typeface="Calibri" panose="020F0502020204030204" pitchFamily="34" charset="0"/>
                        </a:rPr>
                        <a:t>, </a:t>
                      </a:r>
                      <a:r>
                        <a:rPr lang="fr-FR" sz="850" b="0" i="0" u="none" strike="noStrike" dirty="0" smtClean="0">
                          <a:solidFill>
                            <a:srgbClr val="000000"/>
                          </a:solidFill>
                          <a:effectLst/>
                          <a:latin typeface="Calibri" panose="020F0502020204030204" pitchFamily="34" charset="0"/>
                        </a:rPr>
                        <a:t>km</a:t>
                      </a:r>
                      <a:r>
                        <a:rPr lang="fr-FR" sz="850" b="0" i="0" u="none" strike="noStrike" baseline="0" dirty="0" smtClean="0">
                          <a:solidFill>
                            <a:srgbClr val="000000"/>
                          </a:solidFill>
                          <a:effectLst/>
                          <a:latin typeface="Calibri" panose="020F0502020204030204" pitchFamily="34" charset="0"/>
                        </a:rPr>
                        <a:t> / </a:t>
                      </a:r>
                      <a:r>
                        <a:rPr lang="fr-FR" sz="850" b="0" i="0" u="none" strike="noStrike" dirty="0" smtClean="0">
                          <a:solidFill>
                            <a:srgbClr val="000000"/>
                          </a:solidFill>
                          <a:effectLst/>
                          <a:latin typeface="Calibri" panose="020F0502020204030204" pitchFamily="34" charset="0"/>
                        </a:rPr>
                        <a:t>masse</a:t>
                      </a:r>
                      <a:r>
                        <a:rPr lang="fr-FR" sz="850" b="0" i="0" u="none" strike="noStrike" dirty="0" smtClean="0">
                          <a:solidFill>
                            <a:srgbClr val="000000"/>
                          </a:solidFill>
                          <a:effectLst/>
                          <a:latin typeface="Calibri" panose="020F0502020204030204" pitchFamily="34" charset="0"/>
                        </a:rPr>
                        <a:t> : g, kg, </a:t>
                      </a:r>
                      <a:r>
                        <a:rPr lang="fr-FR" sz="850" b="0" i="0" u="none" strike="noStrike" dirty="0" smtClean="0">
                          <a:solidFill>
                            <a:schemeClr val="accent1"/>
                          </a:solidFill>
                          <a:effectLst/>
                          <a:latin typeface="Calibri" panose="020F0502020204030204" pitchFamily="34" charset="0"/>
                        </a:rPr>
                        <a:t>tonne</a:t>
                      </a:r>
                      <a:r>
                        <a:rPr lang="fr-FR" sz="850" b="0" i="0" u="none" strike="noStrike" baseline="0" dirty="0" smtClean="0">
                          <a:solidFill>
                            <a:srgbClr val="000000"/>
                          </a:solidFill>
                          <a:effectLst/>
                          <a:latin typeface="Calibri" panose="020F0502020204030204" pitchFamily="34" charset="0"/>
                        </a:rPr>
                        <a:t> / </a:t>
                      </a:r>
                      <a:r>
                        <a:rPr lang="fr-FR" sz="850" b="0" i="0" u="none" strike="noStrike" dirty="0" smtClean="0">
                          <a:solidFill>
                            <a:srgbClr val="000000"/>
                          </a:solidFill>
                          <a:effectLst/>
                          <a:latin typeface="Calibri" panose="020F0502020204030204" pitchFamily="34" charset="0"/>
                        </a:rPr>
                        <a:t>contenance</a:t>
                      </a:r>
                      <a:r>
                        <a:rPr lang="fr-FR" sz="850" b="0" i="0" u="none" strike="noStrike" dirty="0" smtClean="0">
                          <a:solidFill>
                            <a:srgbClr val="000000"/>
                          </a:solidFill>
                          <a:effectLst/>
                          <a:latin typeface="Calibri" panose="020F0502020204030204" pitchFamily="34" charset="0"/>
                        </a:rPr>
                        <a:t> : L, </a:t>
                      </a:r>
                      <a:r>
                        <a:rPr lang="fr-FR" sz="850" b="0" i="0" u="none" strike="noStrike" dirty="0" err="1" smtClean="0">
                          <a:solidFill>
                            <a:schemeClr val="accent1"/>
                          </a:solidFill>
                          <a:effectLst/>
                          <a:latin typeface="Calibri" panose="020F0502020204030204" pitchFamily="34" charset="0"/>
                        </a:rPr>
                        <a:t>dL</a:t>
                      </a:r>
                      <a:r>
                        <a:rPr lang="fr-FR" sz="850" b="0" i="0" u="none" strike="noStrike" dirty="0" smtClean="0">
                          <a:solidFill>
                            <a:schemeClr val="accent1"/>
                          </a:solidFill>
                          <a:effectLst/>
                          <a:latin typeface="Calibri" panose="020F0502020204030204" pitchFamily="34" charset="0"/>
                        </a:rPr>
                        <a:t>, </a:t>
                      </a:r>
                      <a:r>
                        <a:rPr lang="fr-FR" sz="850" b="0" i="0" u="none" strike="noStrike" dirty="0" err="1" smtClean="0">
                          <a:solidFill>
                            <a:schemeClr val="accent1"/>
                          </a:solidFill>
                          <a:effectLst/>
                          <a:latin typeface="Calibri" panose="020F0502020204030204" pitchFamily="34" charset="0"/>
                        </a:rPr>
                        <a:t>cL</a:t>
                      </a:r>
                      <a:r>
                        <a:rPr lang="fr-FR" sz="850" b="0" i="0" u="none" strike="noStrike" dirty="0" smtClean="0">
                          <a:solidFill>
                            <a:schemeClr val="accent1"/>
                          </a:solidFill>
                          <a:effectLst/>
                          <a:latin typeface="Calibri" panose="020F0502020204030204" pitchFamily="34" charset="0"/>
                        </a:rPr>
                        <a:t>.</a:t>
                      </a:r>
                    </a:p>
                    <a:p>
                      <a:pPr algn="l" fontAlgn="ctr"/>
                      <a:r>
                        <a:rPr lang="fr-FR" sz="850" b="0" i="0" u="none" strike="noStrike" dirty="0" smtClean="0">
                          <a:solidFill>
                            <a:srgbClr val="000000"/>
                          </a:solidFill>
                          <a:effectLst/>
                          <a:latin typeface="Calibri" panose="020F0502020204030204" pitchFamily="34" charset="0"/>
                        </a:rPr>
                        <a:t>Relations entre les unités de longueur, entre les unités de masses, entre les unités de contenance.</a:t>
                      </a:r>
                      <a:endParaRPr lang="fr-FR" sz="8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50" b="1" i="0" u="none" strike="noStrike" dirty="0">
                          <a:solidFill>
                            <a:srgbClr val="000000"/>
                          </a:solidFill>
                          <a:effectLst/>
                          <a:latin typeface="Calibri" panose="020F0502020204030204" pitchFamily="34" charset="0"/>
                        </a:rPr>
                        <a:t>GM8</a:t>
                      </a:r>
                    </a:p>
                  </a:txBody>
                  <a:tcPr marL="9525" marR="9525" marT="9525" marB="0" anchor="ctr"/>
                </a:tc>
                <a:tc>
                  <a:txBody>
                    <a:bodyPr/>
                    <a:lstStyle/>
                    <a:p>
                      <a:pPr algn="l" fontAlgn="ctr"/>
                      <a:r>
                        <a:rPr lang="fr-FR" sz="850" b="0" i="0" u="none" strike="noStrike" dirty="0" smtClean="0">
                          <a:solidFill>
                            <a:schemeClr val="accent1"/>
                          </a:solidFill>
                          <a:effectLst/>
                          <a:latin typeface="Calibri" panose="020F0502020204030204" pitchFamily="34" charset="0"/>
                        </a:rPr>
                        <a:t>Comparer, estimer, </a:t>
                      </a:r>
                      <a:r>
                        <a:rPr lang="fr-FR" sz="850" b="0" i="0" u="none" strike="noStrike" dirty="0" smtClean="0">
                          <a:solidFill>
                            <a:srgbClr val="000000"/>
                          </a:solidFill>
                          <a:effectLst/>
                          <a:latin typeface="Calibri" panose="020F0502020204030204" pitchFamily="34" charset="0"/>
                        </a:rPr>
                        <a:t>mesurer des durées (Unités de mesure usuelles de durées : j, semaine, mois, année, siècle, millénaire.) </a:t>
                      </a:r>
                    </a:p>
                    <a:p>
                      <a:pPr algn="l" fontAlgn="ctr"/>
                      <a:r>
                        <a:rPr lang="fr-FR" sz="850" b="0" i="0" u="none" strike="noStrike" dirty="0" smtClean="0">
                          <a:solidFill>
                            <a:schemeClr val="accent1"/>
                          </a:solidFill>
                          <a:effectLst/>
                          <a:latin typeface="Calibri" panose="020F0502020204030204" pitchFamily="34" charset="0"/>
                        </a:rPr>
                        <a:t>Relations entre ces unités.</a:t>
                      </a:r>
                      <a:endParaRPr lang="fr-FR" sz="8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50" b="1" i="0" u="none" strike="noStrike" dirty="0" smtClean="0">
                          <a:solidFill>
                            <a:srgbClr val="000000"/>
                          </a:solidFill>
                          <a:effectLst/>
                          <a:latin typeface="Calibri" panose="020F0502020204030204" pitchFamily="34" charset="0"/>
                        </a:rPr>
                        <a:t>GM10</a:t>
                      </a:r>
                      <a:endParaRPr lang="fr-FR" sz="85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850" b="0" i="0" u="none" strike="noStrike" dirty="0" smtClean="0">
                          <a:solidFill>
                            <a:srgbClr val="000000"/>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850" b="0" i="0" u="none" strike="noStrike" dirty="0" smtClean="0">
                          <a:solidFill>
                            <a:srgbClr val="000000"/>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850" b="0" i="0" u="none" strike="noStrike" dirty="0" smtClean="0">
                          <a:solidFill>
                            <a:srgbClr val="000000"/>
                          </a:solidFill>
                          <a:effectLst/>
                          <a:latin typeface="Calibri" panose="020F0502020204030204" pitchFamily="34" charset="0"/>
                        </a:rPr>
                        <a:t>Quatre opérations sur les mesures  des grandeurs. </a:t>
                      </a:r>
                    </a:p>
                    <a:p>
                      <a:pPr algn="l" fontAlgn="ctr"/>
                      <a:r>
                        <a:rPr lang="fr-FR" sz="850" b="0" i="0" u="none" strike="noStrike" dirty="0" smtClean="0">
                          <a:solidFill>
                            <a:srgbClr val="000000"/>
                          </a:solidFill>
                          <a:effectLst/>
                          <a:latin typeface="Calibri" panose="020F0502020204030204" pitchFamily="34" charset="0"/>
                        </a:rPr>
                        <a:t>Principes d’utilisation de la monnaie (en euros </a:t>
                      </a:r>
                      <a:r>
                        <a:rPr lang="fr-FR" sz="850" b="0" i="0" u="none" strike="noStrike" dirty="0" smtClean="0">
                          <a:solidFill>
                            <a:schemeClr val="accent1"/>
                          </a:solidFill>
                          <a:effectLst/>
                          <a:latin typeface="Calibri" panose="020F0502020204030204" pitchFamily="34" charset="0"/>
                        </a:rPr>
                        <a:t>et centimes d’euros</a:t>
                      </a:r>
                      <a:r>
                        <a:rPr lang="fr-FR" sz="850" b="0" i="0" u="none" strike="noStrike" dirty="0" smtClean="0">
                          <a:solidFill>
                            <a:srgbClr val="000000"/>
                          </a:solidFill>
                          <a:effectLst/>
                          <a:latin typeface="Calibri" panose="020F0502020204030204" pitchFamily="34" charset="0"/>
                        </a:rPr>
                        <a:t>). </a:t>
                      </a:r>
                    </a:p>
                    <a:p>
                      <a:pPr algn="l" fontAlgn="ctr"/>
                      <a:r>
                        <a:rPr lang="fr-FR" sz="850" b="0" i="0" u="none" strike="noStrike" dirty="0" smtClean="0">
                          <a:solidFill>
                            <a:srgbClr val="000000"/>
                          </a:solidFill>
                          <a:effectLst/>
                          <a:latin typeface="Calibri" panose="020F0502020204030204" pitchFamily="34" charset="0"/>
                        </a:rPr>
                        <a:t>Lexique lié aux pratiques économiques.</a:t>
                      </a:r>
                      <a:endParaRPr lang="fr-FR" sz="85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850" b="1" i="0" u="none" strike="noStrike" dirty="0" smtClean="0">
                          <a:solidFill>
                            <a:schemeClr val="accent1"/>
                          </a:solidFill>
                          <a:effectLst/>
                          <a:latin typeface="Calibri" panose="020F0502020204030204" pitchFamily="34" charset="0"/>
                        </a:rPr>
                        <a:t>GM11</a:t>
                      </a:r>
                      <a:endParaRPr lang="fr-FR" sz="85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850" b="0" i="0" u="none" strike="noStrike" dirty="0" smtClean="0">
                          <a:solidFill>
                            <a:schemeClr val="accent1"/>
                          </a:solidFill>
                          <a:effectLst/>
                          <a:latin typeface="Calibri" panose="020F0502020204030204" pitchFamily="34" charset="0"/>
                        </a:rPr>
                        <a:t>Résoudre des problèmes impliquant des conversions simples d’une unité usuelle à une autre.</a:t>
                      </a:r>
                    </a:p>
                    <a:p>
                      <a:pPr algn="l" fontAlgn="ctr"/>
                      <a:r>
                        <a:rPr lang="fr-FR" sz="850" b="0" i="0" u="none" strike="noStrike" dirty="0" smtClean="0">
                          <a:solidFill>
                            <a:schemeClr val="accent1"/>
                          </a:solidFill>
                          <a:effectLst/>
                          <a:latin typeface="Calibri" panose="020F0502020204030204" pitchFamily="34" charset="0"/>
                        </a:rPr>
                        <a:t>Convertir avant de calculer si nécessaire. Relations entre les unités usuelles.</a:t>
                      </a:r>
                      <a:endParaRPr lang="fr-FR" sz="85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1313047203"/>
              </p:ext>
            </p:extLst>
          </p:nvPr>
        </p:nvGraphicFramePr>
        <p:xfrm>
          <a:off x="277699" y="6281041"/>
          <a:ext cx="7009100" cy="393382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252000">
                <a:tc>
                  <a:txBody>
                    <a:bodyPr/>
                    <a:lstStyle/>
                    <a:p>
                      <a:pPr algn="ctr" fontAlgn="ctr"/>
                      <a:r>
                        <a:rPr lang="fr-FR" sz="900" b="1" i="0" u="none" strike="noStrike" dirty="0" smtClean="0">
                          <a:solidFill>
                            <a:srgbClr val="000000"/>
                          </a:solidFill>
                          <a:effectLst/>
                          <a:latin typeface="Calibri" panose="020F0502020204030204" pitchFamily="34" charset="0"/>
                        </a:rPr>
                        <a:t>EG2</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9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9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r>
              <a:tr h="252000">
                <a:tc>
                  <a:txBody>
                    <a:bodyPr/>
                    <a:lstStyle/>
                    <a:p>
                      <a:pPr algn="ctr" fontAlgn="ctr"/>
                      <a:r>
                        <a:rPr lang="fr-FR" sz="900" b="1" i="0" u="none" strike="noStrike" dirty="0" smtClean="0">
                          <a:solidFill>
                            <a:srgbClr val="000000"/>
                          </a:solidFill>
                          <a:effectLst/>
                          <a:latin typeface="Calibri" panose="020F0502020204030204" pitchFamily="34" charset="0"/>
                        </a:rPr>
                        <a:t>EG6</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Reconnaitre et trier les solides usuels parmi des solides variés. </a:t>
                      </a:r>
                    </a:p>
                    <a:p>
                      <a:pPr algn="l" fontAlgn="ctr"/>
                      <a:r>
                        <a:rPr lang="fr-FR" sz="900" b="0" i="0" u="none" strike="noStrike" dirty="0" smtClean="0">
                          <a:solidFill>
                            <a:srgbClr val="000000"/>
                          </a:solidFill>
                          <a:effectLst/>
                          <a:latin typeface="Calibri" panose="020F0502020204030204" pitchFamily="34" charset="0"/>
                        </a:rPr>
                        <a:t>Vocabulaire approprié pour : nommer des solides (boule, cylindre, cône, cube, pavé droit, pyramide) ; décrire des polyèdres (face, sommet, arête).</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252000">
                <a:tc>
                  <a:txBody>
                    <a:bodyPr/>
                    <a:lstStyle/>
                    <a:p>
                      <a:pPr algn="ctr" fontAlgn="ctr"/>
                      <a:r>
                        <a:rPr lang="fr-FR" sz="9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90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900" b="0" i="0" u="none" strike="noStrike" dirty="0" smtClean="0">
                          <a:solidFill>
                            <a:schemeClr val="accent1"/>
                          </a:solidFill>
                          <a:effectLst/>
                          <a:latin typeface="Calibri" panose="020F0502020204030204" pitchFamily="34" charset="0"/>
                        </a:rPr>
                        <a:t>triangle rectangle</a:t>
                      </a:r>
                      <a:r>
                        <a:rPr lang="fr-FR" sz="900" b="0" i="0" u="none" strike="noStrike" dirty="0" smtClean="0">
                          <a:solidFill>
                            <a:srgbClr val="000000"/>
                          </a:solidFill>
                          <a:effectLst/>
                          <a:latin typeface="Calibri" panose="020F0502020204030204" pitchFamily="34" charset="0"/>
                        </a:rPr>
                        <a:t>, </a:t>
                      </a:r>
                      <a:r>
                        <a:rPr lang="fr-FR" sz="900" b="0" i="0" u="none" strike="noStrike" dirty="0" smtClean="0">
                          <a:solidFill>
                            <a:schemeClr val="accent1"/>
                          </a:solidFill>
                          <a:effectLst/>
                          <a:latin typeface="Calibri" panose="020F0502020204030204" pitchFamily="34" charset="0"/>
                        </a:rPr>
                        <a:t>polygone</a:t>
                      </a:r>
                      <a:r>
                        <a:rPr lang="fr-FR" sz="900" b="0" i="0" u="none" strike="noStrike" dirty="0" smtClean="0">
                          <a:solidFill>
                            <a:srgbClr val="000000"/>
                          </a:solidFill>
                          <a:effectLst/>
                          <a:latin typeface="Calibri" panose="020F0502020204030204" pitchFamily="34" charset="0"/>
                        </a:rPr>
                        <a:t>, côté, sommet, angle droit ; cercle, </a:t>
                      </a:r>
                      <a:r>
                        <a:rPr lang="fr-FR" sz="900" b="0" i="0" u="none" strike="noStrike" dirty="0" smtClean="0">
                          <a:solidFill>
                            <a:schemeClr val="accent1"/>
                          </a:solidFill>
                          <a:effectLst/>
                          <a:latin typeface="Calibri" panose="020F0502020204030204" pitchFamily="34" charset="0"/>
                        </a:rPr>
                        <a:t>disque</a:t>
                      </a:r>
                      <a:r>
                        <a:rPr lang="fr-FR" sz="900" b="0" i="0" u="none" strike="noStrike" dirty="0" smtClean="0">
                          <a:solidFill>
                            <a:srgbClr val="000000"/>
                          </a:solidFill>
                          <a:effectLst/>
                          <a:latin typeface="Calibri" panose="020F0502020204030204" pitchFamily="34" charset="0"/>
                        </a:rPr>
                        <a:t>, rayon, centre ; segment, </a:t>
                      </a:r>
                      <a:r>
                        <a:rPr lang="fr-FR" sz="900" b="0" i="0" u="none" strike="noStrike" dirty="0" smtClean="0">
                          <a:solidFill>
                            <a:schemeClr val="accent1"/>
                          </a:solidFill>
                          <a:effectLst/>
                          <a:latin typeface="Calibri" panose="020F0502020204030204" pitchFamily="34" charset="0"/>
                        </a:rPr>
                        <a:t>milieu d’un segment</a:t>
                      </a:r>
                      <a:r>
                        <a:rPr lang="fr-FR" sz="900" b="0" i="0" u="none" strike="noStrike" dirty="0" smtClean="0">
                          <a:solidFill>
                            <a:srgbClr val="000000"/>
                          </a:solidFill>
                          <a:effectLst/>
                          <a:latin typeface="Calibri" panose="020F0502020204030204" pitchFamily="34" charset="0"/>
                        </a:rPr>
                        <a:t>, droite.</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252000">
                <a:tc>
                  <a:txBody>
                    <a:bodyPr/>
                    <a:lstStyle/>
                    <a:p>
                      <a:pPr algn="ctr" fontAlgn="ctr"/>
                      <a:r>
                        <a:rPr lang="fr-FR" sz="900" b="1" i="0" u="none" strike="noStrike" dirty="0" smtClean="0">
                          <a:solidFill>
                            <a:srgbClr val="000000"/>
                          </a:solidFill>
                          <a:effectLst/>
                          <a:latin typeface="Calibri" panose="020F0502020204030204" pitchFamily="34" charset="0"/>
                        </a:rPr>
                        <a:t>EG11</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Utiliser la règle, comme instrument de tracé. </a:t>
                      </a:r>
                    </a:p>
                    <a:p>
                      <a:pPr algn="l" fontAlgn="ctr"/>
                      <a:r>
                        <a:rPr lang="fr-FR" sz="900" b="0" i="0" u="none" strike="noStrike" dirty="0" smtClean="0">
                          <a:solidFill>
                            <a:schemeClr val="accent1"/>
                          </a:solidFill>
                          <a:effectLst/>
                          <a:latin typeface="Calibri" panose="020F0502020204030204" pitchFamily="34" charset="0"/>
                        </a:rPr>
                        <a:t>Lien entre propriétés géométriques et instruments de tracé : droite, alignement et règle non graduée ; </a:t>
                      </a:r>
                      <a:r>
                        <a:rPr lang="fr-FR" sz="900" b="0" i="0" u="none" strike="noStrike" dirty="0" smtClean="0">
                          <a:solidFill>
                            <a:srgbClr val="000000"/>
                          </a:solidFill>
                          <a:effectLst/>
                          <a:latin typeface="Calibri" panose="020F0502020204030204" pitchFamily="34" charset="0"/>
                        </a:rPr>
                        <a:t>angle droit et équerre ; cercle et compas.</a:t>
                      </a:r>
                      <a:endParaRPr lang="fr-FR" sz="9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252000">
                <a:tc>
                  <a:txBody>
                    <a:bodyPr/>
                    <a:lstStyle/>
                    <a:p>
                      <a:pPr algn="ctr" fontAlgn="ctr"/>
                      <a:r>
                        <a:rPr lang="fr-FR" sz="900" b="1" i="0" u="none" strike="noStrike" dirty="0">
                          <a:solidFill>
                            <a:schemeClr val="accent6"/>
                          </a:solidFill>
                          <a:effectLst/>
                          <a:latin typeface="Calibri" panose="020F0502020204030204" pitchFamily="34" charset="0"/>
                        </a:rPr>
                        <a:t>EG12</a:t>
                      </a:r>
                    </a:p>
                  </a:txBody>
                  <a:tcPr marL="9525" marR="9525" marT="9525" marB="0" anchor="ctr"/>
                </a:tc>
                <a:tc>
                  <a:txBody>
                    <a:bodyPr/>
                    <a:lstStyle/>
                    <a:p>
                      <a:pPr algn="l" fontAlgn="ctr"/>
                      <a:r>
                        <a:rPr lang="fr-FR" sz="900" b="0" i="0" u="none" strike="noStrike" dirty="0">
                          <a:solidFill>
                            <a:schemeClr val="accent6"/>
                          </a:solidFill>
                          <a:effectLst/>
                          <a:latin typeface="Calibri" panose="020F0502020204030204" pitchFamily="34" charset="0"/>
                        </a:rPr>
                        <a:t>Reconnaitre, nommer les figures usuelles. </a:t>
                      </a: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252000">
                <a:tc>
                  <a:txBody>
                    <a:bodyPr/>
                    <a:lstStyle/>
                    <a:p>
                      <a:pPr algn="ctr" fontAlgn="ctr"/>
                      <a:r>
                        <a:rPr lang="fr-FR" sz="900" b="1" i="0" u="none" strike="noStrike">
                          <a:solidFill>
                            <a:schemeClr val="accent6"/>
                          </a:solidFill>
                          <a:effectLst/>
                          <a:latin typeface="Calibri" panose="020F0502020204030204" pitchFamily="34" charset="0"/>
                        </a:rPr>
                        <a:t>EG13</a:t>
                      </a:r>
                    </a:p>
                  </a:txBody>
                  <a:tcPr marL="9525" marR="9525" marT="9525" marB="0" anchor="ctr"/>
                </a:tc>
                <a:tc>
                  <a:txBody>
                    <a:bodyPr/>
                    <a:lstStyle/>
                    <a:p>
                      <a:pPr algn="l" fontAlgn="ctr"/>
                      <a:r>
                        <a:rPr lang="fr-FR" sz="900" b="0" i="0" u="none" strike="noStrike" dirty="0">
                          <a:solidFill>
                            <a:schemeClr val="accent6"/>
                          </a:solidFill>
                          <a:effectLst/>
                          <a:latin typeface="Calibri" panose="020F0502020204030204" pitchFamily="34" charset="0"/>
                        </a:rPr>
                        <a:t>Reconnaitre un carré, un rectangle</a:t>
                      </a: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252000">
                <a:tc>
                  <a:txBody>
                    <a:bodyPr/>
                    <a:lstStyle/>
                    <a:p>
                      <a:pPr algn="ctr" fontAlgn="ctr"/>
                      <a:r>
                        <a:rPr lang="fr-FR" sz="900" b="1" i="0" u="none" strike="noStrike" dirty="0" smtClean="0">
                          <a:solidFill>
                            <a:schemeClr val="accent1"/>
                          </a:solidFill>
                          <a:effectLst/>
                          <a:latin typeface="Calibri" panose="020F0502020204030204" pitchFamily="34" charset="0"/>
                        </a:rPr>
                        <a:t>EG14</a:t>
                      </a:r>
                      <a:endParaRPr lang="fr-FR" sz="9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Construire un cercle connaissant son centre et un point, ou son centre et son rayon.</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252000">
                <a:tc>
                  <a:txBody>
                    <a:bodyPr/>
                    <a:lstStyle/>
                    <a:p>
                      <a:pPr algn="ctr" fontAlgn="ctr"/>
                      <a:r>
                        <a:rPr lang="fr-FR" sz="900" b="1" i="0" u="none" strike="noStrike" dirty="0" smtClean="0">
                          <a:solidFill>
                            <a:srgbClr val="000000"/>
                          </a:solidFill>
                          <a:effectLst/>
                          <a:latin typeface="Calibri" panose="020F0502020204030204" pitchFamily="34" charset="0"/>
                        </a:rPr>
                        <a:t>EG15</a:t>
                      </a:r>
                      <a:endParaRPr lang="fr-FR" sz="9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rgbClr val="000000"/>
                          </a:solidFill>
                          <a:effectLst/>
                          <a:latin typeface="Calibri" panose="020F0502020204030204" pitchFamily="34" charset="0"/>
                        </a:rPr>
                        <a:t>Utiliser la règle (non graduée) pour repérer et produire des alignements.  </a:t>
                      </a:r>
                      <a:r>
                        <a:rPr lang="fr-FR" sz="900" b="0" i="0" u="none" strike="noStrike" dirty="0" smtClean="0">
                          <a:solidFill>
                            <a:schemeClr val="accent1"/>
                          </a:solidFill>
                          <a:effectLst/>
                          <a:latin typeface="Calibri" panose="020F0502020204030204" pitchFamily="34" charset="0"/>
                        </a:rPr>
                        <a:t>Alignement de points et de segments.</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252000">
                <a:tc>
                  <a:txBody>
                    <a:bodyPr/>
                    <a:lstStyle/>
                    <a:p>
                      <a:pPr algn="ctr" fontAlgn="ctr"/>
                      <a:r>
                        <a:rPr lang="fr-FR" sz="900" b="1" i="0" u="none" strike="noStrike" dirty="0" smtClean="0">
                          <a:solidFill>
                            <a:schemeClr val="accent1"/>
                          </a:solidFill>
                          <a:effectLst/>
                          <a:latin typeface="Calibri" panose="020F0502020204030204" pitchFamily="34" charset="0"/>
                        </a:rPr>
                        <a:t>EG16</a:t>
                      </a:r>
                      <a:endParaRPr lang="fr-FR" sz="9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Repérer et produire des angles droits à l'aide d’un gabarit, d'une équerre.</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252000">
                <a:tc>
                  <a:txBody>
                    <a:bodyPr/>
                    <a:lstStyle/>
                    <a:p>
                      <a:pPr algn="ctr" fontAlgn="ctr"/>
                      <a:r>
                        <a:rPr lang="fr-FR" sz="900" b="1" i="0" u="none" strike="noStrike" dirty="0" smtClean="0">
                          <a:solidFill>
                            <a:schemeClr val="accent1"/>
                          </a:solidFill>
                          <a:effectLst/>
                          <a:latin typeface="Calibri" panose="020F0502020204030204" pitchFamily="34" charset="0"/>
                        </a:rPr>
                        <a:t>EG17</a:t>
                      </a:r>
                      <a:endParaRPr lang="fr-FR" sz="9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Reporter une longueur sur une droite déjà tracée. Égalité de longueurs.</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100"/>
                    </a:p>
                  </a:txBody>
                  <a:tcPr/>
                </a:tc>
                <a:tc>
                  <a:txBody>
                    <a:bodyPr/>
                    <a:lstStyle/>
                    <a:p>
                      <a:endParaRPr lang="fr-FR" sz="1100"/>
                    </a:p>
                  </a:txBody>
                  <a:tcPr/>
                </a:tc>
                <a:tc>
                  <a:txBody>
                    <a:bodyPr/>
                    <a:lstStyle/>
                    <a:p>
                      <a:endParaRPr lang="fr-FR" sz="1100"/>
                    </a:p>
                  </a:txBody>
                  <a:tcPr/>
                </a:tc>
                <a:tc>
                  <a:txBody>
                    <a:bodyPr/>
                    <a:lstStyle/>
                    <a:p>
                      <a:endParaRPr lang="fr-FR" sz="1100" dirty="0"/>
                    </a:p>
                  </a:txBody>
                  <a:tcPr/>
                </a:tc>
              </a:tr>
              <a:tr h="252000">
                <a:tc>
                  <a:txBody>
                    <a:bodyPr/>
                    <a:lstStyle/>
                    <a:p>
                      <a:pPr algn="ctr" fontAlgn="ctr"/>
                      <a:r>
                        <a:rPr lang="fr-FR" sz="900" b="1" i="0" u="none" strike="noStrike" dirty="0" smtClean="0">
                          <a:solidFill>
                            <a:schemeClr val="accent1"/>
                          </a:solidFill>
                          <a:effectLst/>
                          <a:latin typeface="Calibri" panose="020F0502020204030204" pitchFamily="34" charset="0"/>
                        </a:rPr>
                        <a:t>EG18</a:t>
                      </a:r>
                      <a:endParaRPr lang="fr-FR" sz="9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900" b="0" i="0" u="none" strike="noStrike" dirty="0" smtClean="0">
                          <a:solidFill>
                            <a:schemeClr val="accent1"/>
                          </a:solidFill>
                          <a:effectLst/>
                          <a:latin typeface="Calibri" panose="020F0502020204030204" pitchFamily="34" charset="0"/>
                        </a:rPr>
                        <a:t>Repérer ou trouver le milieu d’un segment. Milieu d’un segment.</a:t>
                      </a:r>
                      <a:endParaRPr lang="fr-FR" sz="9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100" dirty="0"/>
                    </a:p>
                  </a:txBody>
                  <a:tcPr/>
                </a:tc>
                <a:tc>
                  <a:txBody>
                    <a:bodyPr/>
                    <a:lstStyle/>
                    <a:p>
                      <a:endParaRPr lang="fr-FR" sz="1100" dirty="0"/>
                    </a:p>
                  </a:txBody>
                  <a:tcPr/>
                </a:tc>
                <a:tc>
                  <a:txBody>
                    <a:bodyPr/>
                    <a:lstStyle/>
                    <a:p>
                      <a:endParaRPr lang="fr-FR" sz="1100" dirty="0"/>
                    </a:p>
                  </a:txBody>
                  <a:tcPr/>
                </a:tc>
                <a:tc>
                  <a:txBody>
                    <a:bodyPr/>
                    <a:lstStyle/>
                    <a:p>
                      <a:endParaRPr lang="fr-FR" sz="1100" dirty="0"/>
                    </a:p>
                  </a:txBody>
                  <a:tcPr/>
                </a:tc>
              </a:tr>
            </a:tbl>
          </a:graphicData>
        </a:graphic>
      </p:graphicFrame>
      <p:grpSp>
        <p:nvGrpSpPr>
          <p:cNvPr id="24" name="Groupe 23"/>
          <p:cNvGrpSpPr/>
          <p:nvPr/>
        </p:nvGrpSpPr>
        <p:grpSpPr>
          <a:xfrm>
            <a:off x="231512" y="717547"/>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911894" y="5446980"/>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20b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6166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735356030"/>
              </p:ext>
            </p:extLst>
          </p:nvPr>
        </p:nvGraphicFramePr>
        <p:xfrm>
          <a:off x="275285" y="1213194"/>
          <a:ext cx="7009100" cy="7069164"/>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535014">
                <a:tc>
                  <a:txBody>
                    <a:bodyPr/>
                    <a:lstStyle/>
                    <a:p>
                      <a:pPr algn="ctr" fontAlgn="ctr"/>
                      <a:r>
                        <a:rPr lang="fr-FR" sz="1100" b="1" i="0" u="none" strike="noStrike" dirty="0">
                          <a:solidFill>
                            <a:schemeClr val="accent6"/>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Utiliser diverses stratégies de dénombrement. Procédures de dénombrement (décompositions/recompositions additives , utilisations d’unités intermédiaires : dizaines, en relation ou non avec des groupements).</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r h="370840">
                <a:tc>
                  <a:txBody>
                    <a:bodyPr/>
                    <a:lstStyle/>
                    <a:p>
                      <a:pPr algn="ctr" fontAlgn="ctr"/>
                      <a:r>
                        <a:rPr lang="fr-FR" sz="1100" b="1" i="0" u="none" strike="noStrike" dirty="0" smtClean="0">
                          <a:solidFill>
                            <a:schemeClr val="accent6"/>
                          </a:solidFill>
                          <a:effectLst/>
                          <a:latin typeface="Calibri" panose="020F0502020204030204" pitchFamily="34" charset="0"/>
                        </a:rPr>
                        <a:t>NC5</a:t>
                      </a:r>
                      <a:endParaRPr lang="fr-FR" sz="1100" b="1" i="0" u="none" strike="noStrike" dirty="0">
                        <a:solidFill>
                          <a:schemeClr val="accent6"/>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6"/>
                          </a:solidFill>
                          <a:effectLst/>
                          <a:latin typeface="Calibri" panose="020F0502020204030204" pitchFamily="34" charset="0"/>
                        </a:rPr>
                        <a:t>Comparer, ranger des nombres entiers, en utilisant les symboles =, &lt;, &gt;. Egalite traduisant l’équivalence de deux désignations du même nombre. Ordre. Sens des symboles =, &lt;, &gt;.</a:t>
                      </a:r>
                      <a:endParaRPr lang="fr-FR" sz="1100" b="0" i="0" u="none" strike="noStrike" dirty="0">
                        <a:solidFill>
                          <a:schemeClr val="accent6"/>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r h="370840">
                <a:tc>
                  <a:txBody>
                    <a:bodyPr/>
                    <a:lstStyle/>
                    <a:p>
                      <a:pPr algn="ctr" fontAlgn="ctr"/>
                      <a:r>
                        <a:rPr lang="fr-FR" sz="1100" b="1" i="0" u="none" strike="noStrike">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rgbClr val="000000"/>
                          </a:solidFill>
                          <a:effectLst/>
                          <a:latin typeface="Calibri" panose="020F0502020204030204" pitchFamily="34" charset="0"/>
                        </a:rPr>
                        <a:t>Unités de numération (unités simples, dizaines, centaines, </a:t>
                      </a:r>
                      <a:r>
                        <a:rPr lang="fr-FR" sz="1100" b="0" i="0" u="none" strike="noStrike" dirty="0" smtClean="0">
                          <a:solidFill>
                            <a:schemeClr val="accent1"/>
                          </a:solidFill>
                          <a:effectLst/>
                          <a:latin typeface="Calibri" panose="020F0502020204030204" pitchFamily="34" charset="0"/>
                        </a:rPr>
                        <a:t>milliers</a:t>
                      </a:r>
                      <a:r>
                        <a:rPr lang="fr-FR" sz="1100" b="0" i="0" u="none" strike="noStrike" dirty="0" smtClean="0">
                          <a:solidFill>
                            <a:srgbClr val="000000"/>
                          </a:solidFill>
                          <a:effectLst/>
                          <a:latin typeface="Calibri" panose="020F0502020204030204" pitchFamily="34" charset="0"/>
                        </a:rPr>
                        <a:t>) et leurs relations (principe décimal de la numération en chiffres). </a:t>
                      </a:r>
                    </a:p>
                    <a:p>
                      <a:pPr algn="l" fontAlgn="ctr"/>
                      <a:r>
                        <a:rPr lang="fr-FR" sz="11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rgbClr val="000000"/>
                          </a:solidFill>
                          <a:effectLst/>
                          <a:latin typeface="Calibri" panose="020F0502020204030204" pitchFamily="34" charset="0"/>
                        </a:rPr>
                        <a:t>Noms des nombres.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Organisation et gestion de données - Exploiter des données numériques pour répondre à des questions. </a:t>
                      </a:r>
                    </a:p>
                    <a:p>
                      <a:pPr algn="l" fontAlgn="ctr"/>
                      <a:r>
                        <a:rPr lang="fr-FR" sz="1100" b="0" i="0" u="none" strike="noStrike" dirty="0" smtClean="0">
                          <a:solidFill>
                            <a:srgbClr val="000000"/>
                          </a:solidFill>
                          <a:effectLst/>
                          <a:latin typeface="Calibri" panose="020F0502020204030204" pitchFamily="34" charset="0"/>
                        </a:rPr>
                        <a:t>Présenter et organiser des mesures sous forme de tableaux. </a:t>
                      </a:r>
                    </a:p>
                    <a:p>
                      <a:pPr algn="l" fontAlgn="ctr"/>
                      <a:r>
                        <a:rPr lang="fr-FR" sz="1100" b="0" i="0" u="none" strike="noStrike" dirty="0" smtClean="0">
                          <a:solidFill>
                            <a:srgbClr val="000000"/>
                          </a:solidFill>
                          <a:effectLst/>
                          <a:latin typeface="Calibri" panose="020F0502020204030204" pitchFamily="34" charset="0"/>
                        </a:rPr>
                        <a:t>Modes de représentation de données numériques : tableaux, </a:t>
                      </a:r>
                      <a:r>
                        <a:rPr lang="fr-FR" sz="1100" b="0" i="0" u="none" strike="noStrike" dirty="0" smtClean="0">
                          <a:solidFill>
                            <a:schemeClr val="accent1"/>
                          </a:solidFill>
                          <a:effectLst/>
                          <a:latin typeface="Calibri" panose="020F0502020204030204" pitchFamily="34" charset="0"/>
                        </a:rPr>
                        <a:t>graphiques simples, etc.</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2</a:t>
            </a:r>
            <a:r>
              <a:rPr lang="fr-FR" sz="1600" b="1" dirty="0">
                <a:latin typeface="Century Gothic" panose="020B0502020202020204" pitchFamily="34" charset="0"/>
              </a:rPr>
              <a:t>1</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1562059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442534" y="1005385"/>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442534" y="3347833"/>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733110772"/>
              </p:ext>
            </p:extLst>
          </p:nvPr>
        </p:nvGraphicFramePr>
        <p:xfrm>
          <a:off x="303698" y="1669501"/>
          <a:ext cx="7009100" cy="137955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64190">
                <a:tc>
                  <a:txBody>
                    <a:bodyPr/>
                    <a:lstStyle/>
                    <a:p>
                      <a:pPr algn="ctr" fontAlgn="ctr"/>
                      <a:r>
                        <a:rPr lang="fr-FR" sz="1100" b="1" i="0" u="none" strike="noStrike" dirty="0">
                          <a:solidFill>
                            <a:schemeClr val="accent6"/>
                          </a:solidFill>
                          <a:effectLst/>
                          <a:latin typeface="Calibri" panose="020F0502020204030204" pitchFamily="34" charset="0"/>
                        </a:rPr>
                        <a:t>GM8</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mesurer des durées (Unités de mesure usuelles de durées : j, semaine, mois, année, siècle, millénaire.) </a:t>
                      </a:r>
                    </a:p>
                  </a:txBody>
                  <a:tcPr marL="9525" marR="9525" marT="9525" marB="0" anchor="ctr"/>
                </a:tc>
                <a:tc>
                  <a:txBody>
                    <a:bodyPr/>
                    <a:lstStyle/>
                    <a:p>
                      <a:endParaRPr lang="fr-FR" sz="1400" dirty="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64190">
                <a:tc>
                  <a:txBody>
                    <a:bodyPr/>
                    <a:lstStyle/>
                    <a:p>
                      <a:pPr algn="ctr" fontAlgn="ctr"/>
                      <a:r>
                        <a:rPr lang="fr-FR" sz="1100" b="1" i="0" u="none" strike="noStrike" dirty="0">
                          <a:solidFill>
                            <a:schemeClr val="accent6"/>
                          </a:solidFill>
                          <a:effectLst/>
                          <a:latin typeface="Calibri" panose="020F0502020204030204" pitchFamily="34" charset="0"/>
                        </a:rPr>
                        <a:t>GM10</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Résoudre des problèmes, notamment de mesurage et de comparaison, en utilisant les opérations sur les grandeurs ou sur les nombres. -Opérations sur les grandeurs (addition, soustraction, multiplication par un entier, division : recherche du nombre de parts et de la taille d’une part). -Quatre opérations sur les mesures  des grandeurs. -Principes d’utilisation de la monnaie (en euros et centimes d’euros). -Lexique lié aux pratiques économiques.</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4160101953"/>
              </p:ext>
            </p:extLst>
          </p:nvPr>
        </p:nvGraphicFramePr>
        <p:xfrm>
          <a:off x="282124" y="4107767"/>
          <a:ext cx="7009100" cy="470662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smtClean="0">
                          <a:solidFill>
                            <a:srgbClr val="000000"/>
                          </a:solidFill>
                          <a:effectLst/>
                          <a:latin typeface="Calibri" panose="020F0502020204030204" pitchFamily="34" charset="0"/>
                        </a:rPr>
                        <a:t>EG2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Situer des objets ou des personnes les uns par rapport aux autres ou par rapport à d’autres repères.</a:t>
                      </a:r>
                    </a:p>
                    <a:p>
                      <a:pPr algn="l" fontAlgn="ctr"/>
                      <a:r>
                        <a:rPr lang="fr-FR" sz="1100" b="0" i="0" u="none" strike="noStrike" dirty="0" smtClean="0">
                          <a:solidFill>
                            <a:srgbClr val="000000"/>
                          </a:solidFill>
                          <a:effectLst/>
                          <a:latin typeface="Calibri" panose="020F0502020204030204" pitchFamily="34" charset="0"/>
                        </a:rPr>
                        <a:t>Vocabulaire permettant de définir des positions (gauche, droite, au-dessus, en dessous, sur, sous, devant, derrière, près, loin, premier plan, second plan, nord, sud, est, ouest,…).</a:t>
                      </a:r>
                    </a:p>
                    <a:p>
                      <a:pPr algn="l" fontAlgn="ctr"/>
                      <a:r>
                        <a:rPr lang="fr-FR" sz="1100" b="0" i="0" u="none" strike="noStrike" dirty="0" smtClean="0">
                          <a:solidFill>
                            <a:srgbClr val="000000"/>
                          </a:solidFill>
                          <a:effectLst/>
                          <a:latin typeface="Calibri" panose="020F0502020204030204" pitchFamily="34" charset="0"/>
                        </a:rPr>
                        <a:t>Vocabulaire permettant de définir des déplacements (avancer, reculer, tourner à droite/à gauche, monter, descendre,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S'orienter et se déplacer en utilisant des repères.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EG5</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Coder et décoder pour prévoir, représenter et réaliser des déplacements dans des espaces familiers, sur un quadrillage, sur un écran. </a:t>
                      </a:r>
                    </a:p>
                    <a:p>
                      <a:pPr algn="l" fontAlgn="ctr"/>
                      <a:r>
                        <a:rPr lang="fr-FR" sz="1100" b="0" i="0" u="none" strike="noStrike" dirty="0" smtClean="0">
                          <a:solidFill>
                            <a:srgbClr val="000000"/>
                          </a:solidFill>
                          <a:effectLst/>
                          <a:latin typeface="Calibri" panose="020F0502020204030204" pitchFamily="34" charset="0"/>
                        </a:rPr>
                        <a:t>Repères spatiaux. </a:t>
                      </a:r>
                    </a:p>
                    <a:p>
                      <a:pPr algn="l" fontAlgn="ctr"/>
                      <a:r>
                        <a:rPr lang="fr-FR" sz="1100" b="0" i="0" u="none" strike="noStrike" dirty="0" smtClean="0">
                          <a:solidFill>
                            <a:srgbClr val="000000"/>
                          </a:solidFill>
                          <a:effectLst/>
                          <a:latin typeface="Calibri" panose="020F0502020204030204" pitchFamily="34" charset="0"/>
                        </a:rPr>
                        <a:t>Relations entre l’espace dans lequel on se déplace et ses représentations.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la règle, comme instrument de tracé. </a:t>
                      </a:r>
                    </a:p>
                    <a:p>
                      <a:pPr algn="l" fontAlgn="ctr"/>
                      <a:r>
                        <a:rPr lang="fr-FR" sz="1100" b="0" i="0" u="none" strike="noStrike" dirty="0" smtClean="0">
                          <a:solidFill>
                            <a:schemeClr val="accent1"/>
                          </a:solidFill>
                          <a:effectLst/>
                          <a:latin typeface="Calibri" panose="020F0502020204030204" pitchFamily="34" charset="0"/>
                        </a:rPr>
                        <a:t>Lien entre propriétés géométriques et instruments de tracé : droite, alignement et règle non graduée ; </a:t>
                      </a:r>
                      <a:r>
                        <a:rPr lang="fr-FR" sz="1100" b="0" i="0" u="none" strike="noStrike" dirty="0" smtClean="0">
                          <a:solidFill>
                            <a:srgbClr val="000000"/>
                          </a:solidFill>
                          <a:effectLst/>
                          <a:latin typeface="Calibri" panose="020F0502020204030204" pitchFamily="34" charset="0"/>
                        </a:rPr>
                        <a:t>angle droit et équerre ; cercle et compas.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EG15</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l" defTabSz="755934" rtl="0" eaLnBrk="1" fontAlgn="ctr" latinLnBrk="0" hangingPunct="1">
                        <a:lnSpc>
                          <a:spcPct val="100000"/>
                        </a:lnSpc>
                        <a:spcBef>
                          <a:spcPts val="0"/>
                        </a:spcBef>
                        <a:spcAft>
                          <a:spcPts val="0"/>
                        </a:spcAft>
                        <a:buClrTx/>
                        <a:buSzTx/>
                        <a:buFontTx/>
                        <a:buNone/>
                        <a:tabLst/>
                        <a:defRPr/>
                      </a:pPr>
                      <a:r>
                        <a:rPr lang="fr-FR" sz="1100" b="0" i="0" u="none" strike="noStrike" dirty="0" smtClean="0">
                          <a:solidFill>
                            <a:srgbClr val="000000"/>
                          </a:solidFill>
                          <a:effectLst/>
                          <a:latin typeface="Calibri" panose="020F0502020204030204" pitchFamily="34" charset="0"/>
                        </a:rPr>
                        <a:t>Utiliser la règle (non graduée) pour repérer et produire des alignements. </a:t>
                      </a:r>
                      <a:endParaRPr lang="fr-FR" sz="1100" b="0" i="0" u="none" strike="noStrike" dirty="0" smtClean="0">
                        <a:solidFill>
                          <a:srgbClr val="000000"/>
                        </a:solidFill>
                        <a:effectLst/>
                        <a:latin typeface="Calibri" panose="020F0502020204030204" pitchFamily="34" charset="0"/>
                      </a:endParaRPr>
                    </a:p>
                    <a:p>
                      <a:pPr marL="0" marR="0" lvl="0" indent="0" algn="l" defTabSz="755934" rtl="0" eaLnBrk="1" fontAlgn="ctr" latinLnBrk="0" hangingPunct="1">
                        <a:lnSpc>
                          <a:spcPct val="100000"/>
                        </a:lnSpc>
                        <a:spcBef>
                          <a:spcPts val="0"/>
                        </a:spcBef>
                        <a:spcAft>
                          <a:spcPts val="0"/>
                        </a:spcAft>
                        <a:buClrTx/>
                        <a:buSzTx/>
                        <a:buFontTx/>
                        <a:buNone/>
                        <a:tabLst/>
                        <a:defRPr/>
                      </a:pPr>
                      <a:r>
                        <a:rPr lang="fr-FR" sz="1100" b="0" i="0" u="none" strike="noStrike" dirty="0" smtClean="0">
                          <a:solidFill>
                            <a:schemeClr val="accent1"/>
                          </a:solidFill>
                          <a:effectLst/>
                          <a:latin typeface="Calibri" panose="020F0502020204030204" pitchFamily="34" charset="0"/>
                        </a:rPr>
                        <a:t>Alignement de points et de segments.</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EG16</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Repérer et produire des angles droits à l’aide d’un gabarit, d’une équerre</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EG19</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Reconnaitre si une figure présente un axe de symétrie (à trouver)</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EG20</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Compléter une figure pour qu'elle soit symétrique par rapport à un axe donné. Symétrie axiale. Une figure décalquée puis retournée qui coïncide avec la figure initiale est symétrique : elle a un axe de symétrie (à trouver).  Une figure symétrique pliée sur son axe de symétrie, se partage en deux parties qui coïncident exactement.</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grpSp>
        <p:nvGrpSpPr>
          <p:cNvPr id="24" name="Groupe 23"/>
          <p:cNvGrpSpPr/>
          <p:nvPr/>
        </p:nvGrpSpPr>
        <p:grpSpPr>
          <a:xfrm>
            <a:off x="477172" y="854002"/>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840497" y="3253427"/>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21b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6326541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4205086675"/>
              </p:ext>
            </p:extLst>
          </p:nvPr>
        </p:nvGraphicFramePr>
        <p:xfrm>
          <a:off x="275285" y="1213194"/>
          <a:ext cx="7009100" cy="733742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6"/>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Utiliser diverses stratégies de dénombrement. Procédures de dénombrement (décompositions/recompositions additives, utilisations d’unités intermédiaires : dizaines, en relation ou non avec des groupements).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NC3</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Repérer un rang ou une position dans une file ou sur une piste.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1"/>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a:solidFill>
                            <a:schemeClr val="accent1"/>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rgbClr val="000000"/>
                          </a:solidFill>
                          <a:effectLst/>
                          <a:latin typeface="Calibri" panose="020F0502020204030204" pitchFamily="34" charset="0"/>
                        </a:rPr>
                        <a:t>Unités de numération (unités simples, dizaines, centaines, </a:t>
                      </a:r>
                      <a:r>
                        <a:rPr lang="fr-FR" sz="1100" b="0" i="0" u="none" strike="noStrike" dirty="0" smtClean="0">
                          <a:solidFill>
                            <a:schemeClr val="accent1"/>
                          </a:solidFill>
                          <a:effectLst/>
                          <a:latin typeface="Calibri" panose="020F0502020204030204" pitchFamily="34" charset="0"/>
                        </a:rPr>
                        <a:t>milliers</a:t>
                      </a:r>
                      <a:r>
                        <a:rPr lang="fr-FR" sz="1100" b="0" i="0" u="none" strike="noStrike" dirty="0" smtClean="0">
                          <a:solidFill>
                            <a:srgbClr val="000000"/>
                          </a:solidFill>
                          <a:effectLst/>
                          <a:latin typeface="Calibri" panose="020F0502020204030204" pitchFamily="34" charset="0"/>
                        </a:rPr>
                        <a:t>) et leurs relations (principe décimal de la numération en chiffres). </a:t>
                      </a:r>
                    </a:p>
                    <a:p>
                      <a:pPr algn="l" fontAlgn="ctr"/>
                      <a:r>
                        <a:rPr lang="fr-FR" sz="11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rgbClr val="000000"/>
                          </a:solidFill>
                          <a:effectLst/>
                          <a:latin typeface="Calibri" panose="020F0502020204030204" pitchFamily="34" charset="0"/>
                        </a:rPr>
                        <a:t>Noms des nombres.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NC12</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Organisation et gestion de données - Exploiter des données numériques pour répondre à des questions. </a:t>
                      </a:r>
                    </a:p>
                    <a:p>
                      <a:pPr algn="l" fontAlgn="ctr"/>
                      <a:r>
                        <a:rPr lang="fr-FR" sz="1100" b="0" i="0" u="none" strike="noStrike" dirty="0" smtClean="0">
                          <a:solidFill>
                            <a:schemeClr val="accent1"/>
                          </a:solidFill>
                          <a:effectLst/>
                          <a:latin typeface="Calibri" panose="020F0502020204030204" pitchFamily="34" charset="0"/>
                        </a:rPr>
                        <a:t>Présenter et organiser des mesures sous forme de tableaux. </a:t>
                      </a:r>
                    </a:p>
                    <a:p>
                      <a:pPr algn="l" fontAlgn="ctr"/>
                      <a:r>
                        <a:rPr lang="fr-FR" sz="1100" b="0" i="0" u="none" strike="noStrike" dirty="0" smtClean="0">
                          <a:solidFill>
                            <a:schemeClr val="accent1"/>
                          </a:solidFill>
                          <a:effectLst/>
                          <a:latin typeface="Calibri" panose="020F0502020204030204" pitchFamily="34" charset="0"/>
                        </a:rPr>
                        <a:t>Modes de représentation de données numériques : tableaux, graphiques simples, etc.</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Mémoriser des faits numériques et des procédures. Tables de l’addition et de la multiplication. Décompositions additives et multiplicatives de 10 et de 100, compléments à la dizaine supérieure, à la centaine supérieure, doubles et moitiés de nombres d’usage courant, etc.</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NC15</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Vérifier la vraisemblance d’un résultat, notamment en estimant son ordre de grandeur.</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NC17</a:t>
                      </a:r>
                    </a:p>
                  </a:txBody>
                  <a:tcPr marL="9525" marR="9525" marT="9525" marB="0" anchor="ctr"/>
                </a:tc>
                <a:tc>
                  <a:txBody>
                    <a:bodyPr/>
                    <a:lstStyle/>
                    <a:p>
                      <a:pPr algn="l" fontAlgn="ctr"/>
                      <a:r>
                        <a:rPr lang="fr-FR" sz="1100" b="0" i="0" u="sng" strike="noStrike" dirty="0">
                          <a:solidFill>
                            <a:schemeClr val="accent6"/>
                          </a:solidFill>
                          <a:effectLst/>
                          <a:latin typeface="Calibri" panose="020F0502020204030204" pitchFamily="34" charset="0"/>
                        </a:rPr>
                        <a:t>Calcul en ligne </a:t>
                      </a:r>
                      <a:r>
                        <a:rPr lang="fr-FR" sz="1100" b="0" i="0" u="none" strike="noStrike" dirty="0">
                          <a:solidFill>
                            <a:schemeClr val="accent6"/>
                          </a:solidFill>
                          <a:effectLst/>
                          <a:latin typeface="Calibri" panose="020F0502020204030204" pitchFamily="34" charset="0"/>
                        </a:rPr>
                        <a:t>: calculer en utilisant des écritures en ligne additives, soustractives,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NC18</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posé : </a:t>
                      </a:r>
                      <a:r>
                        <a:rPr lang="fr-FR" sz="1100" b="0" i="0" u="none" strike="noStrike" dirty="0" smtClean="0">
                          <a:solidFill>
                            <a:srgbClr val="000000"/>
                          </a:solidFill>
                          <a:effectLst/>
                          <a:latin typeface="Calibri" panose="020F0502020204030204" pitchFamily="34" charset="0"/>
                        </a:rPr>
                        <a:t>mettre en œuvre un algorithme de calcul posé pour l’addition, </a:t>
                      </a:r>
                      <a:r>
                        <a:rPr lang="fr-FR" sz="1100" b="0" i="0" u="none" strike="noStrike" dirty="0" smtClean="0">
                          <a:solidFill>
                            <a:schemeClr val="accent1"/>
                          </a:solidFill>
                          <a:effectLst/>
                          <a:latin typeface="Calibri" panose="020F0502020204030204" pitchFamily="34" charset="0"/>
                        </a:rPr>
                        <a:t>la soustraction, la multiplication.</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2</a:t>
            </a:r>
            <a:r>
              <a:rPr lang="fr-FR" sz="1600" b="1" dirty="0">
                <a:latin typeface="Century Gothic" panose="020B0502020202020204" pitchFamily="34" charset="0"/>
              </a:rPr>
              <a:t>2</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9958805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565364" y="787853"/>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425863" y="7033541"/>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950276724"/>
              </p:ext>
            </p:extLst>
          </p:nvPr>
        </p:nvGraphicFramePr>
        <p:xfrm>
          <a:off x="287027" y="1508529"/>
          <a:ext cx="7009100" cy="507174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GM1</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Comparer des objets selon plusieurs grandeurs et identifier quand il s’agit d’une longueur, d’une masse, d’une contenance ou d’une durée. </a:t>
                      </a:r>
                    </a:p>
                    <a:p>
                      <a:pPr algn="l" fontAlgn="ctr"/>
                      <a:r>
                        <a:rPr lang="fr-FR" sz="1100" b="0" i="0" u="none" strike="noStrike" dirty="0" smtClean="0">
                          <a:solidFill>
                            <a:srgbClr val="000000"/>
                          </a:solidFill>
                          <a:effectLst/>
                          <a:latin typeface="Calibri" panose="020F0502020204030204" pitchFamily="34" charset="0"/>
                        </a:rPr>
                        <a:t>Lexique spécifique associé aux longueurs, aux masses, aux durées.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a:r>
                        <a:rPr lang="fr-FR" sz="1100" b="1" dirty="0" smtClean="0"/>
                        <a:t>GM2</a:t>
                      </a:r>
                      <a:endParaRPr lang="fr-FR" sz="1100" b="1" dirty="0"/>
                    </a:p>
                  </a:txBody>
                  <a:tcPr anchor="ctr"/>
                </a:tc>
                <a:tc>
                  <a:txBody>
                    <a:bodyPr/>
                    <a:lstStyle/>
                    <a:p>
                      <a:pPr algn="l"/>
                      <a:r>
                        <a:rPr lang="fr-FR" sz="1100" dirty="0" smtClean="0"/>
                        <a:t>Comparer des longueurs, des masses, directement, en introduisant la comparaison à un objet intermédiaire. Principe de comparaison des longueurs, des masses, des contenances. </a:t>
                      </a:r>
                      <a:endParaRPr lang="fr-FR" sz="1100" dirty="0"/>
                    </a:p>
                  </a:txBody>
                  <a:tcPr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635866">
                <a:tc>
                  <a:txBody>
                    <a:bodyPr/>
                    <a:lstStyle/>
                    <a:p>
                      <a:pPr algn="ctr" fontAlgn="ctr"/>
                      <a:r>
                        <a:rPr lang="fr-FR" sz="1100" b="1" i="0" u="none" strike="noStrike" dirty="0">
                          <a:solidFill>
                            <a:schemeClr val="accent1"/>
                          </a:solidFill>
                          <a:effectLst/>
                          <a:latin typeface="Calibri" panose="020F0502020204030204" pitchFamily="34" charset="0"/>
                        </a:rPr>
                        <a:t>GM3</a:t>
                      </a: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Estimer les ordres de grandeurs de quelques longueurs, masses et contenances en relation avec les unités métriques. Vérifier éventuellement avec un instrument. Ordres de grandeur des unités usuelles en les associant à quelques objets familiers. Rapports très simples de longueurs (double et moitié).</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GM4</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Mesurer des longueurs avec un instrument adapté, notamment en reportant une unité.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a:r>
                        <a:rPr lang="fr-FR" sz="1100" b="1" dirty="0" smtClean="0">
                          <a:solidFill>
                            <a:schemeClr val="tx1"/>
                          </a:solidFill>
                        </a:rPr>
                        <a:t>GM5</a:t>
                      </a:r>
                      <a:endParaRPr lang="fr-FR" sz="1100" b="1" dirty="0">
                        <a:solidFill>
                          <a:schemeClr val="tx1"/>
                        </a:solidFill>
                      </a:endParaRPr>
                    </a:p>
                  </a:txBody>
                  <a:tcPr anchor="ctr"/>
                </a:tc>
                <a:tc>
                  <a:txBody>
                    <a:bodyPr/>
                    <a:lstStyle/>
                    <a:p>
                      <a:pPr algn="l"/>
                      <a:r>
                        <a:rPr lang="fr-FR" sz="1100" dirty="0" smtClean="0">
                          <a:solidFill>
                            <a:schemeClr val="tx1"/>
                          </a:solidFill>
                        </a:rPr>
                        <a:t>Mesurer des masses </a:t>
                      </a:r>
                      <a:r>
                        <a:rPr lang="fr-FR" sz="1100" dirty="0" smtClean="0">
                          <a:solidFill>
                            <a:schemeClr val="accent1"/>
                          </a:solidFill>
                        </a:rPr>
                        <a:t>et des contenances avec des instruments adaptés. </a:t>
                      </a:r>
                      <a:endParaRPr lang="fr-FR" sz="1100" dirty="0">
                        <a:solidFill>
                          <a:schemeClr val="accent1"/>
                        </a:solidFill>
                      </a:endParaRPr>
                    </a:p>
                  </a:txBody>
                  <a:tcPr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GM7</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Exprimer une mesure dans une ou plusieurs unités choisies ou imposées. - Notion d’unité : grandeur arbitraire prise comme référence pour mesurer les grandeurs de la même espèce.- Unités de mesures usuelles. longueur : m, dm, cm, km. masse : g, kg, contenance : L- Relations entre les unités de longueur, entre les unités de masses, entre les unités de contenance.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GM8</a:t>
                      </a: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Comparer, estimer, </a:t>
                      </a:r>
                      <a:r>
                        <a:rPr lang="fr-FR" sz="1100" b="0" i="0" u="none" strike="noStrike" dirty="0" smtClean="0">
                          <a:solidFill>
                            <a:srgbClr val="000000"/>
                          </a:solidFill>
                          <a:effectLst/>
                          <a:latin typeface="Calibri" panose="020F0502020204030204" pitchFamily="34" charset="0"/>
                        </a:rPr>
                        <a:t>mesurer des durées (Unités de mesure usuelles de durées : j, semaine, mois, année, siècle, millénaire.) </a:t>
                      </a:r>
                    </a:p>
                    <a:p>
                      <a:pPr algn="l" fontAlgn="ctr"/>
                      <a:r>
                        <a:rPr lang="fr-FR" sz="1100" b="0" i="0" u="none" strike="noStrike" dirty="0" smtClean="0">
                          <a:solidFill>
                            <a:schemeClr val="accent1"/>
                          </a:solidFill>
                          <a:effectLst/>
                          <a:latin typeface="Calibri" panose="020F0502020204030204" pitchFamily="34" charset="0"/>
                        </a:rPr>
                        <a:t>Relations entre ces unités.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GM10</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Résoudre des problèmes, notamment de mesurage et de comparaison, en utilisant les opérations sur les grandeurs ou sur les nombres. </a:t>
                      </a:r>
                    </a:p>
                    <a:p>
                      <a:pPr algn="l" fontAlgn="ctr"/>
                      <a:r>
                        <a:rPr lang="fr-FR" sz="1100" b="0" i="0" u="none" strike="noStrike" dirty="0" smtClean="0">
                          <a:solidFill>
                            <a:schemeClr val="accent1"/>
                          </a:solidFill>
                          <a:effectLst/>
                          <a:latin typeface="Calibri" panose="020F0502020204030204" pitchFamily="34" charset="0"/>
                        </a:rPr>
                        <a:t>Opérations sur les grandeurs (addition, soustraction, multiplication par un entier, division : recherche du nombre de parts et de la taille d’une part). </a:t>
                      </a:r>
                    </a:p>
                    <a:p>
                      <a:pPr algn="l" fontAlgn="ctr"/>
                      <a:r>
                        <a:rPr lang="fr-FR" sz="1100" b="0" i="0" u="none" strike="noStrike" dirty="0" smtClean="0">
                          <a:solidFill>
                            <a:schemeClr val="accent1"/>
                          </a:solidFill>
                          <a:effectLst/>
                          <a:latin typeface="Calibri" panose="020F0502020204030204" pitchFamily="34" charset="0"/>
                        </a:rPr>
                        <a:t>Quatre opérations sur les mesures  des grandeurs. </a:t>
                      </a:r>
                    </a:p>
                    <a:p>
                      <a:pPr algn="l" fontAlgn="ctr"/>
                      <a:r>
                        <a:rPr lang="fr-FR" sz="1100" b="0" i="0" u="none" strike="noStrike" dirty="0" smtClean="0">
                          <a:solidFill>
                            <a:schemeClr val="accent1"/>
                          </a:solidFill>
                          <a:effectLst/>
                          <a:latin typeface="Calibri" panose="020F0502020204030204" pitchFamily="34" charset="0"/>
                        </a:rPr>
                        <a:t>Principes d’utilisation de la monnaie (en euros et centimes d’euros). </a:t>
                      </a:r>
                    </a:p>
                    <a:p>
                      <a:pPr algn="l" fontAlgn="ctr"/>
                      <a:r>
                        <a:rPr lang="fr-FR" sz="1100" b="0" i="0" u="none" strike="noStrike" dirty="0" smtClean="0">
                          <a:solidFill>
                            <a:schemeClr val="accent1"/>
                          </a:solidFill>
                          <a:effectLst/>
                          <a:latin typeface="Calibri" panose="020F0502020204030204" pitchFamily="34" charset="0"/>
                        </a:rPr>
                        <a:t>Lexique lié aux pratiques économiques.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01288254"/>
              </p:ext>
            </p:extLst>
          </p:nvPr>
        </p:nvGraphicFramePr>
        <p:xfrm>
          <a:off x="287027" y="7786158"/>
          <a:ext cx="7009100" cy="138620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smtClean="0">
                          <a:solidFill>
                            <a:schemeClr val="accent1"/>
                          </a:solidFill>
                          <a:effectLst/>
                          <a:latin typeface="Calibri" panose="020F0502020204030204" pitchFamily="34" charset="0"/>
                        </a:rPr>
                        <a:t>EG19</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Reconnaitre si une figure présente un axe de symétrie (à trouver).</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EG20</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Compléter une figure pour qu'elle soit symétrique par rapport à un axe donné. </a:t>
                      </a:r>
                    </a:p>
                    <a:p>
                      <a:pPr algn="l" fontAlgn="ctr"/>
                      <a:r>
                        <a:rPr lang="fr-FR" sz="1100" b="0" i="0" u="none" strike="noStrike" dirty="0" smtClean="0">
                          <a:solidFill>
                            <a:schemeClr val="accent1"/>
                          </a:solidFill>
                          <a:effectLst/>
                          <a:latin typeface="Calibri" panose="020F0502020204030204" pitchFamily="34" charset="0"/>
                        </a:rPr>
                        <a:t>Symétrie axiale. </a:t>
                      </a:r>
                    </a:p>
                    <a:p>
                      <a:pPr algn="l" fontAlgn="ctr"/>
                      <a:r>
                        <a:rPr lang="fr-FR" sz="1100" b="0" i="0" u="none" strike="noStrike" dirty="0" smtClean="0">
                          <a:solidFill>
                            <a:schemeClr val="accent1"/>
                          </a:solidFill>
                          <a:effectLst/>
                          <a:latin typeface="Calibri" panose="020F0502020204030204" pitchFamily="34" charset="0"/>
                        </a:rPr>
                        <a:t>Une figure décalquée puis retournée qui coïncide avec la figure initiale est symétrique : elle a un axe de symétrie (à trouver). </a:t>
                      </a:r>
                    </a:p>
                    <a:p>
                      <a:pPr algn="l" fontAlgn="ctr"/>
                      <a:r>
                        <a:rPr lang="fr-FR" sz="1100" b="0" i="0" u="none" strike="noStrike" dirty="0" smtClean="0">
                          <a:solidFill>
                            <a:schemeClr val="accent1"/>
                          </a:solidFill>
                          <a:effectLst/>
                          <a:latin typeface="Calibri" panose="020F0502020204030204" pitchFamily="34" charset="0"/>
                        </a:rPr>
                        <a:t> Une figure symétrique pliée sur son axe de symétrie, se partage en deux parties qui coïncident exactement.</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bl>
          </a:graphicData>
        </a:graphic>
      </p:graphicFrame>
      <p:grpSp>
        <p:nvGrpSpPr>
          <p:cNvPr id="24" name="Groupe 23"/>
          <p:cNvGrpSpPr/>
          <p:nvPr/>
        </p:nvGrpSpPr>
        <p:grpSpPr>
          <a:xfrm>
            <a:off x="600002" y="636470"/>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855542" y="6900537"/>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22b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6021955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2882921602"/>
              </p:ext>
            </p:extLst>
          </p:nvPr>
        </p:nvGraphicFramePr>
        <p:xfrm>
          <a:off x="275285" y="1213194"/>
          <a:ext cx="7009100" cy="510349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NC3</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Repérer un rang ou une position dans une file ou sur une piste.</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NC4</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Faire le lien entre le rang dans une liste et le nombre d’éléments qui le précèdent. (Relation entre ordinaux et cardinaux.)</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NC9</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Associer un nombre entier à une position sur une demi-droite graduée, ainsi qu’à la distance de ce point à l’origine.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NC10</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Associer un nombre ou un encadrement à une grandeur en mesurant celle-ci à l’aide d’une unité. </a:t>
                      </a:r>
                    </a:p>
                    <a:p>
                      <a:pPr algn="l" fontAlgn="ctr"/>
                      <a:r>
                        <a:rPr lang="fr-FR" sz="1100" b="0" i="0" u="none" strike="noStrike" dirty="0" smtClean="0">
                          <a:solidFill>
                            <a:schemeClr val="accent1"/>
                          </a:solidFill>
                          <a:effectLst/>
                          <a:latin typeface="Calibri" panose="020F0502020204030204" pitchFamily="34" charset="0"/>
                        </a:rPr>
                        <a:t>La demi-droite graduée comme mode de représentation des nombres grâce au lien entre nombres et longueurs. </a:t>
                      </a:r>
                    </a:p>
                    <a:p>
                      <a:pPr algn="l" fontAlgn="ctr"/>
                      <a:r>
                        <a:rPr lang="fr-FR" sz="1100" b="0" i="0" u="none" strike="noStrike" dirty="0" smtClean="0">
                          <a:solidFill>
                            <a:schemeClr val="accent1"/>
                          </a:solidFill>
                          <a:effectLst/>
                          <a:latin typeface="Calibri" panose="020F0502020204030204" pitchFamily="34" charset="0"/>
                        </a:rPr>
                        <a:t>Lien entre nombre et mesure de grandeurs une unité étant choisie</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NC11</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Sens des opérations. Problèmes relevant des structures additives (addition/soustraction). Problèmes relevant des structures multiplicatives, de partages ou de groupements (multiplication/division). 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NC18</a:t>
                      </a:r>
                    </a:p>
                  </a:txBody>
                  <a:tcPr marL="9525" marR="9525" marT="9525" marB="0" anchor="ctr"/>
                </a:tc>
                <a:tc>
                  <a:txBody>
                    <a:bodyPr/>
                    <a:lstStyle/>
                    <a:p>
                      <a:pPr algn="l" fontAlgn="ctr"/>
                      <a:r>
                        <a:rPr lang="fr-FR" sz="1100" b="0" i="0" u="sng" strike="noStrike" dirty="0">
                          <a:solidFill>
                            <a:schemeClr val="accent6"/>
                          </a:solidFill>
                          <a:effectLst/>
                          <a:latin typeface="Calibri" panose="020F0502020204030204" pitchFamily="34" charset="0"/>
                        </a:rPr>
                        <a:t>Calcul posé </a:t>
                      </a:r>
                      <a:r>
                        <a:rPr lang="fr-FR" sz="1100" b="0" i="0" u="none" strike="noStrike" dirty="0">
                          <a:solidFill>
                            <a:schemeClr val="accent6"/>
                          </a:solidFill>
                          <a:effectLst/>
                          <a:latin typeface="Calibri" panose="020F0502020204030204" pitchFamily="34" charset="0"/>
                        </a:rPr>
                        <a:t>: mettre en œuvre un algorithme de calcul posé pour l’addition</a:t>
                      </a: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2</a:t>
            </a:r>
            <a:r>
              <a:rPr lang="fr-FR" sz="1600" b="1" dirty="0">
                <a:latin typeface="Century Gothic" panose="020B0502020202020204" pitchFamily="34" charset="0"/>
              </a:rPr>
              <a:t>3</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34408686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328752" y="909954"/>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554067" y="5455751"/>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2826792925"/>
              </p:ext>
            </p:extLst>
          </p:nvPr>
        </p:nvGraphicFramePr>
        <p:xfrm>
          <a:off x="293972" y="1595188"/>
          <a:ext cx="7009100" cy="352298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000" b="1" i="0" u="none" strike="noStrike" dirty="0">
                          <a:solidFill>
                            <a:schemeClr val="accent6"/>
                          </a:solidFill>
                          <a:effectLst/>
                          <a:latin typeface="Calibri" panose="020F0502020204030204" pitchFamily="34" charset="0"/>
                        </a:rPr>
                        <a:t>GM1</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Comparer des objets selon plusieurs grandeurs et identifier quand il s’agit d’une longueur, d’une masse, d’une contenance ou d’une durée. Lexique spécifique associé aux longueurs, aux masses, aux durées.</a:t>
                      </a:r>
                    </a:p>
                  </a:txBody>
                  <a:tcPr marL="9525" marR="9525" marT="9525" marB="0" anchor="ctr"/>
                </a:tc>
                <a:tc>
                  <a:txBody>
                    <a:bodyPr/>
                    <a:lstStyle/>
                    <a:p>
                      <a:endParaRPr lang="fr-FR" sz="1800"/>
                    </a:p>
                  </a:txBody>
                  <a:tcPr/>
                </a:tc>
                <a:tc>
                  <a:txBody>
                    <a:bodyPr/>
                    <a:lstStyle/>
                    <a:p>
                      <a:endParaRPr lang="fr-FR" sz="1800"/>
                    </a:p>
                  </a:txBody>
                  <a:tcPr/>
                </a:tc>
                <a:tc>
                  <a:txBody>
                    <a:bodyPr/>
                    <a:lstStyle/>
                    <a:p>
                      <a:endParaRPr lang="fr-FR" sz="1800"/>
                    </a:p>
                  </a:txBody>
                  <a:tcPr/>
                </a:tc>
                <a:tc>
                  <a:txBody>
                    <a:bodyPr/>
                    <a:lstStyle/>
                    <a:p>
                      <a:endParaRPr lang="fr-FR" sz="18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GM5</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Mesurer des masses</a:t>
                      </a:r>
                    </a:p>
                  </a:txBody>
                  <a:tcPr marL="9525" marR="9525" marT="9525" marB="0" anchor="ctr"/>
                </a:tc>
                <a:tc>
                  <a:txBody>
                    <a:bodyPr/>
                    <a:lstStyle/>
                    <a:p>
                      <a:endParaRPr lang="fr-FR" sz="1800"/>
                    </a:p>
                  </a:txBody>
                  <a:tcPr/>
                </a:tc>
                <a:tc>
                  <a:txBody>
                    <a:bodyPr/>
                    <a:lstStyle/>
                    <a:p>
                      <a:endParaRPr lang="fr-FR" sz="1800"/>
                    </a:p>
                  </a:txBody>
                  <a:tcPr/>
                </a:tc>
                <a:tc>
                  <a:txBody>
                    <a:bodyPr/>
                    <a:lstStyle/>
                    <a:p>
                      <a:endParaRPr lang="fr-FR" sz="1800"/>
                    </a:p>
                  </a:txBody>
                  <a:tcPr/>
                </a:tc>
                <a:tc>
                  <a:txBody>
                    <a:bodyPr/>
                    <a:lstStyle/>
                    <a:p>
                      <a:endParaRPr lang="fr-FR" sz="1800" dirty="0"/>
                    </a:p>
                  </a:txBody>
                  <a:tcPr/>
                </a:tc>
              </a:tr>
              <a:tr h="370840">
                <a:tc>
                  <a:txBody>
                    <a:bodyPr/>
                    <a:lstStyle/>
                    <a:p>
                      <a:pPr algn="ctr" fontAlgn="ctr"/>
                      <a:r>
                        <a:rPr lang="fr-FR" sz="1000" b="1" i="0" u="none" strike="noStrike" dirty="0" smtClean="0">
                          <a:solidFill>
                            <a:srgbClr val="000000"/>
                          </a:solidFill>
                          <a:effectLst/>
                          <a:latin typeface="Calibri" panose="020F0502020204030204" pitchFamily="34" charset="0"/>
                        </a:rPr>
                        <a:t>GM7</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Exprimer une mesure dans une ou plusieurs unités choisies ou imposées. </a:t>
                      </a:r>
                    </a:p>
                    <a:p>
                      <a:pPr algn="l" fontAlgn="ctr"/>
                      <a:r>
                        <a:rPr lang="fr-FR" sz="1000" b="0" i="0" u="none" strike="noStrike" dirty="0" smtClean="0">
                          <a:solidFill>
                            <a:srgbClr val="000000"/>
                          </a:solidFill>
                          <a:effectLst/>
                          <a:latin typeface="Calibri" panose="020F0502020204030204" pitchFamily="34" charset="0"/>
                        </a:rPr>
                        <a:t>Notion d’unité : grandeur arbitraire prise comme référence pour mesurer les grandeurs de la même espèce.</a:t>
                      </a:r>
                    </a:p>
                    <a:p>
                      <a:pPr algn="l" fontAlgn="ctr"/>
                      <a:r>
                        <a:rPr lang="fr-FR" sz="1000" b="0" i="0" u="none" strike="noStrike" dirty="0" smtClean="0">
                          <a:solidFill>
                            <a:srgbClr val="000000"/>
                          </a:solidFill>
                          <a:effectLst/>
                          <a:latin typeface="Calibri" panose="020F0502020204030204" pitchFamily="34" charset="0"/>
                        </a:rPr>
                        <a:t>Unités de mesures </a:t>
                      </a:r>
                      <a:r>
                        <a:rPr lang="fr-FR" sz="1000" b="0" i="0" u="none" strike="noStrike" dirty="0" err="1" smtClean="0">
                          <a:solidFill>
                            <a:srgbClr val="000000"/>
                          </a:solidFill>
                          <a:effectLst/>
                          <a:latin typeface="Calibri" panose="020F0502020204030204" pitchFamily="34" charset="0"/>
                        </a:rPr>
                        <a:t>usuelles.longueur</a:t>
                      </a:r>
                      <a:r>
                        <a:rPr lang="fr-FR" sz="1000" b="0" i="0" u="none" strike="noStrike" dirty="0" smtClean="0">
                          <a:solidFill>
                            <a:srgbClr val="000000"/>
                          </a:solidFill>
                          <a:effectLst/>
                          <a:latin typeface="Calibri" panose="020F0502020204030204" pitchFamily="34" charset="0"/>
                        </a:rPr>
                        <a:t> : m, dm, cm</a:t>
                      </a:r>
                      <a:r>
                        <a:rPr lang="fr-FR" sz="1000" b="0" i="0" u="none" strike="noStrike" dirty="0" smtClean="0">
                          <a:solidFill>
                            <a:schemeClr val="accent1"/>
                          </a:solidFill>
                          <a:effectLst/>
                          <a:latin typeface="Calibri" panose="020F0502020204030204" pitchFamily="34" charset="0"/>
                        </a:rPr>
                        <a:t>, mm</a:t>
                      </a:r>
                      <a:r>
                        <a:rPr lang="fr-FR" sz="1000" b="0" i="0" u="none" strike="noStrike" dirty="0" smtClean="0">
                          <a:solidFill>
                            <a:srgbClr val="000000"/>
                          </a:solidFill>
                          <a:effectLst/>
                          <a:latin typeface="Calibri" panose="020F0502020204030204" pitchFamily="34" charset="0"/>
                        </a:rPr>
                        <a:t>, </a:t>
                      </a:r>
                      <a:r>
                        <a:rPr lang="fr-FR" sz="1000" b="0" i="0" u="none" strike="noStrike" dirty="0" err="1" smtClean="0">
                          <a:solidFill>
                            <a:srgbClr val="000000"/>
                          </a:solidFill>
                          <a:effectLst/>
                          <a:latin typeface="Calibri" panose="020F0502020204030204" pitchFamily="34" charset="0"/>
                        </a:rPr>
                        <a:t>km.masse</a:t>
                      </a:r>
                      <a:r>
                        <a:rPr lang="fr-FR" sz="1000" b="0" i="0" u="none" strike="noStrike" dirty="0" smtClean="0">
                          <a:solidFill>
                            <a:srgbClr val="000000"/>
                          </a:solidFill>
                          <a:effectLst/>
                          <a:latin typeface="Calibri" panose="020F0502020204030204" pitchFamily="34" charset="0"/>
                        </a:rPr>
                        <a:t> : g, kg, </a:t>
                      </a:r>
                      <a:r>
                        <a:rPr lang="fr-FR" sz="1000" b="0" i="0" u="none" strike="noStrike" dirty="0" smtClean="0">
                          <a:solidFill>
                            <a:schemeClr val="accent1"/>
                          </a:solidFill>
                          <a:effectLst/>
                          <a:latin typeface="Calibri" panose="020F0502020204030204" pitchFamily="34" charset="0"/>
                        </a:rPr>
                        <a:t>tonne</a:t>
                      </a:r>
                      <a:r>
                        <a:rPr lang="fr-FR" sz="1000" b="0" i="0" u="none" strike="noStrike" dirty="0" smtClean="0">
                          <a:solidFill>
                            <a:srgbClr val="000000"/>
                          </a:solidFill>
                          <a:effectLst/>
                          <a:latin typeface="Calibri" panose="020F0502020204030204" pitchFamily="34" charset="0"/>
                        </a:rPr>
                        <a:t>. contenance : L, </a:t>
                      </a:r>
                      <a:r>
                        <a:rPr lang="fr-FR" sz="1000" b="0" i="0" u="none" strike="noStrike" dirty="0" err="1" smtClean="0">
                          <a:solidFill>
                            <a:schemeClr val="accent1"/>
                          </a:solidFill>
                          <a:effectLst/>
                          <a:latin typeface="Calibri" panose="020F0502020204030204" pitchFamily="34" charset="0"/>
                        </a:rPr>
                        <a:t>dL</a:t>
                      </a:r>
                      <a:r>
                        <a:rPr lang="fr-FR" sz="1000" b="0" i="0" u="none" strike="noStrike" dirty="0" smtClean="0">
                          <a:solidFill>
                            <a:schemeClr val="accent1"/>
                          </a:solidFill>
                          <a:effectLst/>
                          <a:latin typeface="Calibri" panose="020F0502020204030204" pitchFamily="34" charset="0"/>
                        </a:rPr>
                        <a:t>, </a:t>
                      </a:r>
                      <a:r>
                        <a:rPr lang="fr-FR" sz="1000" b="0" i="0" u="none" strike="noStrike" dirty="0" err="1" smtClean="0">
                          <a:solidFill>
                            <a:schemeClr val="accent1"/>
                          </a:solidFill>
                          <a:effectLst/>
                          <a:latin typeface="Calibri" panose="020F0502020204030204" pitchFamily="34" charset="0"/>
                        </a:rPr>
                        <a:t>cL</a:t>
                      </a:r>
                      <a:r>
                        <a:rPr lang="fr-FR" sz="1000" b="0" i="0" u="none" strike="noStrike" dirty="0" smtClean="0">
                          <a:solidFill>
                            <a:schemeClr val="accent1"/>
                          </a:solidFill>
                          <a:effectLst/>
                          <a:latin typeface="Calibri" panose="020F0502020204030204" pitchFamily="34" charset="0"/>
                        </a:rPr>
                        <a:t>.</a:t>
                      </a:r>
                    </a:p>
                    <a:p>
                      <a:pPr algn="l" fontAlgn="ctr"/>
                      <a:r>
                        <a:rPr lang="fr-FR" sz="1000" b="0" i="0" u="none" strike="noStrike" dirty="0" smtClean="0">
                          <a:solidFill>
                            <a:srgbClr val="000000"/>
                          </a:solidFill>
                          <a:effectLst/>
                          <a:latin typeface="Calibri" panose="020F0502020204030204" pitchFamily="34" charset="0"/>
                        </a:rPr>
                        <a:t>Relations entre les unités de longueur, entre les unités de masses, entre les unités de contenance.</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800"/>
                    </a:p>
                  </a:txBody>
                  <a:tcPr/>
                </a:tc>
                <a:tc>
                  <a:txBody>
                    <a:bodyPr/>
                    <a:lstStyle/>
                    <a:p>
                      <a:endParaRPr lang="fr-FR" sz="1800"/>
                    </a:p>
                  </a:txBody>
                  <a:tcPr/>
                </a:tc>
                <a:tc>
                  <a:txBody>
                    <a:bodyPr/>
                    <a:lstStyle/>
                    <a:p>
                      <a:endParaRPr lang="fr-FR" sz="1800"/>
                    </a:p>
                  </a:txBody>
                  <a:tcPr/>
                </a:tc>
                <a:tc>
                  <a:txBody>
                    <a:bodyPr/>
                    <a:lstStyle/>
                    <a:p>
                      <a:endParaRPr lang="fr-FR" sz="18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GM8</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mesurer des durées (Unités de mesure usuelles de durées : j, semaine, mois, année, siècle, millénaire.) </a:t>
                      </a:r>
                    </a:p>
                  </a:txBody>
                  <a:tcPr marL="9525" marR="9525" marT="9525" marB="0" anchor="ctr"/>
                </a:tc>
                <a:tc>
                  <a:txBody>
                    <a:bodyPr/>
                    <a:lstStyle/>
                    <a:p>
                      <a:endParaRPr lang="fr-FR" sz="1800"/>
                    </a:p>
                  </a:txBody>
                  <a:tcPr/>
                </a:tc>
                <a:tc>
                  <a:txBody>
                    <a:bodyPr/>
                    <a:lstStyle/>
                    <a:p>
                      <a:endParaRPr lang="fr-FR" sz="1800"/>
                    </a:p>
                  </a:txBody>
                  <a:tcPr/>
                </a:tc>
                <a:tc>
                  <a:txBody>
                    <a:bodyPr/>
                    <a:lstStyle/>
                    <a:p>
                      <a:endParaRPr lang="fr-FR" sz="1800"/>
                    </a:p>
                  </a:txBody>
                  <a:tcPr/>
                </a:tc>
                <a:tc>
                  <a:txBody>
                    <a:bodyPr/>
                    <a:lstStyle/>
                    <a:p>
                      <a:endParaRPr lang="fr-FR" sz="1800" dirty="0"/>
                    </a:p>
                  </a:txBody>
                  <a:tcPr/>
                </a:tc>
              </a:tr>
              <a:tr h="370840">
                <a:tc>
                  <a:txBody>
                    <a:bodyPr/>
                    <a:lstStyle/>
                    <a:p>
                      <a:pPr algn="ctr" fontAlgn="ctr"/>
                      <a:r>
                        <a:rPr lang="fr-FR" sz="1000" b="1" i="0" u="none" strike="noStrike" dirty="0">
                          <a:solidFill>
                            <a:schemeClr val="accent6"/>
                          </a:solidFill>
                          <a:effectLst/>
                          <a:latin typeface="Calibri" panose="020F0502020204030204" pitchFamily="34" charset="0"/>
                        </a:rPr>
                        <a:t>GM10</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Résoudre des problèmes, notamment de mesurage et de comparaison, en utilisant les opérations sur les grandeurs ou sur les nombres. -Opérations sur les grandeurs (addition, soustraction, multiplication par un entier, division : recherche du nombre de parts et de la taille d’une part). -Quatre opérations sur les mesures  des grandeurs. -Principes d’utilisation de la monnaie (en euros). -Lexique lié aux pratiques économiques.</a:t>
                      </a:r>
                    </a:p>
                  </a:txBody>
                  <a:tcPr marL="9525" marR="9525" marT="9525" marB="0" anchor="ctr"/>
                </a:tc>
                <a:tc>
                  <a:txBody>
                    <a:bodyPr/>
                    <a:lstStyle/>
                    <a:p>
                      <a:endParaRPr lang="fr-FR" sz="1800"/>
                    </a:p>
                  </a:txBody>
                  <a:tcPr/>
                </a:tc>
                <a:tc>
                  <a:txBody>
                    <a:bodyPr/>
                    <a:lstStyle/>
                    <a:p>
                      <a:endParaRPr lang="fr-FR" sz="1800"/>
                    </a:p>
                  </a:txBody>
                  <a:tcPr/>
                </a:tc>
                <a:tc>
                  <a:txBody>
                    <a:bodyPr/>
                    <a:lstStyle/>
                    <a:p>
                      <a:endParaRPr lang="fr-FR" sz="1800"/>
                    </a:p>
                  </a:txBody>
                  <a:tcPr/>
                </a:tc>
                <a:tc>
                  <a:txBody>
                    <a:bodyPr/>
                    <a:lstStyle/>
                    <a:p>
                      <a:endParaRPr lang="fr-FR" sz="1800" dirty="0"/>
                    </a:p>
                  </a:txBody>
                  <a:tcPr/>
                </a:tc>
              </a:tr>
              <a:tr h="370840">
                <a:tc>
                  <a:txBody>
                    <a:bodyPr/>
                    <a:lstStyle/>
                    <a:p>
                      <a:pPr algn="ctr" fontAlgn="ctr"/>
                      <a:r>
                        <a:rPr lang="fr-FR" sz="1000" b="1" i="0" u="none" strike="noStrike" dirty="0" smtClean="0">
                          <a:solidFill>
                            <a:schemeClr val="accent1"/>
                          </a:solidFill>
                          <a:effectLst/>
                          <a:latin typeface="Calibri" panose="020F0502020204030204" pitchFamily="34" charset="0"/>
                        </a:rPr>
                        <a:t>GM11</a:t>
                      </a:r>
                      <a:endParaRPr lang="fr-FR" sz="10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chemeClr val="accent1"/>
                          </a:solidFill>
                          <a:effectLst/>
                          <a:latin typeface="Calibri" panose="020F0502020204030204" pitchFamily="34" charset="0"/>
                        </a:rPr>
                        <a:t>Résoudre des problèmes impliquant des conversions simples d’une unité usuelle à une autre.</a:t>
                      </a:r>
                    </a:p>
                    <a:p>
                      <a:pPr algn="l" fontAlgn="ctr"/>
                      <a:r>
                        <a:rPr lang="fr-FR" sz="1000" b="0" i="0" u="none" strike="noStrike" dirty="0" smtClean="0">
                          <a:solidFill>
                            <a:schemeClr val="accent1"/>
                          </a:solidFill>
                          <a:effectLst/>
                          <a:latin typeface="Calibri" panose="020F0502020204030204" pitchFamily="34" charset="0"/>
                        </a:rPr>
                        <a:t>Convertir avant de calculer si nécessaire. Relations entre les unités usuelles.</a:t>
                      </a:r>
                      <a:endParaRPr lang="fr-FR" sz="10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800" dirty="0"/>
                    </a:p>
                  </a:txBody>
                  <a:tcPr/>
                </a:tc>
                <a:tc>
                  <a:txBody>
                    <a:bodyPr/>
                    <a:lstStyle/>
                    <a:p>
                      <a:endParaRPr lang="fr-FR" sz="1800" dirty="0"/>
                    </a:p>
                  </a:txBody>
                  <a:tcPr/>
                </a:tc>
                <a:tc>
                  <a:txBody>
                    <a:bodyPr/>
                    <a:lstStyle/>
                    <a:p>
                      <a:endParaRPr lang="fr-FR" sz="1800" dirty="0"/>
                    </a:p>
                  </a:txBody>
                  <a:tcPr/>
                </a:tc>
                <a:tc>
                  <a:txBody>
                    <a:bodyPr/>
                    <a:lstStyle/>
                    <a:p>
                      <a:endParaRPr lang="fr-FR" sz="18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151889923"/>
              </p:ext>
            </p:extLst>
          </p:nvPr>
        </p:nvGraphicFramePr>
        <p:xfrm>
          <a:off x="309425" y="6197643"/>
          <a:ext cx="7009100" cy="392490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24000">
                <a:tc>
                  <a:txBody>
                    <a:bodyPr/>
                    <a:lstStyle/>
                    <a:p>
                      <a:pPr algn="ctr" fontAlgn="ctr"/>
                      <a:r>
                        <a:rPr lang="fr-FR" sz="1000" b="1" i="0" u="none" strike="noStrike" dirty="0">
                          <a:solidFill>
                            <a:schemeClr val="accent6"/>
                          </a:solidFill>
                          <a:effectLst/>
                          <a:latin typeface="Calibri" panose="020F0502020204030204" pitchFamily="34" charset="0"/>
                        </a:rPr>
                        <a:t>EG2</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Situer des objets ou des personnes les uns par rapport aux autres ou par rapport à d’autres repères. -Vocabulaire permettant de définir des positions (gauche,</a:t>
                      </a:r>
                    </a:p>
                    <a:p>
                      <a:pPr algn="l" fontAlgn="ctr"/>
                      <a:r>
                        <a:rPr lang="fr-FR" sz="1000" b="0" i="0" u="none" strike="noStrike" dirty="0">
                          <a:solidFill>
                            <a:schemeClr val="accent6"/>
                          </a:solidFill>
                          <a:effectLst/>
                          <a:latin typeface="Calibri" panose="020F0502020204030204" pitchFamily="34" charset="0"/>
                        </a:rPr>
                        <a:t>droite, au-dessus, en dessous, sur, sous, devant, derrière, près, loin, premier plan, second plan, nord, sud, est, ouest,…).-Vocabulaire permettant de définir des déplacements (avancer, reculer, tourner à droite/à gauche, monter, descendre, …).</a:t>
                      </a: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24000">
                <a:tc>
                  <a:txBody>
                    <a:bodyPr/>
                    <a:lstStyle/>
                    <a:p>
                      <a:pPr algn="ctr" fontAlgn="ctr"/>
                      <a:r>
                        <a:rPr lang="fr-FR" sz="1000" b="1" i="0" u="none" strike="noStrike" dirty="0">
                          <a:solidFill>
                            <a:srgbClr val="000000"/>
                          </a:solidFill>
                          <a:effectLst/>
                          <a:latin typeface="Calibri" panose="020F0502020204030204" pitchFamily="34" charset="0"/>
                        </a:rPr>
                        <a:t>EG5</a:t>
                      </a: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Coder et décoder pour prévoir, représenter et réaliser des déplacements dans des espaces familiers, sur un quadrillage, sur un écran. </a:t>
                      </a:r>
                    </a:p>
                    <a:p>
                      <a:pPr algn="l" fontAlgn="ctr"/>
                      <a:r>
                        <a:rPr lang="fr-FR" sz="1000" b="0" i="0" u="none" strike="noStrike" dirty="0" smtClean="0">
                          <a:solidFill>
                            <a:srgbClr val="000000"/>
                          </a:solidFill>
                          <a:effectLst/>
                          <a:latin typeface="Calibri" panose="020F0502020204030204" pitchFamily="34" charset="0"/>
                        </a:rPr>
                        <a:t>Repères spatiaux. </a:t>
                      </a:r>
                    </a:p>
                    <a:p>
                      <a:pPr algn="l" fontAlgn="ctr"/>
                      <a:r>
                        <a:rPr lang="fr-FR" sz="1000" b="0" i="0" u="none" strike="noStrike" dirty="0" smtClean="0">
                          <a:solidFill>
                            <a:srgbClr val="000000"/>
                          </a:solidFill>
                          <a:effectLst/>
                          <a:latin typeface="Calibri" panose="020F0502020204030204" pitchFamily="34" charset="0"/>
                        </a:rPr>
                        <a:t>Relations entre l’espace dans lequel on se déplace et ses représentations.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24000">
                <a:tc>
                  <a:txBody>
                    <a:bodyPr/>
                    <a:lstStyle/>
                    <a:p>
                      <a:pPr algn="ctr" fontAlgn="ctr"/>
                      <a:r>
                        <a:rPr lang="fr-FR" sz="1000" b="1" i="0" u="none" strike="noStrike" dirty="0">
                          <a:solidFill>
                            <a:schemeClr val="accent1"/>
                          </a:solidFill>
                          <a:effectLst/>
                          <a:latin typeface="Calibri" panose="020F0502020204030204" pitchFamily="34" charset="0"/>
                        </a:rPr>
                        <a:t>EG10</a:t>
                      </a:r>
                    </a:p>
                  </a:txBody>
                  <a:tcPr marL="9525" marR="9525" marT="9525" marB="0" anchor="ctr"/>
                </a:tc>
                <a:tc>
                  <a:txBody>
                    <a:bodyPr/>
                    <a:lstStyle/>
                    <a:p>
                      <a:pPr algn="l" fontAlgn="ctr"/>
                      <a:r>
                        <a:rPr lang="fr-FR" sz="1000" b="0" i="0" u="none" strike="noStrike" dirty="0" smtClean="0">
                          <a:solidFill>
                            <a:schemeClr val="accent1"/>
                          </a:solidFill>
                          <a:effectLst/>
                          <a:latin typeface="Calibri" panose="020F0502020204030204" pitchFamily="34" charset="0"/>
                        </a:rPr>
                        <a:t>Décrire, reproduire des figures ou des assemblages de figures planes sur papier quadrillé ou uni.</a:t>
                      </a:r>
                    </a:p>
                    <a:p>
                      <a:pPr algn="l" fontAlgn="ctr"/>
                      <a:r>
                        <a:rPr lang="fr-FR" sz="1000" b="0" i="0" u="none" strike="noStrike" dirty="0" smtClean="0">
                          <a:solidFill>
                            <a:schemeClr val="accent1"/>
                          </a:solidFill>
                          <a:effectLst/>
                          <a:latin typeface="Calibri" panose="020F0502020204030204" pitchFamily="34" charset="0"/>
                        </a:rPr>
                        <a:t>Vocabulaire approprié pour décrire les figures planes usuelles : carré, rectangle, triangle, triangle rectangle, polygone, côté, sommet, angle droit ; cercle, disque, rayon, centre ; segment, milieu d’un segment, droite.</a:t>
                      </a:r>
                      <a:endParaRPr lang="fr-FR" sz="10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a:solidFill>
                          <a:schemeClr val="accent1"/>
                        </a:solidFill>
                      </a:endParaRPr>
                    </a:p>
                  </a:txBody>
                  <a:tcPr/>
                </a:tc>
                <a:tc>
                  <a:txBody>
                    <a:bodyPr/>
                    <a:lstStyle/>
                    <a:p>
                      <a:endParaRPr lang="fr-FR">
                        <a:solidFill>
                          <a:schemeClr val="accent1"/>
                        </a:solidFill>
                      </a:endParaRPr>
                    </a:p>
                  </a:txBody>
                  <a:tcPr/>
                </a:tc>
                <a:tc>
                  <a:txBody>
                    <a:bodyPr/>
                    <a:lstStyle/>
                    <a:p>
                      <a:endParaRPr lang="fr-FR">
                        <a:solidFill>
                          <a:schemeClr val="accent1"/>
                        </a:solidFill>
                      </a:endParaRPr>
                    </a:p>
                  </a:txBody>
                  <a:tcPr/>
                </a:tc>
                <a:tc>
                  <a:txBody>
                    <a:bodyPr/>
                    <a:lstStyle/>
                    <a:p>
                      <a:endParaRPr lang="fr-FR" dirty="0">
                        <a:solidFill>
                          <a:schemeClr val="accent1"/>
                        </a:solidFill>
                      </a:endParaRPr>
                    </a:p>
                  </a:txBody>
                  <a:tcPr/>
                </a:tc>
              </a:tr>
              <a:tr h="324000">
                <a:tc>
                  <a:txBody>
                    <a:bodyPr/>
                    <a:lstStyle/>
                    <a:p>
                      <a:pPr algn="ctr" fontAlgn="ctr"/>
                      <a:r>
                        <a:rPr lang="fr-FR" sz="1000" b="1" i="0" u="none" strike="noStrike" dirty="0" smtClean="0">
                          <a:solidFill>
                            <a:srgbClr val="000000"/>
                          </a:solidFill>
                          <a:effectLst/>
                          <a:latin typeface="Calibri" panose="020F0502020204030204" pitchFamily="34" charset="0"/>
                        </a:rPr>
                        <a:t>EG11</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Utiliser la règle, comme instrument de tracé. </a:t>
                      </a:r>
                    </a:p>
                    <a:p>
                      <a:pPr algn="l" fontAlgn="ctr"/>
                      <a:r>
                        <a:rPr lang="fr-FR" sz="1000" b="0" i="0" u="none" strike="noStrike" dirty="0" smtClean="0">
                          <a:solidFill>
                            <a:schemeClr val="accent1"/>
                          </a:solidFill>
                          <a:effectLst/>
                          <a:latin typeface="Calibri" panose="020F0502020204030204" pitchFamily="34" charset="0"/>
                        </a:rPr>
                        <a:t>Lien entre propriétés géométriques et instruments de tracé : droite, alignement et règle non graduée ; </a:t>
                      </a:r>
                      <a:r>
                        <a:rPr lang="fr-FR" sz="1000" b="0" i="0" u="none" strike="noStrike" dirty="0" smtClean="0">
                          <a:solidFill>
                            <a:srgbClr val="000000"/>
                          </a:solidFill>
                          <a:effectLst/>
                          <a:latin typeface="Calibri" panose="020F0502020204030204" pitchFamily="34" charset="0"/>
                        </a:rPr>
                        <a:t>angle droit et équerre ; cercle et compas.</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24000">
                <a:tc>
                  <a:txBody>
                    <a:bodyPr/>
                    <a:lstStyle/>
                    <a:p>
                      <a:pPr algn="ctr" fontAlgn="ctr"/>
                      <a:r>
                        <a:rPr lang="fr-FR" sz="1000" b="1" i="0" u="none" strike="noStrike" dirty="0" smtClean="0">
                          <a:solidFill>
                            <a:srgbClr val="000000"/>
                          </a:solidFill>
                          <a:effectLst/>
                          <a:latin typeface="Calibri" panose="020F0502020204030204" pitchFamily="34" charset="0"/>
                        </a:rPr>
                        <a:t>EG14</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Construire un cercle connaissant son centre et un point, ou son centre et son rayon.</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r>
              <a:tr h="324000">
                <a:tc>
                  <a:txBody>
                    <a:bodyPr/>
                    <a:lstStyle/>
                    <a:p>
                      <a:pPr algn="ctr" fontAlgn="ctr"/>
                      <a:r>
                        <a:rPr lang="fr-FR" sz="1000" b="1" i="0" u="none" strike="noStrike" dirty="0">
                          <a:solidFill>
                            <a:schemeClr val="accent6"/>
                          </a:solidFill>
                          <a:effectLst/>
                          <a:latin typeface="Calibri" panose="020F0502020204030204" pitchFamily="34" charset="0"/>
                        </a:rPr>
                        <a:t>EG15</a:t>
                      </a:r>
                    </a:p>
                  </a:txBody>
                  <a:tcPr marL="9525" marR="9525" marT="9525" marB="0" anchor="ctr"/>
                </a:tc>
                <a:tc>
                  <a:txBody>
                    <a:bodyPr/>
                    <a:lstStyle/>
                    <a:p>
                      <a:pPr algn="l" fontAlgn="ctr"/>
                      <a:r>
                        <a:rPr lang="fr-FR" sz="1000" b="0" i="0" u="none" strike="noStrike" dirty="0">
                          <a:solidFill>
                            <a:schemeClr val="accent6"/>
                          </a:solidFill>
                          <a:effectLst/>
                          <a:latin typeface="Calibri" panose="020F0502020204030204" pitchFamily="34" charset="0"/>
                        </a:rPr>
                        <a:t>Utiliser la règle (non graduée) pour repérer et produire des alignements.  </a:t>
                      </a:r>
                    </a:p>
                  </a:txBody>
                  <a:tcPr marL="9525" marR="9525" marT="9525" marB="0" anchor="ct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dirty="0"/>
                    </a:p>
                  </a:txBody>
                  <a:tcPr/>
                </a:tc>
              </a:tr>
              <a:tr h="324000">
                <a:tc>
                  <a:txBody>
                    <a:bodyPr/>
                    <a:lstStyle/>
                    <a:p>
                      <a:pPr algn="ctr" fontAlgn="ctr"/>
                      <a:r>
                        <a:rPr lang="fr-FR" sz="1000" b="1" i="0" u="none" strike="noStrike" dirty="0" smtClean="0">
                          <a:solidFill>
                            <a:srgbClr val="000000"/>
                          </a:solidFill>
                          <a:effectLst/>
                          <a:latin typeface="Calibri" panose="020F0502020204030204" pitchFamily="34" charset="0"/>
                        </a:rPr>
                        <a:t>EG16</a:t>
                      </a:r>
                      <a:endParaRPr lang="fr-FR" sz="10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rgbClr val="000000"/>
                          </a:solidFill>
                          <a:effectLst/>
                          <a:latin typeface="Calibri" panose="020F0502020204030204" pitchFamily="34" charset="0"/>
                        </a:rPr>
                        <a:t>Repérer et produire des angles droits à l'aide d’un gabarit, d'une équerre.</a:t>
                      </a:r>
                      <a:endParaRPr lang="fr-FR" sz="10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dirty="0"/>
                    </a:p>
                  </a:txBody>
                  <a:tcPr/>
                </a:tc>
              </a:tr>
              <a:tr h="324000">
                <a:tc>
                  <a:txBody>
                    <a:bodyPr/>
                    <a:lstStyle/>
                    <a:p>
                      <a:pPr algn="ctr" fontAlgn="ctr"/>
                      <a:r>
                        <a:rPr lang="fr-FR" sz="1000" b="1" i="0" u="none" strike="noStrike" dirty="0" smtClean="0">
                          <a:solidFill>
                            <a:schemeClr val="accent1"/>
                          </a:solidFill>
                          <a:effectLst/>
                          <a:latin typeface="Calibri" panose="020F0502020204030204" pitchFamily="34" charset="0"/>
                        </a:rPr>
                        <a:t>EG17</a:t>
                      </a:r>
                      <a:endParaRPr lang="fr-FR" sz="10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000" b="0" i="0" u="none" strike="noStrike" dirty="0" smtClean="0">
                          <a:solidFill>
                            <a:schemeClr val="accent1"/>
                          </a:solidFill>
                          <a:effectLst/>
                          <a:latin typeface="Calibri" panose="020F0502020204030204" pitchFamily="34" charset="0"/>
                        </a:rPr>
                        <a:t>Reporter une longueur sur une droite déjà tracée. Égalité de longueurs.</a:t>
                      </a:r>
                      <a:endParaRPr lang="fr-FR" sz="10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tr>
            </a:tbl>
          </a:graphicData>
        </a:graphic>
      </p:graphicFrame>
      <p:grpSp>
        <p:nvGrpSpPr>
          <p:cNvPr id="24" name="Groupe 23"/>
          <p:cNvGrpSpPr/>
          <p:nvPr/>
        </p:nvGrpSpPr>
        <p:grpSpPr>
          <a:xfrm>
            <a:off x="662803" y="701793"/>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1160569" y="5343347"/>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23b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6249780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graphicFrame>
        <p:nvGraphicFramePr>
          <p:cNvPr id="27" name="Tableau 26"/>
          <p:cNvGraphicFramePr>
            <a:graphicFrameLocks noGrp="1"/>
          </p:cNvGraphicFramePr>
          <p:nvPr>
            <p:extLst>
              <p:ext uri="{D42A27DB-BD31-4B8C-83A1-F6EECF244321}">
                <p14:modId xmlns:p14="http://schemas.microsoft.com/office/powerpoint/2010/main" val="981305145"/>
              </p:ext>
            </p:extLst>
          </p:nvPr>
        </p:nvGraphicFramePr>
        <p:xfrm>
          <a:off x="328488" y="1213194"/>
          <a:ext cx="7009100" cy="399097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6"/>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400"/>
                    </a:p>
                  </a:txBody>
                  <a:tcPr/>
                </a:tc>
                <a:tc>
                  <a:txBody>
                    <a:bodyPr/>
                    <a:lstStyle/>
                    <a:p>
                      <a:endParaRPr lang="fr-FR" sz="1400"/>
                    </a:p>
                  </a:txBody>
                  <a:tcPr/>
                </a:tc>
                <a:tc>
                  <a:txBody>
                    <a:bodyPr/>
                    <a:lstStyle/>
                    <a:p>
                      <a:endParaRPr lang="fr-FR" sz="1400"/>
                    </a:p>
                  </a:txBody>
                  <a:tcPr/>
                </a:tc>
                <a:tc>
                  <a:txBody>
                    <a:bodyPr/>
                    <a:lstStyle/>
                    <a:p>
                      <a:endParaRPr lang="fr-FR" sz="14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NC18</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posé : </a:t>
                      </a:r>
                      <a:r>
                        <a:rPr lang="fr-FR" sz="1100" b="0" i="0" u="none" strike="noStrike" dirty="0" smtClean="0">
                          <a:solidFill>
                            <a:srgbClr val="000000"/>
                          </a:solidFill>
                          <a:effectLst/>
                          <a:latin typeface="Calibri" panose="020F0502020204030204" pitchFamily="34" charset="0"/>
                        </a:rPr>
                        <a:t>mettre en œuvre un algorithme de calcul posé pour l’addition, </a:t>
                      </a:r>
                      <a:r>
                        <a:rPr lang="fr-FR" sz="1100" b="0" i="0" u="none" strike="noStrike" dirty="0" smtClean="0">
                          <a:solidFill>
                            <a:schemeClr val="accent1"/>
                          </a:solidFill>
                          <a:effectLst/>
                          <a:latin typeface="Calibri" panose="020F0502020204030204" pitchFamily="34" charset="0"/>
                        </a:rPr>
                        <a:t>la soustraction, la multiplication.</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400" dirty="0"/>
                    </a:p>
                  </a:txBody>
                  <a:tcPr/>
                </a:tc>
                <a:tc>
                  <a:txBody>
                    <a:bodyPr/>
                    <a:lstStyle/>
                    <a:p>
                      <a:endParaRPr lang="fr-FR" sz="1400" dirty="0"/>
                    </a:p>
                  </a:txBody>
                  <a:tcPr/>
                </a:tc>
                <a:tc>
                  <a:txBody>
                    <a:bodyPr/>
                    <a:lstStyle/>
                    <a:p>
                      <a:endParaRPr lang="fr-FR" sz="1400" dirty="0"/>
                    </a:p>
                  </a:txBody>
                  <a:tcPr/>
                </a:tc>
                <a:tc>
                  <a:txBody>
                    <a:bodyPr/>
                    <a:lstStyle/>
                    <a:p>
                      <a:endParaRPr lang="fr-FR" sz="1400" dirty="0"/>
                    </a:p>
                  </a:txBody>
                  <a:tcPr/>
                </a:tc>
              </a:tr>
            </a:tbl>
          </a:graphicData>
        </a:graphic>
      </p:graphicFrame>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2</a:t>
            </a:r>
            <a:r>
              <a:rPr lang="fr-FR" sz="1600" b="1" dirty="0">
                <a:latin typeface="Century Gothic" panose="020B0502020202020204" pitchFamily="34" charset="0"/>
              </a:rPr>
              <a:t>4</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305324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196874" y="1305679"/>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389601" y="2954628"/>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3671509225"/>
              </p:ext>
            </p:extLst>
          </p:nvPr>
        </p:nvGraphicFramePr>
        <p:xfrm>
          <a:off x="326647" y="1923616"/>
          <a:ext cx="7009100" cy="36576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56272">
                <a:tc>
                  <a:txBody>
                    <a:bodyPr/>
                    <a:lstStyle/>
                    <a:p>
                      <a:pPr algn="ctr" fontAlgn="ctr"/>
                      <a:endParaRPr lang="fr-FR"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800" dirty="0"/>
                    </a:p>
                  </a:txBody>
                  <a:tcPr/>
                </a:tc>
                <a:tc>
                  <a:txBody>
                    <a:bodyPr/>
                    <a:lstStyle/>
                    <a:p>
                      <a:endParaRPr lang="fr-FR" sz="1800" dirty="0"/>
                    </a:p>
                  </a:txBody>
                  <a:tcPr/>
                </a:tc>
                <a:tc>
                  <a:txBody>
                    <a:bodyPr/>
                    <a:lstStyle/>
                    <a:p>
                      <a:endParaRPr lang="fr-FR" sz="1800" dirty="0"/>
                    </a:p>
                  </a:txBody>
                  <a:tcPr/>
                </a:tc>
                <a:tc>
                  <a:txBody>
                    <a:bodyPr/>
                    <a:lstStyle/>
                    <a:p>
                      <a:endParaRPr lang="fr-FR" sz="18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557642754"/>
              </p:ext>
            </p:extLst>
          </p:nvPr>
        </p:nvGraphicFramePr>
        <p:xfrm>
          <a:off x="312243" y="3535530"/>
          <a:ext cx="7009100" cy="111252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dirty="0"/>
                    </a:p>
                  </a:txBody>
                  <a:tcPr/>
                </a:tc>
              </a:tr>
              <a:tr h="370840">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dirty="0"/>
                    </a:p>
                  </a:txBody>
                  <a:tcPr/>
                </a:tc>
              </a:tr>
              <a:tr h="370840">
                <a:tc>
                  <a:txBody>
                    <a:bodyPr/>
                    <a:lstStyle/>
                    <a:p>
                      <a:endParaRPr lang="fr-FR" dirty="0"/>
                    </a:p>
                  </a:txBody>
                  <a:tcPr/>
                </a:tc>
                <a:tc>
                  <a:txBody>
                    <a:bodyPr/>
                    <a:lstStyle/>
                    <a:p>
                      <a:endParaRPr lang="fr-FR" dirty="0"/>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tr>
            </a:tbl>
          </a:graphicData>
        </a:graphic>
      </p:graphicFrame>
      <p:grpSp>
        <p:nvGrpSpPr>
          <p:cNvPr id="24" name="Groupe 23"/>
          <p:cNvGrpSpPr/>
          <p:nvPr/>
        </p:nvGrpSpPr>
        <p:grpSpPr>
          <a:xfrm>
            <a:off x="299484" y="1070128"/>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408266" y="2657056"/>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177400" y="134913"/>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24b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402175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2167065045"/>
              </p:ext>
            </p:extLst>
          </p:nvPr>
        </p:nvGraphicFramePr>
        <p:xfrm>
          <a:off x="275285" y="1298040"/>
          <a:ext cx="7009100" cy="799147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6"/>
                          </a:solidFill>
                          <a:effectLst/>
                          <a:latin typeface="Calibri" panose="020F0502020204030204" pitchFamily="34" charset="0"/>
                        </a:rPr>
                        <a:t>NC1</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Dénombrer, constituer et comparer des collections.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a:t>
                      </a:r>
                      <a:r>
                        <a:rPr lang="fr-FR" sz="1100" b="0" i="0" u="none" strike="noStrike" dirty="0" smtClean="0">
                          <a:solidFill>
                            <a:srgbClr val="000000"/>
                          </a:solidFill>
                          <a:effectLst/>
                          <a:latin typeface="Calibri" panose="020F0502020204030204" pitchFamily="34" charset="0"/>
                        </a:rPr>
                        <a:t>décompositions/recompositions  </a:t>
                      </a:r>
                      <a:r>
                        <a:rPr lang="fr-FR" sz="1100" b="0" i="0" u="none" strike="noStrike" dirty="0" smtClean="0">
                          <a:solidFill>
                            <a:srgbClr val="000000"/>
                          </a:solidFill>
                          <a:effectLst/>
                          <a:latin typeface="Calibri" panose="020F0502020204030204" pitchFamily="34" charset="0"/>
                        </a:rPr>
                        <a:t>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 </a:t>
                      </a:r>
                      <a:r>
                        <a:rPr lang="fr-FR" sz="1100" b="0" i="0" u="none" strike="noStrike" dirty="0" smtClean="0">
                          <a:solidFill>
                            <a:srgbClr val="000000"/>
                          </a:solidFill>
                          <a:effectLst/>
                          <a:latin typeface="Calibri" panose="020F0502020204030204" pitchFamily="34" charset="0"/>
                        </a:rPr>
                        <a:t>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NC3</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Repérer un rang ou une position dans une file ou sur une piste.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NC4</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Faire le lien entre le rang dans une liste et le nombre d’éléments qui le précèdent. (Relation entre ordinaux et cardinaux.)</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NC5</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Comparer, ranger des nombres entiers, en utilisant les symboles =, &lt;, &gt;. </a:t>
                      </a:r>
                    </a:p>
                    <a:p>
                      <a:pPr algn="l" fontAlgn="ctr"/>
                      <a:r>
                        <a:rPr lang="fr-FR" sz="1100" b="0" i="0" u="none" strike="noStrike" dirty="0" smtClean="0">
                          <a:solidFill>
                            <a:srgbClr val="000000"/>
                          </a:solidFill>
                          <a:effectLst/>
                          <a:latin typeface="Calibri" panose="020F0502020204030204" pitchFamily="34" charset="0"/>
                        </a:rPr>
                        <a:t>Egalite traduisant l’équivalence de deux désignations du même nombre. </a:t>
                      </a:r>
                    </a:p>
                    <a:p>
                      <a:pPr algn="l" fontAlgn="ctr"/>
                      <a:r>
                        <a:rPr lang="fr-FR" sz="1100" b="0" i="0" u="none" strike="noStrike" dirty="0" smtClean="0">
                          <a:solidFill>
                            <a:srgbClr val="000000"/>
                          </a:solidFill>
                          <a:effectLst/>
                          <a:latin typeface="Calibri" panose="020F0502020204030204" pitchFamily="34" charset="0"/>
                        </a:rPr>
                        <a:t>Ordre. </a:t>
                      </a:r>
                    </a:p>
                    <a:p>
                      <a:pPr algn="l" fontAlgn="ctr"/>
                      <a:r>
                        <a:rPr lang="fr-FR" sz="1100" b="0" i="0" u="none" strike="noStrike" dirty="0" smtClean="0">
                          <a:solidFill>
                            <a:srgbClr val="000000"/>
                          </a:solidFill>
                          <a:effectLst/>
                          <a:latin typeface="Calibri" panose="020F0502020204030204" pitchFamily="34" charset="0"/>
                        </a:rPr>
                        <a:t>Sens des symboles =, &lt;, &gt;.</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a:p>
                  </a:txBody>
                  <a:tcPr/>
                </a:tc>
              </a:tr>
              <a:tr h="290987">
                <a:tc>
                  <a:txBody>
                    <a:bodyPr/>
                    <a:lstStyle/>
                    <a:p>
                      <a:pPr algn="ctr" fontAlgn="ctr"/>
                      <a:r>
                        <a:rPr lang="fr-FR" sz="110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Passer d’une représentation à une autre, en particulier associer les noms des nombres à leurs écritures chiffrées.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Interpréter les noms des nombres à l’aide des unités de numération et des écritures arithmétiques. </a:t>
                      </a:r>
                    </a:p>
                    <a:p>
                      <a:pPr algn="l" fontAlgn="ctr"/>
                      <a:r>
                        <a:rPr lang="fr-FR" sz="1100" b="0" i="0" u="none" strike="noStrike" dirty="0" smtClean="0">
                          <a:solidFill>
                            <a:srgbClr val="000000"/>
                          </a:solidFill>
                          <a:effectLst/>
                          <a:latin typeface="Calibri" panose="020F0502020204030204" pitchFamily="34" charset="0"/>
                        </a:rPr>
                        <a:t>Unités de numération (unités simples, dizaines, centaines, </a:t>
                      </a:r>
                      <a:r>
                        <a:rPr lang="fr-FR" sz="1100" b="0" i="0" u="none" strike="noStrike" dirty="0" smtClean="0">
                          <a:solidFill>
                            <a:schemeClr val="accent1"/>
                          </a:solidFill>
                          <a:effectLst/>
                          <a:latin typeface="Calibri" panose="020F0502020204030204" pitchFamily="34" charset="0"/>
                        </a:rPr>
                        <a:t>milliers</a:t>
                      </a:r>
                      <a:r>
                        <a:rPr lang="fr-FR" sz="1100" b="0" i="0" u="none" strike="noStrike" dirty="0" smtClean="0">
                          <a:solidFill>
                            <a:srgbClr val="000000"/>
                          </a:solidFill>
                          <a:effectLst/>
                          <a:latin typeface="Calibri" panose="020F0502020204030204" pitchFamily="34" charset="0"/>
                        </a:rPr>
                        <a:t>) et leurs relations (principe décimal de la numération en chiffres). </a:t>
                      </a:r>
                    </a:p>
                    <a:p>
                      <a:pPr algn="l" fontAlgn="ctr"/>
                      <a:r>
                        <a:rPr lang="fr-FR" sz="1100" b="0" i="0" u="none" strike="noStrike" dirty="0" smtClean="0">
                          <a:solidFill>
                            <a:srgbClr val="000000"/>
                          </a:solidFill>
                          <a:effectLst/>
                          <a:latin typeface="Calibri" panose="020F0502020204030204" pitchFamily="34" charset="0"/>
                        </a:rPr>
                        <a:t>Valeur des chiffres en fonction de leur rang dans l’écriture d’un nombre (principe de position).</a:t>
                      </a:r>
                    </a:p>
                    <a:p>
                      <a:pPr algn="l" fontAlgn="ctr"/>
                      <a:r>
                        <a:rPr lang="fr-FR" sz="1100" b="0" i="0" u="none" strike="noStrike" dirty="0" smtClean="0">
                          <a:solidFill>
                            <a:srgbClr val="000000"/>
                          </a:solidFill>
                          <a:effectLst/>
                          <a:latin typeface="Calibri" panose="020F0502020204030204" pitchFamily="34" charset="0"/>
                        </a:rPr>
                        <a:t>Noms des nombres.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NC11</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r>
                        <a:rPr lang="fr-FR" sz="1100" b="0" i="0" u="none" strike="noStrike" dirty="0" smtClean="0">
                          <a:solidFill>
                            <a:srgbClr val="000000"/>
                          </a:solidFill>
                          <a:effectLst/>
                          <a:latin typeface="Calibri" panose="020F0502020204030204" pitchFamily="34" charset="0"/>
                        </a:rPr>
                        <a:t>.</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NC17</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chemeClr val="accent1"/>
                          </a:solidFill>
                          <a:effectLst/>
                          <a:latin typeface="Calibri" panose="020F0502020204030204" pitchFamily="34" charset="0"/>
                        </a:rPr>
                        <a:t>Calcul en ligne :</a:t>
                      </a:r>
                      <a:r>
                        <a:rPr lang="fr-FR" sz="1100" b="0" i="0" u="none" strike="noStrike" dirty="0" smtClean="0">
                          <a:solidFill>
                            <a:schemeClr val="accent1"/>
                          </a:solidFill>
                          <a:effectLst/>
                          <a:latin typeface="Calibri" panose="020F0502020204030204" pitchFamily="34" charset="0"/>
                        </a:rPr>
                        <a:t> calculer en utilisant des écritures en ligne additives, soustractives, multiplicatives, mixtes,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518693" y="580215"/>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a:t>
            </a:r>
            <a:r>
              <a:rPr lang="fr-FR" sz="1600" b="1" dirty="0">
                <a:latin typeface="Century Gothic" panose="020B0502020202020204" pitchFamily="34" charset="0"/>
              </a:rPr>
              <a:t>3</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684631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422428" y="1090268"/>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242925" y="4188542"/>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2376431121"/>
              </p:ext>
            </p:extLst>
          </p:nvPr>
        </p:nvGraphicFramePr>
        <p:xfrm>
          <a:off x="314375" y="1762820"/>
          <a:ext cx="7009100" cy="155384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smtClean="0">
                          <a:solidFill>
                            <a:srgbClr val="000000"/>
                          </a:solidFill>
                          <a:effectLst/>
                          <a:latin typeface="Calibri" panose="020F0502020204030204" pitchFamily="34" charset="0"/>
                        </a:rPr>
                        <a:t>GM4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Mesurer des longueurs avec un instrument adapté, notamment en reportant une unité.</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GM7</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Exprimer une mesure dans une ou plusieurs unités choisies ou imposées. </a:t>
                      </a:r>
                    </a:p>
                    <a:p>
                      <a:pPr algn="l" fontAlgn="ctr"/>
                      <a:r>
                        <a:rPr lang="fr-FR" sz="1100" b="0" i="0" u="none" strike="noStrike" dirty="0" smtClean="0">
                          <a:solidFill>
                            <a:srgbClr val="000000"/>
                          </a:solidFill>
                          <a:effectLst/>
                          <a:latin typeface="Calibri" panose="020F0502020204030204" pitchFamily="34" charset="0"/>
                        </a:rPr>
                        <a:t>Notion d’unité : grandeur arbitraire prise comme référence pour mesurer les grandeurs de la même espèce.</a:t>
                      </a:r>
                    </a:p>
                    <a:p>
                      <a:pPr algn="l" fontAlgn="ctr"/>
                      <a:r>
                        <a:rPr lang="fr-FR" sz="1100" b="0" i="0" u="none" strike="noStrike" dirty="0" smtClean="0">
                          <a:solidFill>
                            <a:srgbClr val="000000"/>
                          </a:solidFill>
                          <a:effectLst/>
                          <a:latin typeface="Calibri" panose="020F0502020204030204" pitchFamily="34" charset="0"/>
                        </a:rPr>
                        <a:t>Unités de mesures usuelles .longueur : m, dm, cm, </a:t>
                      </a:r>
                      <a:r>
                        <a:rPr lang="fr-FR" sz="1100" b="0" i="0" u="none" strike="noStrike" dirty="0" smtClean="0">
                          <a:solidFill>
                            <a:schemeClr val="accent1"/>
                          </a:solidFill>
                          <a:effectLst/>
                          <a:latin typeface="Calibri" panose="020F0502020204030204" pitchFamily="34" charset="0"/>
                        </a:rPr>
                        <a:t>mm</a:t>
                      </a:r>
                      <a:r>
                        <a:rPr lang="fr-FR" sz="1100" b="0" i="0" u="none" strike="noStrike" dirty="0" smtClean="0">
                          <a:solidFill>
                            <a:srgbClr val="000000"/>
                          </a:solidFill>
                          <a:effectLst/>
                          <a:latin typeface="Calibri" panose="020F0502020204030204" pitchFamily="34" charset="0"/>
                        </a:rPr>
                        <a:t>, </a:t>
                      </a:r>
                      <a:r>
                        <a:rPr lang="fr-FR" sz="1100" b="0" i="0" u="none" strike="noStrike" dirty="0" err="1" smtClean="0">
                          <a:solidFill>
                            <a:srgbClr val="000000"/>
                          </a:solidFill>
                          <a:effectLst/>
                          <a:latin typeface="Calibri" panose="020F0502020204030204" pitchFamily="34" charset="0"/>
                        </a:rPr>
                        <a:t>km.masse</a:t>
                      </a:r>
                      <a:r>
                        <a:rPr lang="fr-FR" sz="1100" b="0" i="0" u="none" strike="noStrike" dirty="0" smtClean="0">
                          <a:solidFill>
                            <a:srgbClr val="000000"/>
                          </a:solidFill>
                          <a:effectLst/>
                          <a:latin typeface="Calibri" panose="020F0502020204030204" pitchFamily="34" charset="0"/>
                        </a:rPr>
                        <a:t> : g, kg, </a:t>
                      </a:r>
                      <a:r>
                        <a:rPr lang="fr-FR" sz="1100" b="0" i="0" u="none" strike="noStrike" dirty="0" smtClean="0">
                          <a:solidFill>
                            <a:schemeClr val="accent1"/>
                          </a:solidFill>
                          <a:effectLst/>
                          <a:latin typeface="Calibri" panose="020F0502020204030204" pitchFamily="34" charset="0"/>
                        </a:rPr>
                        <a:t>tonne</a:t>
                      </a:r>
                      <a:r>
                        <a:rPr lang="fr-FR" sz="1100" b="0" i="0" u="none" strike="noStrike" dirty="0" smtClean="0">
                          <a:solidFill>
                            <a:srgbClr val="000000"/>
                          </a:solidFill>
                          <a:effectLst/>
                          <a:latin typeface="Calibri" panose="020F0502020204030204" pitchFamily="34" charset="0"/>
                        </a:rPr>
                        <a:t>. contenance : L, </a:t>
                      </a:r>
                      <a:r>
                        <a:rPr lang="fr-FR" sz="1100" b="0" i="0" u="none" strike="noStrike" dirty="0" err="1" smtClean="0">
                          <a:solidFill>
                            <a:schemeClr val="accent1"/>
                          </a:solidFill>
                          <a:effectLst/>
                          <a:latin typeface="Calibri" panose="020F0502020204030204" pitchFamily="34" charset="0"/>
                        </a:rPr>
                        <a:t>dL</a:t>
                      </a:r>
                      <a:r>
                        <a:rPr lang="fr-FR" sz="1100" b="0" i="0" u="none" strike="noStrike" dirty="0" smtClean="0">
                          <a:solidFill>
                            <a:schemeClr val="accent1"/>
                          </a:solidFill>
                          <a:effectLst/>
                          <a:latin typeface="Calibri" panose="020F0502020204030204" pitchFamily="34" charset="0"/>
                        </a:rPr>
                        <a:t>, </a:t>
                      </a:r>
                      <a:r>
                        <a:rPr lang="fr-FR" sz="1100" b="0" i="0" u="none" strike="noStrike" dirty="0" err="1" smtClean="0">
                          <a:solidFill>
                            <a:schemeClr val="accent1"/>
                          </a:solidFill>
                          <a:effectLst/>
                          <a:latin typeface="Calibri" panose="020F0502020204030204" pitchFamily="34" charset="0"/>
                        </a:rPr>
                        <a:t>cL</a:t>
                      </a:r>
                      <a:r>
                        <a:rPr lang="fr-FR" sz="1100" b="0" i="0" u="none" strike="noStrike" dirty="0" smtClean="0">
                          <a:solidFill>
                            <a:srgbClr val="000000"/>
                          </a:solidFill>
                          <a:effectLst/>
                          <a:latin typeface="Calibri" panose="020F0502020204030204" pitchFamily="34" charset="0"/>
                        </a:rPr>
                        <a:t>.</a:t>
                      </a:r>
                    </a:p>
                    <a:p>
                      <a:pPr algn="l" fontAlgn="ctr"/>
                      <a:r>
                        <a:rPr lang="fr-FR" sz="1100" b="0" i="0" u="none" strike="noStrike" dirty="0" smtClean="0">
                          <a:solidFill>
                            <a:srgbClr val="000000"/>
                          </a:solidFill>
                          <a:effectLst/>
                          <a:latin typeface="Calibri" panose="020F0502020204030204" pitchFamily="34" charset="0"/>
                        </a:rPr>
                        <a:t>Relations entre les unités de longueur, entre les unités de masses, entre les unités de contenance.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3969724714"/>
              </p:ext>
            </p:extLst>
          </p:nvPr>
        </p:nvGraphicFramePr>
        <p:xfrm>
          <a:off x="283592" y="4990098"/>
          <a:ext cx="7009100" cy="294957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10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1100" b="0" i="0" u="none" strike="noStrike" dirty="0" smtClean="0">
                          <a:solidFill>
                            <a:schemeClr val="accent1"/>
                          </a:solidFill>
                          <a:effectLst/>
                          <a:latin typeface="Calibri" panose="020F0502020204030204" pitchFamily="34" charset="0"/>
                        </a:rPr>
                        <a:t>triangle rectangle</a:t>
                      </a:r>
                      <a:r>
                        <a:rPr lang="fr-FR" sz="1100" b="0" i="0" u="none" strike="noStrike" dirty="0" smtClean="0">
                          <a:solidFill>
                            <a:srgbClr val="000000"/>
                          </a:solidFill>
                          <a:effectLst/>
                          <a:latin typeface="Calibri" panose="020F0502020204030204" pitchFamily="34" charset="0"/>
                        </a:rPr>
                        <a:t>, </a:t>
                      </a:r>
                      <a:r>
                        <a:rPr lang="fr-FR" sz="1100" b="0" i="0" u="none" strike="noStrike" dirty="0" smtClean="0">
                          <a:solidFill>
                            <a:schemeClr val="accent1"/>
                          </a:solidFill>
                          <a:effectLst/>
                          <a:latin typeface="Calibri" panose="020F0502020204030204" pitchFamily="34" charset="0"/>
                        </a:rPr>
                        <a:t>polygone</a:t>
                      </a:r>
                      <a:r>
                        <a:rPr lang="fr-FR" sz="1100" b="0" i="0" u="none" strike="noStrike" dirty="0" smtClean="0">
                          <a:solidFill>
                            <a:srgbClr val="000000"/>
                          </a:solidFill>
                          <a:effectLst/>
                          <a:latin typeface="Calibri" panose="020F0502020204030204" pitchFamily="34" charset="0"/>
                        </a:rPr>
                        <a:t>, côté, sommet, angle droit ; cercle, </a:t>
                      </a:r>
                      <a:r>
                        <a:rPr lang="fr-FR" sz="1100" b="0" i="0" u="none" strike="noStrike" dirty="0" smtClean="0">
                          <a:solidFill>
                            <a:schemeClr val="accent1"/>
                          </a:solidFill>
                          <a:effectLst/>
                          <a:latin typeface="Calibri" panose="020F0502020204030204" pitchFamily="34" charset="0"/>
                        </a:rPr>
                        <a:t>disque</a:t>
                      </a:r>
                      <a:r>
                        <a:rPr lang="fr-FR" sz="1100" b="0" i="0" u="none" strike="noStrike" dirty="0" smtClean="0">
                          <a:solidFill>
                            <a:srgbClr val="000000"/>
                          </a:solidFill>
                          <a:effectLst/>
                          <a:latin typeface="Calibri" panose="020F0502020204030204" pitchFamily="34" charset="0"/>
                        </a:rPr>
                        <a:t>, rayon, centre ; segment, </a:t>
                      </a:r>
                      <a:r>
                        <a:rPr lang="fr-FR" sz="1100" b="0" i="0" u="none" strike="noStrike" dirty="0" smtClean="0">
                          <a:solidFill>
                            <a:schemeClr val="accent1"/>
                          </a:solidFill>
                          <a:effectLst/>
                          <a:latin typeface="Calibri" panose="020F0502020204030204" pitchFamily="34" charset="0"/>
                        </a:rPr>
                        <a:t>milieu d’un segment</a:t>
                      </a:r>
                      <a:r>
                        <a:rPr lang="fr-FR" sz="1100" b="0" i="0" u="none" strike="noStrike" dirty="0" smtClean="0">
                          <a:solidFill>
                            <a:srgbClr val="000000"/>
                          </a:solidFill>
                          <a:effectLst/>
                          <a:latin typeface="Calibri" panose="020F0502020204030204" pitchFamily="34" charset="0"/>
                        </a:rPr>
                        <a:t>, droite.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la règle, comme instrument de tracé. </a:t>
                      </a:r>
                      <a:endParaRPr lang="fr-FR" sz="1100" b="0" i="0" u="none" strike="noStrike" dirty="0" smtClean="0">
                        <a:solidFill>
                          <a:srgbClr val="000000"/>
                        </a:solidFill>
                        <a:effectLst/>
                        <a:latin typeface="Calibri" panose="020F0502020204030204" pitchFamily="34" charset="0"/>
                      </a:endParaRPr>
                    </a:p>
                    <a:p>
                      <a:pPr algn="l" fontAlgn="ctr"/>
                      <a:r>
                        <a:rPr lang="fr-FR" sz="1100" b="0" i="0" u="none" strike="noStrike" dirty="0" smtClean="0">
                          <a:solidFill>
                            <a:schemeClr val="accent1"/>
                          </a:solidFill>
                          <a:effectLst/>
                          <a:latin typeface="Calibri" panose="020F0502020204030204" pitchFamily="34" charset="0"/>
                        </a:rPr>
                        <a:t>Lien </a:t>
                      </a:r>
                      <a:r>
                        <a:rPr lang="fr-FR" sz="1100" b="0" i="0" u="none" strike="noStrike" dirty="0" smtClean="0">
                          <a:solidFill>
                            <a:schemeClr val="accent1"/>
                          </a:solidFill>
                          <a:effectLst/>
                          <a:latin typeface="Calibri" panose="020F0502020204030204" pitchFamily="34" charset="0"/>
                        </a:rPr>
                        <a:t>entre propriétés géométriques et instruments de tracé : droite, alignement et règle non graduée</a:t>
                      </a:r>
                      <a:r>
                        <a:rPr lang="fr-FR" sz="1100" b="0" i="0" u="none" strike="noStrike" dirty="0" smtClean="0">
                          <a:solidFill>
                            <a:srgbClr val="000000"/>
                          </a:solidFill>
                          <a:effectLst/>
                          <a:latin typeface="Calibri" panose="020F0502020204030204" pitchFamily="34" charset="0"/>
                        </a:rPr>
                        <a:t> ; angle droit et équerre ; cercle et compas.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Reconnaitre, nommer les figures usuelles.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EG13</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Reconnaitre et décrire à partir des côtés </a:t>
                      </a:r>
                      <a:r>
                        <a:rPr lang="fr-FR" sz="1100" b="0" i="0" u="none" strike="noStrike" dirty="0" smtClean="0">
                          <a:solidFill>
                            <a:schemeClr val="accent1"/>
                          </a:solidFill>
                          <a:effectLst/>
                          <a:latin typeface="Calibri" panose="020F0502020204030204" pitchFamily="34" charset="0"/>
                        </a:rPr>
                        <a:t>et des angles droits</a:t>
                      </a:r>
                      <a:r>
                        <a:rPr lang="fr-FR" sz="1100" b="0" i="0" u="none" strike="noStrike" dirty="0" smtClean="0">
                          <a:solidFill>
                            <a:srgbClr val="000000"/>
                          </a:solidFill>
                          <a:effectLst/>
                          <a:latin typeface="Calibri" panose="020F0502020204030204" pitchFamily="34" charset="0"/>
                        </a:rPr>
                        <a:t>, un carré, un rectangle, </a:t>
                      </a:r>
                      <a:r>
                        <a:rPr lang="fr-FR" sz="1100" b="0" i="0" u="none" strike="noStrike" dirty="0" smtClean="0">
                          <a:solidFill>
                            <a:schemeClr val="accent1"/>
                          </a:solidFill>
                          <a:effectLst/>
                          <a:latin typeface="Calibri" panose="020F0502020204030204" pitchFamily="34" charset="0"/>
                        </a:rPr>
                        <a:t>un triangle rectangle. </a:t>
                      </a:r>
                    </a:p>
                    <a:p>
                      <a:pPr algn="l" fontAlgn="ctr"/>
                      <a:r>
                        <a:rPr lang="fr-FR" sz="1100" b="0" i="0" u="none" strike="noStrike" dirty="0" smtClean="0">
                          <a:solidFill>
                            <a:schemeClr val="accent1"/>
                          </a:solidFill>
                          <a:effectLst/>
                          <a:latin typeface="Calibri" panose="020F0502020204030204" pitchFamily="34" charset="0"/>
                        </a:rPr>
                        <a:t>Les construire sur un support uni connaissant la longueur des côtés. </a:t>
                      </a:r>
                    </a:p>
                    <a:p>
                      <a:pPr algn="l" fontAlgn="ctr"/>
                      <a:r>
                        <a:rPr lang="fr-FR" sz="1100" b="0" i="0" u="none" strike="noStrike" dirty="0" smtClean="0">
                          <a:solidFill>
                            <a:schemeClr val="accent1"/>
                          </a:solidFill>
                          <a:effectLst/>
                          <a:latin typeface="Calibri" panose="020F0502020204030204" pitchFamily="34" charset="0"/>
                        </a:rPr>
                        <a:t>Propriété des angles et égalités de longueur des côtés pour les carrés et les rectangles.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EG15</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Utiliser la règle (non graduée) pour repérer et produire des alignements.  </a:t>
                      </a:r>
                      <a:endParaRPr lang="fr-FR" sz="1100" b="0" i="0" u="none" strike="noStrike" dirty="0" smtClean="0">
                        <a:solidFill>
                          <a:schemeClr val="accent1"/>
                        </a:solidFill>
                        <a:effectLst/>
                        <a:latin typeface="Calibri" panose="020F0502020204030204" pitchFamily="34" charset="0"/>
                      </a:endParaRPr>
                    </a:p>
                    <a:p>
                      <a:pPr algn="l" fontAlgn="ctr"/>
                      <a:r>
                        <a:rPr lang="fr-FR" sz="1100" b="0" i="0" u="none" strike="noStrike" dirty="0" smtClean="0">
                          <a:solidFill>
                            <a:schemeClr val="accent1"/>
                          </a:solidFill>
                          <a:effectLst/>
                          <a:latin typeface="Calibri" panose="020F0502020204030204" pitchFamily="34" charset="0"/>
                        </a:rPr>
                        <a:t>Alignement </a:t>
                      </a:r>
                      <a:r>
                        <a:rPr lang="fr-FR" sz="1100" b="0" i="0" u="none" strike="noStrike" dirty="0" smtClean="0">
                          <a:solidFill>
                            <a:schemeClr val="accent1"/>
                          </a:solidFill>
                          <a:effectLst/>
                          <a:latin typeface="Calibri" panose="020F0502020204030204" pitchFamily="34" charset="0"/>
                        </a:rPr>
                        <a:t>de points et de segments.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427072" y="856073"/>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618845" y="4036631"/>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3b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280567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3976839362"/>
              </p:ext>
            </p:extLst>
          </p:nvPr>
        </p:nvGraphicFramePr>
        <p:xfrm>
          <a:off x="262899" y="1351384"/>
          <a:ext cx="7009100" cy="6092825"/>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chemeClr val="accent1"/>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chemeClr val="accent1"/>
                          </a:solidFill>
                          <a:effectLst/>
                          <a:latin typeface="Calibri" panose="020F0502020204030204" pitchFamily="34" charset="0"/>
                        </a:rPr>
                        <a:t>Utiliser diverses stratégies de dénombrement.</a:t>
                      </a:r>
                    </a:p>
                    <a:p>
                      <a:pPr algn="l" fontAlgn="ctr"/>
                      <a:r>
                        <a:rPr lang="fr-FR" sz="1100" b="0" i="0" u="none" strike="noStrike" dirty="0" smtClean="0">
                          <a:solidFill>
                            <a:schemeClr val="accent1"/>
                          </a:solidFill>
                          <a:effectLst/>
                          <a:latin typeface="Calibri" panose="020F0502020204030204" pitchFamily="34" charset="0"/>
                        </a:rPr>
                        <a:t>Procédures de dénombrement (</a:t>
                      </a:r>
                      <a:r>
                        <a:rPr lang="fr-FR" sz="1100" b="0" i="0" u="none" strike="noStrike" dirty="0" smtClean="0">
                          <a:solidFill>
                            <a:schemeClr val="accent1"/>
                          </a:solidFill>
                          <a:effectLst/>
                          <a:latin typeface="Calibri" panose="020F0502020204030204" pitchFamily="34" charset="0"/>
                        </a:rPr>
                        <a:t>décompositions/recompositions </a:t>
                      </a:r>
                      <a:r>
                        <a:rPr lang="fr-FR" sz="1100" b="0" i="0" u="none" strike="noStrike" dirty="0" smtClean="0">
                          <a:solidFill>
                            <a:schemeClr val="accent1"/>
                          </a:solidFill>
                          <a:effectLst/>
                          <a:latin typeface="Calibri" panose="020F0502020204030204" pitchFamily="34" charset="0"/>
                        </a:rPr>
                        <a:t>additives ou multiplicatives, utilisations d’unités intermédiaires : dizaines, centaines en relation ou non avec des groupements).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NC3</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Repérer un rang ou une position dans une file ou sur une piste.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NC5</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Comparer, ranger des nombres entiers, en utilisant les symboles =, &lt;, &gt;. </a:t>
                      </a:r>
                    </a:p>
                    <a:p>
                      <a:pPr algn="l" fontAlgn="ctr"/>
                      <a:r>
                        <a:rPr lang="fr-FR" sz="1100" b="0" i="0" u="none" strike="noStrike" dirty="0" smtClean="0">
                          <a:solidFill>
                            <a:srgbClr val="000000"/>
                          </a:solidFill>
                          <a:effectLst/>
                          <a:latin typeface="Calibri" panose="020F0502020204030204" pitchFamily="34" charset="0"/>
                        </a:rPr>
                        <a:t>Egalite traduisant l’équivalence de deux désignations du même nombre. </a:t>
                      </a:r>
                    </a:p>
                    <a:p>
                      <a:pPr algn="l" fontAlgn="ctr"/>
                      <a:r>
                        <a:rPr lang="fr-FR" sz="1100" b="0" i="0" u="none" strike="noStrike" dirty="0" smtClean="0">
                          <a:solidFill>
                            <a:srgbClr val="000000"/>
                          </a:solidFill>
                          <a:effectLst/>
                          <a:latin typeface="Calibri" panose="020F0502020204030204" pitchFamily="34" charset="0"/>
                        </a:rPr>
                        <a:t>Ordre. </a:t>
                      </a:r>
                    </a:p>
                    <a:p>
                      <a:pPr algn="l" fontAlgn="ctr"/>
                      <a:r>
                        <a:rPr lang="fr-FR" sz="1100" b="0" i="0" u="none" strike="noStrike" dirty="0" smtClean="0">
                          <a:solidFill>
                            <a:srgbClr val="000000"/>
                          </a:solidFill>
                          <a:effectLst/>
                          <a:latin typeface="Calibri" panose="020F0502020204030204" pitchFamily="34" charset="0"/>
                        </a:rPr>
                        <a:t>Sens des symboles =, &lt;, &gt;.</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NC7</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Passer d’une représentation à une autre, en particulier associer les noms des nombres à leurs écritures chiffrées.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NC11</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NC18</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rgbClr val="000000"/>
                          </a:solidFill>
                          <a:effectLst/>
                          <a:latin typeface="Calibri" panose="020F0502020204030204" pitchFamily="34" charset="0"/>
                        </a:rPr>
                        <a:t>Calcul posé : </a:t>
                      </a:r>
                      <a:r>
                        <a:rPr lang="fr-FR" sz="1100" b="0" i="0" u="none" strike="noStrike" dirty="0" smtClean="0">
                          <a:solidFill>
                            <a:srgbClr val="000000"/>
                          </a:solidFill>
                          <a:effectLst/>
                          <a:latin typeface="Calibri" panose="020F0502020204030204" pitchFamily="34" charset="0"/>
                        </a:rPr>
                        <a:t>mettre en œuvre un algorithme de calcul posé pour l’addition, la soustraction</a:t>
                      </a:r>
                      <a:r>
                        <a:rPr lang="fr-FR" sz="1100" b="0" i="0" u="none" strike="noStrike" dirty="0" smtClean="0">
                          <a:solidFill>
                            <a:schemeClr val="accent1"/>
                          </a:solidFill>
                          <a:effectLst/>
                          <a:latin typeface="Calibri" panose="020F0502020204030204" pitchFamily="34" charset="0"/>
                        </a:rPr>
                        <a:t>, la multiplication</a:t>
                      </a:r>
                      <a:r>
                        <a:rPr lang="fr-FR" sz="1100" b="0" i="0" u="none" strike="noStrike" dirty="0" smtClean="0">
                          <a:solidFill>
                            <a:srgbClr val="000000"/>
                          </a:solidFill>
                          <a:effectLst/>
                          <a:latin typeface="Calibri" panose="020F0502020204030204" pitchFamily="34" charset="0"/>
                        </a:rPr>
                        <a:t>.</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6" name="ZoneTexte 5"/>
          <p:cNvSpPr txBox="1"/>
          <p:nvPr/>
        </p:nvSpPr>
        <p:spPr>
          <a:xfrm>
            <a:off x="401735" y="682264"/>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630335" y="597968"/>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4a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1531548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410885" y="1148555"/>
            <a:ext cx="6870264" cy="461157"/>
          </a:xfrm>
          <a:prstGeom prst="rect">
            <a:avLst/>
          </a:prstGeom>
          <a:noFill/>
        </p:spPr>
        <p:txBody>
          <a:bodyPr wrap="square" rtlCol="0">
            <a:spAutoFit/>
          </a:bodyPr>
          <a:lstStyle/>
          <a:p>
            <a:pPr algn="ctr"/>
            <a:r>
              <a:rPr lang="fr-FR" sz="2400" b="1" dirty="0" smtClean="0">
                <a:solidFill>
                  <a:srgbClr val="00B050"/>
                </a:solidFill>
                <a:latin typeface="Century Gothic" panose="020B0502020202020204" pitchFamily="34" charset="0"/>
              </a:rPr>
              <a:t>Grandeurs et mesures</a:t>
            </a:r>
            <a:endParaRPr lang="fr-FR" sz="2400" b="1" dirty="0">
              <a:solidFill>
                <a:srgbClr val="00B050"/>
              </a:solidFill>
              <a:latin typeface="Century Gothic" panose="020B0502020202020204" pitchFamily="34" charset="0"/>
            </a:endParaRPr>
          </a:p>
        </p:txBody>
      </p:sp>
      <p:sp>
        <p:nvSpPr>
          <p:cNvPr id="8" name="ZoneTexte 7"/>
          <p:cNvSpPr txBox="1"/>
          <p:nvPr/>
        </p:nvSpPr>
        <p:spPr>
          <a:xfrm>
            <a:off x="409483" y="2717115"/>
            <a:ext cx="6870264" cy="461157"/>
          </a:xfrm>
          <a:prstGeom prst="rect">
            <a:avLst/>
          </a:prstGeom>
          <a:noFill/>
        </p:spPr>
        <p:txBody>
          <a:bodyPr wrap="square" rtlCol="0">
            <a:spAutoFit/>
          </a:bodyPr>
          <a:lstStyle/>
          <a:p>
            <a:pPr algn="ctr"/>
            <a:r>
              <a:rPr lang="fr-FR" sz="2400" b="1" dirty="0" smtClean="0">
                <a:solidFill>
                  <a:srgbClr val="0070C0"/>
                </a:solidFill>
                <a:latin typeface="Century Gothic" panose="020B0502020202020204" pitchFamily="34" charset="0"/>
              </a:rPr>
              <a:t>Espace et géométrie</a:t>
            </a:r>
            <a:endParaRPr lang="fr-FR" sz="2400" b="1" dirty="0">
              <a:solidFill>
                <a:srgbClr val="0070C0"/>
              </a:solidFill>
              <a:latin typeface="Century Gothic" panose="020B0502020202020204" pitchFamily="34" charset="0"/>
            </a:endParaRPr>
          </a:p>
        </p:txBody>
      </p:sp>
      <p:graphicFrame>
        <p:nvGraphicFramePr>
          <p:cNvPr id="9" name="Tableau 8"/>
          <p:cNvGraphicFramePr>
            <a:graphicFrameLocks noGrp="1"/>
          </p:cNvGraphicFramePr>
          <p:nvPr>
            <p:extLst>
              <p:ext uri="{D42A27DB-BD31-4B8C-83A1-F6EECF244321}">
                <p14:modId xmlns:p14="http://schemas.microsoft.com/office/powerpoint/2010/main" val="1605854918"/>
              </p:ext>
            </p:extLst>
          </p:nvPr>
        </p:nvGraphicFramePr>
        <p:xfrm>
          <a:off x="346960" y="1742149"/>
          <a:ext cx="7009100" cy="37084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endParaRPr lang="fr-FR" sz="12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endParaRPr lang="fr-FR" sz="12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grpSp>
        <p:nvGrpSpPr>
          <p:cNvPr id="24" name="Groupe 23"/>
          <p:cNvGrpSpPr/>
          <p:nvPr/>
        </p:nvGrpSpPr>
        <p:grpSpPr>
          <a:xfrm>
            <a:off x="410885" y="893368"/>
            <a:ext cx="1020750" cy="798335"/>
            <a:chOff x="289189" y="4861007"/>
            <a:chExt cx="1020750" cy="798335"/>
          </a:xfrm>
        </p:grpSpPr>
        <p:pic>
          <p:nvPicPr>
            <p:cNvPr id="17"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6200000">
              <a:off x="584742" y="5014876"/>
              <a:ext cx="429644" cy="859288"/>
            </a:xfrm>
            <a:prstGeom prst="rect">
              <a:avLst/>
            </a:prstGeom>
          </p:spPr>
        </p:pic>
        <p:pic>
          <p:nvPicPr>
            <p:cNvPr id="18" name="Image 17"/>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289189" y="4861007"/>
              <a:ext cx="1020750" cy="510375"/>
            </a:xfrm>
            <a:prstGeom prst="rect">
              <a:avLst/>
            </a:prstGeom>
          </p:spPr>
        </p:pic>
      </p:grpSp>
      <p:grpSp>
        <p:nvGrpSpPr>
          <p:cNvPr id="23" name="Groupe 22"/>
          <p:cNvGrpSpPr/>
          <p:nvPr/>
        </p:nvGrpSpPr>
        <p:grpSpPr>
          <a:xfrm>
            <a:off x="688557" y="2581000"/>
            <a:ext cx="884505" cy="662227"/>
            <a:chOff x="344703" y="6599185"/>
            <a:chExt cx="884505" cy="662227"/>
          </a:xfrm>
        </p:grpSpPr>
        <p:sp>
          <p:nvSpPr>
            <p:cNvPr id="19" name="Triangle rectangle 18"/>
            <p:cNvSpPr/>
            <p:nvPr/>
          </p:nvSpPr>
          <p:spPr>
            <a:xfrm>
              <a:off x="344703" y="6852831"/>
              <a:ext cx="480883" cy="408581"/>
            </a:xfrm>
            <a:prstGeom prst="r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0" name="Ellipse 19"/>
            <p:cNvSpPr/>
            <p:nvPr/>
          </p:nvSpPr>
          <p:spPr>
            <a:xfrm>
              <a:off x="898357" y="6599185"/>
              <a:ext cx="330851" cy="31935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1" name="Rectangle 20"/>
            <p:cNvSpPr/>
            <p:nvPr/>
          </p:nvSpPr>
          <p:spPr>
            <a:xfrm>
              <a:off x="520388" y="6650645"/>
              <a:ext cx="232648" cy="236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 name="Rectangle 21"/>
            <p:cNvSpPr/>
            <p:nvPr/>
          </p:nvSpPr>
          <p:spPr>
            <a:xfrm>
              <a:off x="859722" y="7044807"/>
              <a:ext cx="305199" cy="12738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aphicFrame>
        <p:nvGraphicFramePr>
          <p:cNvPr id="27" name="Tableau 26"/>
          <p:cNvGraphicFramePr>
            <a:graphicFrameLocks noGrp="1"/>
          </p:cNvGraphicFramePr>
          <p:nvPr>
            <p:extLst>
              <p:ext uri="{D42A27DB-BD31-4B8C-83A1-F6EECF244321}">
                <p14:modId xmlns:p14="http://schemas.microsoft.com/office/powerpoint/2010/main" val="1287220937"/>
              </p:ext>
            </p:extLst>
          </p:nvPr>
        </p:nvGraphicFramePr>
        <p:xfrm>
          <a:off x="270647" y="3463510"/>
          <a:ext cx="7009100" cy="487426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EG1</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Se repérer dans son environnement proche.</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EG2</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Situer des objets ou des personnes les uns par rapport aux autres ou par rapport à d’autres </a:t>
                      </a:r>
                      <a:r>
                        <a:rPr lang="fr-FR" sz="1100" b="0" i="0" u="none" strike="noStrike" dirty="0" smtClean="0">
                          <a:solidFill>
                            <a:schemeClr val="accent6"/>
                          </a:solidFill>
                          <a:effectLst/>
                          <a:latin typeface="Calibri" panose="020F0502020204030204" pitchFamily="34" charset="0"/>
                        </a:rPr>
                        <a:t>repères-</a:t>
                      </a:r>
                    </a:p>
                    <a:p>
                      <a:pPr algn="l" fontAlgn="ctr"/>
                      <a:r>
                        <a:rPr lang="fr-FR" sz="1100" b="0" i="0" u="none" strike="noStrike" dirty="0" smtClean="0">
                          <a:solidFill>
                            <a:schemeClr val="accent6"/>
                          </a:solidFill>
                          <a:effectLst/>
                          <a:latin typeface="Calibri" panose="020F0502020204030204" pitchFamily="34" charset="0"/>
                        </a:rPr>
                        <a:t>Vocabulaire </a:t>
                      </a:r>
                      <a:r>
                        <a:rPr lang="fr-FR" sz="1100" b="0" i="0" u="none" strike="noStrike" dirty="0">
                          <a:solidFill>
                            <a:schemeClr val="accent6"/>
                          </a:solidFill>
                          <a:effectLst/>
                          <a:latin typeface="Calibri" panose="020F0502020204030204" pitchFamily="34" charset="0"/>
                        </a:rPr>
                        <a:t>permettant de définir des positions (gauche, droite, au-dessus, en dessous, sur, sous, devant, derrière, près, loin, premier plan, second plan, nord, sud, est, ouest</a:t>
                      </a:r>
                      <a:r>
                        <a:rPr lang="fr-FR" sz="1100" b="0" i="0" u="none" strike="noStrike" dirty="0" smtClean="0">
                          <a:solidFill>
                            <a:schemeClr val="accent6"/>
                          </a:solidFill>
                          <a:effectLst/>
                          <a:latin typeface="Calibri" panose="020F0502020204030204" pitchFamily="34" charset="0"/>
                        </a:rPr>
                        <a:t>,…).</a:t>
                      </a:r>
                    </a:p>
                    <a:p>
                      <a:pPr algn="l" fontAlgn="ctr"/>
                      <a:r>
                        <a:rPr lang="fr-FR" sz="1100" b="0" i="0" u="none" strike="noStrike" dirty="0" smtClean="0">
                          <a:solidFill>
                            <a:schemeClr val="accent6"/>
                          </a:solidFill>
                          <a:effectLst/>
                          <a:latin typeface="Calibri" panose="020F0502020204030204" pitchFamily="34" charset="0"/>
                        </a:rPr>
                        <a:t>Vocabulaire </a:t>
                      </a:r>
                      <a:r>
                        <a:rPr lang="fr-FR" sz="1100" b="0" i="0" u="none" strike="noStrike" dirty="0">
                          <a:solidFill>
                            <a:schemeClr val="accent6"/>
                          </a:solidFill>
                          <a:effectLst/>
                          <a:latin typeface="Calibri" panose="020F0502020204030204" pitchFamily="34" charset="0"/>
                        </a:rPr>
                        <a:t>permettant de définir des déplacements (avancer, reculer, tourner à droite/à gauche, monter, descendre, …).</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S'orienter et se déplacer en utilisant des repères.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EG10</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Décrire, reproduire des figures ou des assemblages de figures planes sur papier quadrillé ou uni.</a:t>
                      </a:r>
                    </a:p>
                    <a:p>
                      <a:pPr algn="l" fontAlgn="ctr"/>
                      <a:r>
                        <a:rPr lang="fr-FR" sz="1100" b="0" i="0" u="none" strike="noStrike" dirty="0" smtClean="0">
                          <a:solidFill>
                            <a:srgbClr val="000000"/>
                          </a:solidFill>
                          <a:effectLst/>
                          <a:latin typeface="Calibri" panose="020F0502020204030204" pitchFamily="34" charset="0"/>
                        </a:rPr>
                        <a:t>Vocabulaire approprié pour décrire les figures planes usuelles : carré, rectangle, triangle, </a:t>
                      </a:r>
                      <a:r>
                        <a:rPr lang="fr-FR" sz="1100" b="0" i="0" u="none" strike="noStrike" dirty="0" smtClean="0">
                          <a:solidFill>
                            <a:schemeClr val="accent1"/>
                          </a:solidFill>
                          <a:effectLst/>
                          <a:latin typeface="Calibri" panose="020F0502020204030204" pitchFamily="34" charset="0"/>
                        </a:rPr>
                        <a:t>triangle rectangle</a:t>
                      </a:r>
                      <a:r>
                        <a:rPr lang="fr-FR" sz="1100" b="0" i="0" u="none" strike="noStrike" dirty="0" smtClean="0">
                          <a:solidFill>
                            <a:srgbClr val="000000"/>
                          </a:solidFill>
                          <a:effectLst/>
                          <a:latin typeface="Calibri" panose="020F0502020204030204" pitchFamily="34" charset="0"/>
                        </a:rPr>
                        <a:t>, </a:t>
                      </a:r>
                      <a:r>
                        <a:rPr lang="fr-FR" sz="1100" b="0" i="0" u="none" strike="noStrike" dirty="0" smtClean="0">
                          <a:solidFill>
                            <a:schemeClr val="accent1"/>
                          </a:solidFill>
                          <a:effectLst/>
                          <a:latin typeface="Calibri" panose="020F0502020204030204" pitchFamily="34" charset="0"/>
                        </a:rPr>
                        <a:t>polygone</a:t>
                      </a:r>
                      <a:r>
                        <a:rPr lang="fr-FR" sz="1100" b="0" i="0" u="none" strike="noStrike" dirty="0" smtClean="0">
                          <a:solidFill>
                            <a:srgbClr val="000000"/>
                          </a:solidFill>
                          <a:effectLst/>
                          <a:latin typeface="Calibri" panose="020F0502020204030204" pitchFamily="34" charset="0"/>
                        </a:rPr>
                        <a:t>, côté, sommet, angle droit ; cercle, </a:t>
                      </a:r>
                      <a:r>
                        <a:rPr lang="fr-FR" sz="1100" b="0" i="0" u="none" strike="noStrike" dirty="0" smtClean="0">
                          <a:solidFill>
                            <a:schemeClr val="accent1"/>
                          </a:solidFill>
                          <a:effectLst/>
                          <a:latin typeface="Calibri" panose="020F0502020204030204" pitchFamily="34" charset="0"/>
                        </a:rPr>
                        <a:t>disque</a:t>
                      </a:r>
                      <a:r>
                        <a:rPr lang="fr-FR" sz="1100" b="0" i="0" u="none" strike="noStrike" dirty="0" smtClean="0">
                          <a:solidFill>
                            <a:srgbClr val="000000"/>
                          </a:solidFill>
                          <a:effectLst/>
                          <a:latin typeface="Calibri" panose="020F0502020204030204" pitchFamily="34" charset="0"/>
                        </a:rPr>
                        <a:t>, rayon, centre ; segment, </a:t>
                      </a:r>
                      <a:r>
                        <a:rPr lang="fr-FR" sz="1100" b="0" i="0" u="none" strike="noStrike" dirty="0" smtClean="0">
                          <a:solidFill>
                            <a:schemeClr val="accent1"/>
                          </a:solidFill>
                          <a:effectLst/>
                          <a:latin typeface="Calibri" panose="020F0502020204030204" pitchFamily="34" charset="0"/>
                        </a:rPr>
                        <a:t>milieu d’un segment</a:t>
                      </a:r>
                      <a:r>
                        <a:rPr lang="fr-FR" sz="1100" b="0" i="0" u="none" strike="noStrike" dirty="0" smtClean="0">
                          <a:solidFill>
                            <a:srgbClr val="000000"/>
                          </a:solidFill>
                          <a:effectLst/>
                          <a:latin typeface="Calibri" panose="020F0502020204030204" pitchFamily="34" charset="0"/>
                        </a:rPr>
                        <a:t>, droite.</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EG11</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la règle, comme instrument de tracé. </a:t>
                      </a:r>
                    </a:p>
                    <a:p>
                      <a:pPr algn="l" fontAlgn="ctr"/>
                      <a:r>
                        <a:rPr lang="fr-FR" sz="1100" b="0" i="0" u="none" strike="noStrike" dirty="0" smtClean="0">
                          <a:solidFill>
                            <a:schemeClr val="accent1"/>
                          </a:solidFill>
                          <a:effectLst/>
                          <a:latin typeface="Calibri" panose="020F0502020204030204" pitchFamily="34" charset="0"/>
                        </a:rPr>
                        <a:t>Lien entre propriétés géométriques et instruments de tracé : droite, alignement et règle non graduée</a:t>
                      </a:r>
                      <a:r>
                        <a:rPr lang="fr-FR" sz="1100" b="0" i="0" u="none" strike="noStrike" dirty="0" smtClean="0">
                          <a:solidFill>
                            <a:srgbClr val="000000"/>
                          </a:solidFill>
                          <a:effectLst/>
                          <a:latin typeface="Calibri" panose="020F0502020204030204" pitchFamily="34" charset="0"/>
                        </a:rPr>
                        <a:t> ; angle droit et équerre ; cercle et compas.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dirty="0"/>
                    </a:p>
                  </a:txBody>
                  <a:tcPr/>
                </a:tc>
                <a:tc>
                  <a:txBody>
                    <a:bodyPr/>
                    <a:lstStyle/>
                    <a:p>
                      <a:endParaRPr lang="fr-FR" sz="12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EG12</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Reconnaitre, nommer les figures usuelles.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EG13</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Reconnaitre et décrire à partir des côtés </a:t>
                      </a:r>
                      <a:r>
                        <a:rPr lang="fr-FR" sz="1100" b="0" i="0" u="none" strike="noStrike" dirty="0" smtClean="0">
                          <a:solidFill>
                            <a:schemeClr val="accent1"/>
                          </a:solidFill>
                          <a:effectLst/>
                          <a:latin typeface="Calibri" panose="020F0502020204030204" pitchFamily="34" charset="0"/>
                        </a:rPr>
                        <a:t>et des angles droits</a:t>
                      </a:r>
                      <a:r>
                        <a:rPr lang="fr-FR" sz="1100" b="0" i="0" u="none" strike="noStrike" dirty="0" smtClean="0">
                          <a:solidFill>
                            <a:srgbClr val="000000"/>
                          </a:solidFill>
                          <a:effectLst/>
                          <a:latin typeface="Calibri" panose="020F0502020204030204" pitchFamily="34" charset="0"/>
                        </a:rPr>
                        <a:t>, un carré, un rectangle, </a:t>
                      </a:r>
                      <a:r>
                        <a:rPr lang="fr-FR" sz="1100" b="0" i="0" u="none" strike="noStrike" dirty="0" smtClean="0">
                          <a:solidFill>
                            <a:schemeClr val="accent1"/>
                          </a:solidFill>
                          <a:effectLst/>
                          <a:latin typeface="Calibri" panose="020F0502020204030204" pitchFamily="34" charset="0"/>
                        </a:rPr>
                        <a:t>un triangle rectangle. </a:t>
                      </a:r>
                    </a:p>
                    <a:p>
                      <a:pPr algn="l" fontAlgn="ctr"/>
                      <a:r>
                        <a:rPr lang="fr-FR" sz="1100" b="0" i="0" u="none" strike="noStrike" dirty="0" smtClean="0">
                          <a:solidFill>
                            <a:schemeClr val="accent1"/>
                          </a:solidFill>
                          <a:effectLst/>
                          <a:latin typeface="Calibri" panose="020F0502020204030204" pitchFamily="34" charset="0"/>
                        </a:rPr>
                        <a:t>Les construire sur un support uni connaissant la longueur des côtés. </a:t>
                      </a:r>
                    </a:p>
                    <a:p>
                      <a:pPr algn="l" fontAlgn="ctr"/>
                      <a:r>
                        <a:rPr lang="fr-FR" sz="1100" b="0" i="0" u="none" strike="noStrike" dirty="0" smtClean="0">
                          <a:solidFill>
                            <a:schemeClr val="accent1"/>
                          </a:solidFill>
                          <a:effectLst/>
                          <a:latin typeface="Calibri" panose="020F0502020204030204" pitchFamily="34" charset="0"/>
                        </a:rPr>
                        <a:t>Propriété des angles et égalités de longueur des côtés pour les carrés et les rectangles.</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EG15</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Utiliser la règle (non graduée) pour repérer et produire des alignements. </a:t>
                      </a: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16"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25" name="ZoneTexte 24"/>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4b</a:t>
            </a:r>
            <a:endParaRPr lang="fr-FR" sz="1600" b="1" dirty="0">
              <a:latin typeface="Century Gothic" panose="020B0502020202020204" pitchFamily="34" charset="0"/>
            </a:endParaRPr>
          </a:p>
        </p:txBody>
      </p:sp>
      <p:sp>
        <p:nvSpPr>
          <p:cNvPr id="26" name="Rectangle 25"/>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2948088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2041949791"/>
              </p:ext>
            </p:extLst>
          </p:nvPr>
        </p:nvGraphicFramePr>
        <p:xfrm>
          <a:off x="328488" y="1213194"/>
          <a:ext cx="7009100" cy="7275830"/>
        </p:xfrm>
        <a:graphic>
          <a:graphicData uri="http://schemas.openxmlformats.org/drawingml/2006/table">
            <a:tbl>
              <a:tblPr firstRow="1" bandRow="1">
                <a:tableStyleId>{5940675A-B579-460E-94D1-54222C63F5DA}</a:tableStyleId>
              </a:tblPr>
              <a:tblGrid>
                <a:gridCol w="529100"/>
                <a:gridCol w="4680000"/>
                <a:gridCol w="360000"/>
                <a:gridCol w="360000"/>
                <a:gridCol w="360000"/>
                <a:gridCol w="720000"/>
              </a:tblGrid>
              <a:tr h="370840">
                <a:tc>
                  <a:txBody>
                    <a:bodyPr/>
                    <a:lstStyle/>
                    <a:p>
                      <a:pPr algn="ctr" fontAlgn="ctr"/>
                      <a:r>
                        <a:rPr lang="fr-FR" sz="1100" b="1" i="0" u="none" strike="noStrike" dirty="0">
                          <a:solidFill>
                            <a:srgbClr val="000000"/>
                          </a:solidFill>
                          <a:effectLst/>
                          <a:latin typeface="Calibri" panose="020F0502020204030204" pitchFamily="34" charset="0"/>
                        </a:rPr>
                        <a:t>NC1</a:t>
                      </a:r>
                    </a:p>
                  </a:txBody>
                  <a:tcPr marL="9525" marR="9525" marT="9525" marB="0" anchor="ctr"/>
                </a:tc>
                <a:tc>
                  <a:txBody>
                    <a:bodyPr/>
                    <a:lstStyle/>
                    <a:p>
                      <a:pPr algn="l" fontAlgn="ctr"/>
                      <a:r>
                        <a:rPr lang="fr-FR" sz="1100" b="0" i="0" u="none" strike="noStrike" dirty="0">
                          <a:solidFill>
                            <a:srgbClr val="000000"/>
                          </a:solidFill>
                          <a:effectLst/>
                          <a:latin typeface="Calibri" panose="020F0502020204030204" pitchFamily="34" charset="0"/>
                        </a:rPr>
                        <a:t>Dénombrer, constituer et comparer des collections.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NC2</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Utiliser diverses stratégies de dénombrement.</a:t>
                      </a:r>
                    </a:p>
                    <a:p>
                      <a:pPr algn="l" fontAlgn="ctr"/>
                      <a:r>
                        <a:rPr lang="fr-FR" sz="1100" b="0" i="0" u="none" strike="noStrike" dirty="0" smtClean="0">
                          <a:solidFill>
                            <a:srgbClr val="000000"/>
                          </a:solidFill>
                          <a:effectLst/>
                          <a:latin typeface="Calibri" panose="020F0502020204030204" pitchFamily="34" charset="0"/>
                        </a:rPr>
                        <a:t>Procédures de dénombrement (</a:t>
                      </a:r>
                      <a:r>
                        <a:rPr lang="fr-FR" sz="1100" b="0" i="0" u="none" strike="noStrike" dirty="0" smtClean="0">
                          <a:solidFill>
                            <a:srgbClr val="000000"/>
                          </a:solidFill>
                          <a:effectLst/>
                          <a:latin typeface="Calibri" panose="020F0502020204030204" pitchFamily="34" charset="0"/>
                        </a:rPr>
                        <a:t>décompositions/recompositions </a:t>
                      </a:r>
                      <a:r>
                        <a:rPr lang="fr-FR" sz="1100" b="0" i="0" u="none" strike="noStrike" dirty="0" smtClean="0">
                          <a:solidFill>
                            <a:srgbClr val="000000"/>
                          </a:solidFill>
                          <a:effectLst/>
                          <a:latin typeface="Calibri" panose="020F0502020204030204" pitchFamily="34" charset="0"/>
                        </a:rPr>
                        <a:t>additives </a:t>
                      </a:r>
                      <a:r>
                        <a:rPr lang="fr-FR" sz="1100" b="0" i="0" u="none" strike="noStrike" dirty="0" smtClean="0">
                          <a:solidFill>
                            <a:schemeClr val="accent1"/>
                          </a:solidFill>
                          <a:effectLst/>
                          <a:latin typeface="Calibri" panose="020F0502020204030204" pitchFamily="34" charset="0"/>
                        </a:rPr>
                        <a:t>ou multiplicatives</a:t>
                      </a:r>
                      <a:r>
                        <a:rPr lang="fr-FR" sz="1100" b="0" i="0" u="none" strike="noStrike" dirty="0" smtClean="0">
                          <a:solidFill>
                            <a:srgbClr val="000000"/>
                          </a:solidFill>
                          <a:effectLst/>
                          <a:latin typeface="Calibri" panose="020F0502020204030204" pitchFamily="34" charset="0"/>
                        </a:rPr>
                        <a:t>, utilisations d’unités intermédiaires : dizaines, </a:t>
                      </a:r>
                      <a:r>
                        <a:rPr lang="fr-FR" sz="1100" b="0" i="0" u="none" strike="noStrike" dirty="0" smtClean="0">
                          <a:solidFill>
                            <a:schemeClr val="accent1"/>
                          </a:solidFill>
                          <a:effectLst/>
                          <a:latin typeface="Calibri" panose="020F0502020204030204" pitchFamily="34" charset="0"/>
                        </a:rPr>
                        <a:t>centaines</a:t>
                      </a:r>
                      <a:r>
                        <a:rPr lang="fr-FR" sz="1100" b="0" i="0" u="none" strike="noStrike" dirty="0" smtClean="0">
                          <a:solidFill>
                            <a:srgbClr val="000000"/>
                          </a:solidFill>
                          <a:effectLst/>
                          <a:latin typeface="Calibri" panose="020F0502020204030204" pitchFamily="34" charset="0"/>
                        </a:rPr>
                        <a:t> en relation ou non avec des groupements).</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NC5</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Comparer, ranger des nombres entiers, en utilisant les symboles =, &lt;, &gt;. </a:t>
                      </a:r>
                    </a:p>
                    <a:p>
                      <a:pPr algn="l" fontAlgn="ctr"/>
                      <a:r>
                        <a:rPr lang="fr-FR" sz="1100" b="0" i="0" u="none" strike="noStrike" dirty="0" smtClean="0">
                          <a:solidFill>
                            <a:srgbClr val="000000"/>
                          </a:solidFill>
                          <a:effectLst/>
                          <a:latin typeface="Calibri" panose="020F0502020204030204" pitchFamily="34" charset="0"/>
                        </a:rPr>
                        <a:t>Egalite traduisant l’équivalence de deux désignations du même nombre. </a:t>
                      </a:r>
                    </a:p>
                    <a:p>
                      <a:pPr algn="l" fontAlgn="ctr"/>
                      <a:r>
                        <a:rPr lang="fr-FR" sz="1100" b="0" i="0" u="none" strike="noStrike" dirty="0" smtClean="0">
                          <a:solidFill>
                            <a:srgbClr val="000000"/>
                          </a:solidFill>
                          <a:effectLst/>
                          <a:latin typeface="Calibri" panose="020F0502020204030204" pitchFamily="34" charset="0"/>
                        </a:rPr>
                        <a:t>Ordre. </a:t>
                      </a:r>
                    </a:p>
                    <a:p>
                      <a:pPr algn="l" fontAlgn="ctr"/>
                      <a:r>
                        <a:rPr lang="fr-FR" sz="1100" b="0" i="0" u="none" strike="noStrike" dirty="0" smtClean="0">
                          <a:solidFill>
                            <a:srgbClr val="000000"/>
                          </a:solidFill>
                          <a:effectLst/>
                          <a:latin typeface="Calibri" panose="020F0502020204030204" pitchFamily="34" charset="0"/>
                        </a:rPr>
                        <a:t>Sens des symboles =, &lt;, &gt;.</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r h="370840">
                <a:tc>
                  <a:txBody>
                    <a:bodyPr/>
                    <a:lstStyle/>
                    <a:p>
                      <a:pPr algn="ctr" fontAlgn="ctr"/>
                      <a:r>
                        <a:rPr lang="fr-FR" sz="1100" b="1" i="0" u="none" strike="noStrike" dirty="0">
                          <a:solidFill>
                            <a:schemeClr val="accent1"/>
                          </a:solidFill>
                          <a:effectLst/>
                          <a:latin typeface="Calibri" panose="020F0502020204030204" pitchFamily="34" charset="0"/>
                        </a:rPr>
                        <a:t>NC6</a:t>
                      </a:r>
                    </a:p>
                  </a:txBody>
                  <a:tcPr marL="9525" marR="9525" marT="9525" marB="0" anchor="ctr"/>
                </a:tc>
                <a:tc>
                  <a:txBody>
                    <a:bodyPr/>
                    <a:lstStyle/>
                    <a:p>
                      <a:pPr algn="l" fontAlgn="ctr"/>
                      <a:r>
                        <a:rPr lang="fr-FR" sz="1100" b="0" i="0" u="none" strike="noStrike" dirty="0">
                          <a:solidFill>
                            <a:schemeClr val="accent1"/>
                          </a:solidFill>
                          <a:effectLst/>
                          <a:latin typeface="Calibri" panose="020F0502020204030204" pitchFamily="34" charset="0"/>
                        </a:rPr>
                        <a:t>Utiliser diverses représentations des nombres (écritures en chiffres et en lettres, noms à l’oral, graduations sur une demi-droite, constellations sur des dés, doigts de la main…).</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a:p>
                  </a:txBody>
                  <a:tcPr/>
                </a:tc>
              </a:tr>
              <a:tr h="370840">
                <a:tc>
                  <a:txBody>
                    <a:bodyPr/>
                    <a:lstStyle/>
                    <a:p>
                      <a:pPr algn="ctr" fontAlgn="ctr"/>
                      <a:r>
                        <a:rPr lang="fr-FR" sz="1100" b="1" i="0" u="none" strike="noStrike" dirty="0">
                          <a:solidFill>
                            <a:schemeClr val="accent6"/>
                          </a:solidFill>
                          <a:effectLst/>
                          <a:latin typeface="Calibri" panose="020F0502020204030204" pitchFamily="34" charset="0"/>
                        </a:rPr>
                        <a:t>NC8</a:t>
                      </a:r>
                    </a:p>
                  </a:txBody>
                  <a:tcPr marL="9525" marR="9525" marT="9525" marB="0" anchor="ctr"/>
                </a:tc>
                <a:tc>
                  <a:txBody>
                    <a:bodyPr/>
                    <a:lstStyle/>
                    <a:p>
                      <a:pPr algn="l" fontAlgn="ctr"/>
                      <a:r>
                        <a:rPr lang="fr-FR" sz="1100" b="0" i="0" u="none" strike="noStrike" dirty="0">
                          <a:solidFill>
                            <a:schemeClr val="accent6"/>
                          </a:solidFill>
                          <a:effectLst/>
                          <a:latin typeface="Calibri" panose="020F0502020204030204" pitchFamily="34" charset="0"/>
                        </a:rPr>
                        <a:t>Interpréter les noms des nombres à l’aide des unités de numération et des écritures arithmétiques. </a:t>
                      </a:r>
                      <a:endParaRPr lang="fr-FR" sz="1100" b="0" i="0" u="none" strike="noStrike" dirty="0" smtClean="0">
                        <a:solidFill>
                          <a:schemeClr val="accent6"/>
                        </a:solidFill>
                        <a:effectLst/>
                        <a:latin typeface="Calibri" panose="020F0502020204030204" pitchFamily="34" charset="0"/>
                      </a:endParaRPr>
                    </a:p>
                    <a:p>
                      <a:pPr algn="l" fontAlgn="ctr"/>
                      <a:r>
                        <a:rPr lang="fr-FR" sz="1100" b="0" i="0" u="none" strike="noStrike" dirty="0" smtClean="0">
                          <a:solidFill>
                            <a:schemeClr val="accent6"/>
                          </a:solidFill>
                          <a:effectLst/>
                          <a:latin typeface="Calibri" panose="020F0502020204030204" pitchFamily="34" charset="0"/>
                        </a:rPr>
                        <a:t>Unités </a:t>
                      </a:r>
                      <a:r>
                        <a:rPr lang="fr-FR" sz="1100" b="0" i="0" u="none" strike="noStrike" dirty="0">
                          <a:solidFill>
                            <a:schemeClr val="accent6"/>
                          </a:solidFill>
                          <a:effectLst/>
                          <a:latin typeface="Calibri" panose="020F0502020204030204" pitchFamily="34" charset="0"/>
                        </a:rPr>
                        <a:t>de numération (unités simples, dizaines, centaines) et leurs relations (principe décimal de la numération en chiffres). </a:t>
                      </a:r>
                      <a:endParaRPr lang="fr-FR" sz="1100" b="0" i="0" u="none" strike="noStrike" dirty="0" smtClean="0">
                        <a:solidFill>
                          <a:schemeClr val="accent6"/>
                        </a:solidFill>
                        <a:effectLst/>
                        <a:latin typeface="Calibri" panose="020F0502020204030204" pitchFamily="34" charset="0"/>
                      </a:endParaRPr>
                    </a:p>
                    <a:p>
                      <a:pPr algn="l" fontAlgn="ctr"/>
                      <a:r>
                        <a:rPr lang="fr-FR" sz="1100" b="0" i="0" u="none" strike="noStrike" dirty="0" smtClean="0">
                          <a:solidFill>
                            <a:schemeClr val="accent6"/>
                          </a:solidFill>
                          <a:effectLst/>
                          <a:latin typeface="Calibri" panose="020F0502020204030204" pitchFamily="34" charset="0"/>
                        </a:rPr>
                        <a:t>Valeur </a:t>
                      </a:r>
                      <a:r>
                        <a:rPr lang="fr-FR" sz="1100" b="0" i="0" u="none" strike="noStrike" dirty="0">
                          <a:solidFill>
                            <a:schemeClr val="accent6"/>
                          </a:solidFill>
                          <a:effectLst/>
                          <a:latin typeface="Calibri" panose="020F0502020204030204" pitchFamily="34" charset="0"/>
                        </a:rPr>
                        <a:t>des chiffres en fonction de leur rang dans l’écriture d’un nombre (principe de position</a:t>
                      </a:r>
                      <a:r>
                        <a:rPr lang="fr-FR" sz="1100" b="0" i="0" u="none" strike="noStrike" dirty="0" smtClean="0">
                          <a:solidFill>
                            <a:schemeClr val="accent6"/>
                          </a:solidFill>
                          <a:effectLst/>
                          <a:latin typeface="Calibri" panose="020F0502020204030204" pitchFamily="34" charset="0"/>
                        </a:rPr>
                        <a:t>).</a:t>
                      </a:r>
                    </a:p>
                    <a:p>
                      <a:pPr algn="l" fontAlgn="ctr"/>
                      <a:r>
                        <a:rPr lang="fr-FR" sz="1100" b="0" i="0" u="none" strike="noStrike" dirty="0" smtClean="0">
                          <a:solidFill>
                            <a:schemeClr val="accent6"/>
                          </a:solidFill>
                          <a:effectLst/>
                          <a:latin typeface="Calibri" panose="020F0502020204030204" pitchFamily="34" charset="0"/>
                        </a:rPr>
                        <a:t>Noms </a:t>
                      </a:r>
                      <a:r>
                        <a:rPr lang="fr-FR" sz="1100" b="0" i="0" u="none" strike="noStrike" dirty="0">
                          <a:solidFill>
                            <a:schemeClr val="accent6"/>
                          </a:solidFill>
                          <a:effectLst/>
                          <a:latin typeface="Calibri" panose="020F0502020204030204" pitchFamily="34" charset="0"/>
                        </a:rPr>
                        <a:t>des nombres.</a:t>
                      </a: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NC11</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Résoudre des problèmes issus de situations de la vie quotidienne ou adaptés de jeux portant sur des grandeurs et leur mesure, des déplacements sur une demi-droite graduée…, conduisant à utiliser les quatre opérations. </a:t>
                      </a:r>
                    </a:p>
                    <a:p>
                      <a:pPr algn="l" fontAlgn="ctr"/>
                      <a:r>
                        <a:rPr lang="fr-FR" sz="1100" b="0" i="0" u="none" strike="noStrike" dirty="0" smtClean="0">
                          <a:solidFill>
                            <a:srgbClr val="000000"/>
                          </a:solidFill>
                          <a:effectLst/>
                          <a:latin typeface="Calibri" panose="020F0502020204030204" pitchFamily="34" charset="0"/>
                        </a:rPr>
                        <a:t>Sens des opérations. </a:t>
                      </a:r>
                    </a:p>
                    <a:p>
                      <a:pPr algn="l" fontAlgn="ctr"/>
                      <a:r>
                        <a:rPr lang="fr-FR" sz="1100" b="0" i="0" u="none" strike="noStrike" dirty="0" smtClean="0">
                          <a:solidFill>
                            <a:srgbClr val="000000"/>
                          </a:solidFill>
                          <a:effectLst/>
                          <a:latin typeface="Calibri" panose="020F0502020204030204" pitchFamily="34" charset="0"/>
                        </a:rPr>
                        <a:t>Problèmes relevant des structures additives (addition/soustraction). </a:t>
                      </a:r>
                    </a:p>
                    <a:p>
                      <a:pPr algn="l" fontAlgn="ctr"/>
                      <a:r>
                        <a:rPr lang="fr-FR" sz="1100" b="0" i="0" u="none" strike="noStrike" dirty="0" smtClean="0">
                          <a:solidFill>
                            <a:srgbClr val="000000"/>
                          </a:solidFill>
                          <a:effectLst/>
                          <a:latin typeface="Calibri" panose="020F0502020204030204" pitchFamily="34" charset="0"/>
                        </a:rPr>
                        <a:t>Problèmes relevant des structures multiplicatives, de partages ou de groupements (multiplication/division). </a:t>
                      </a:r>
                    </a:p>
                    <a:p>
                      <a:pPr algn="l" fontAlgn="ctr"/>
                      <a:r>
                        <a:rPr lang="fr-FR" sz="1100" b="0" i="0" u="none" strike="noStrike" dirty="0" smtClean="0">
                          <a:solidFill>
                            <a:srgbClr val="000000"/>
                          </a:solidFill>
                          <a:effectLst/>
                          <a:latin typeface="Calibri" panose="020F0502020204030204" pitchFamily="34" charset="0"/>
                        </a:rPr>
                        <a:t>Modéliser ces problèmes à l’aide d’écritures mathématiques. Sens des symboles +, −, ×,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NC13</a:t>
                      </a: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Mémoriser des faits numériques et des procédures. Tables de l’addition et de la multiplication.</a:t>
                      </a:r>
                    </a:p>
                    <a:p>
                      <a:pPr algn="l" fontAlgn="ctr"/>
                      <a:r>
                        <a:rPr lang="fr-FR" sz="1100" b="0" i="0" u="none" strike="noStrike" dirty="0" smtClean="0">
                          <a:solidFill>
                            <a:srgbClr val="000000"/>
                          </a:solidFill>
                          <a:effectLst/>
                          <a:latin typeface="Calibri" panose="020F0502020204030204" pitchFamily="34" charset="0"/>
                        </a:rPr>
                        <a:t>Décompositions additives et multiplicatives de 10 et de 100, compléments à la dizaine supérieure, à la centaine supérieure, </a:t>
                      </a:r>
                      <a:r>
                        <a:rPr lang="fr-FR" sz="1100" b="0" i="0" u="none" strike="noStrike" dirty="0" smtClean="0">
                          <a:solidFill>
                            <a:schemeClr val="accent1"/>
                          </a:solidFill>
                          <a:effectLst/>
                          <a:latin typeface="Calibri" panose="020F0502020204030204" pitchFamily="34" charset="0"/>
                        </a:rPr>
                        <a:t>multiplication par une puissance de 10</a:t>
                      </a:r>
                      <a:r>
                        <a:rPr lang="fr-FR" sz="1100" b="0" i="0" u="none" strike="noStrike" dirty="0" smtClean="0">
                          <a:solidFill>
                            <a:srgbClr val="000000"/>
                          </a:solidFill>
                          <a:effectLst/>
                          <a:latin typeface="Calibri" panose="020F0502020204030204" pitchFamily="34" charset="0"/>
                        </a:rPr>
                        <a:t>, doubles et moitiés de nombres d’usage courant, etc..</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rgbClr val="000000"/>
                          </a:solidFill>
                          <a:effectLst/>
                          <a:latin typeface="Calibri" panose="020F0502020204030204" pitchFamily="34" charset="0"/>
                        </a:rPr>
                        <a:t>NC14</a:t>
                      </a:r>
                      <a:endParaRPr lang="fr-FR" sz="11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ctr"/>
                      <a:r>
                        <a:rPr lang="fr-FR" sz="1100" b="0" i="0" u="none" strike="noStrike" dirty="0" smtClean="0">
                          <a:solidFill>
                            <a:srgbClr val="000000"/>
                          </a:solidFill>
                          <a:effectLst/>
                          <a:latin typeface="Calibri" panose="020F0502020204030204" pitchFamily="34" charset="0"/>
                        </a:rPr>
                        <a:t>Élaborer ou choisir des stratégies de calcul à l’oral et à l’écrit. </a:t>
                      </a:r>
                      <a:endParaRPr lang="fr-FR" sz="1100" b="0" i="0" u="none" strike="noStrike" dirty="0">
                        <a:solidFill>
                          <a:srgbClr val="000000"/>
                        </a:solidFill>
                        <a:effectLst/>
                        <a:latin typeface="Calibri" panose="020F0502020204030204" pitchFamily="34" charset="0"/>
                      </a:endParaRPr>
                    </a:p>
                  </a:txBody>
                  <a:tcPr marL="9525" marR="9525" marT="9525" marB="0" anchor="ctr"/>
                </a:tc>
                <a:tc>
                  <a:txBody>
                    <a:bodyPr/>
                    <a:lstStyle/>
                    <a:p>
                      <a:endParaRPr lang="fr-FR" sz="1200"/>
                    </a:p>
                  </a:txBody>
                  <a:tcPr/>
                </a:tc>
                <a:tc>
                  <a:txBody>
                    <a:bodyPr/>
                    <a:lstStyle/>
                    <a:p>
                      <a:endParaRPr lang="fr-FR" sz="120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a:solidFill>
                            <a:srgbClr val="000000"/>
                          </a:solidFill>
                          <a:effectLst/>
                          <a:latin typeface="Calibri" panose="020F0502020204030204" pitchFamily="34" charset="0"/>
                        </a:rPr>
                        <a:t>NC16</a:t>
                      </a:r>
                    </a:p>
                  </a:txBody>
                  <a:tcPr marL="9525" marR="9525" marT="9525" marB="0" anchor="ctr"/>
                </a:tc>
                <a:tc>
                  <a:txBody>
                    <a:bodyPr/>
                    <a:lstStyle/>
                    <a:p>
                      <a:pPr algn="l" fontAlgn="ctr"/>
                      <a:r>
                        <a:rPr lang="fr-FR" sz="1100" b="0" i="0" u="sng" strike="noStrike" dirty="0">
                          <a:solidFill>
                            <a:srgbClr val="000000"/>
                          </a:solidFill>
                          <a:effectLst/>
                          <a:latin typeface="Calibri" panose="020F0502020204030204" pitchFamily="34" charset="0"/>
                        </a:rPr>
                        <a:t>Calcul mental </a:t>
                      </a:r>
                      <a:r>
                        <a:rPr lang="fr-FR" sz="1100" b="0" i="0" u="none" strike="noStrike" dirty="0">
                          <a:solidFill>
                            <a:srgbClr val="000000"/>
                          </a:solidFill>
                          <a:effectLst/>
                          <a:latin typeface="Calibri" panose="020F0502020204030204" pitchFamily="34" charset="0"/>
                        </a:rPr>
                        <a:t>: calculer mentalement pour obtenir un résultat exact </a:t>
                      </a:r>
                    </a:p>
                  </a:txBody>
                  <a:tcPr marL="9525" marR="9525" marT="9525" marB="0" anchor="ctr"/>
                </a:tc>
                <a:tc>
                  <a:txBody>
                    <a:bodyPr/>
                    <a:lstStyle/>
                    <a:p>
                      <a:endParaRPr lang="fr-FR" sz="120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6"/>
                          </a:solidFill>
                          <a:effectLst/>
                          <a:latin typeface="Calibri" panose="020F0502020204030204" pitchFamily="34" charset="0"/>
                        </a:rPr>
                        <a:t>NC17</a:t>
                      </a:r>
                      <a:endParaRPr lang="fr-FR" sz="1100" b="1" i="0" u="none" strike="noStrike" dirty="0">
                        <a:solidFill>
                          <a:schemeClr val="accent6"/>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chemeClr val="accent6"/>
                          </a:solidFill>
                          <a:effectLst/>
                          <a:latin typeface="Calibri" panose="020F0502020204030204" pitchFamily="34" charset="0"/>
                        </a:rPr>
                        <a:t>Calcul en ligne : </a:t>
                      </a:r>
                      <a:r>
                        <a:rPr lang="fr-FR" sz="1100" b="0" i="0" u="none" strike="noStrike" dirty="0" smtClean="0">
                          <a:solidFill>
                            <a:schemeClr val="accent6"/>
                          </a:solidFill>
                          <a:effectLst/>
                          <a:latin typeface="Calibri" panose="020F0502020204030204" pitchFamily="34" charset="0"/>
                        </a:rPr>
                        <a:t>calculer en utilisant des écritures en ligne additives, soustractives,</a:t>
                      </a:r>
                      <a:endParaRPr lang="fr-FR" sz="1100" b="0" i="0" u="none" strike="noStrike" dirty="0">
                        <a:solidFill>
                          <a:schemeClr val="accent6"/>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a:p>
                  </a:txBody>
                  <a:tcPr/>
                </a:tc>
                <a:tc>
                  <a:txBody>
                    <a:bodyPr/>
                    <a:lstStyle/>
                    <a:p>
                      <a:endParaRPr lang="fr-FR" sz="1200" dirty="0"/>
                    </a:p>
                  </a:txBody>
                  <a:tcPr/>
                </a:tc>
              </a:tr>
              <a:tr h="370840">
                <a:tc>
                  <a:txBody>
                    <a:bodyPr/>
                    <a:lstStyle/>
                    <a:p>
                      <a:pPr algn="ctr" fontAlgn="ctr"/>
                      <a:r>
                        <a:rPr lang="fr-FR" sz="1100" b="1" i="0" u="none" strike="noStrike" dirty="0" smtClean="0">
                          <a:solidFill>
                            <a:schemeClr val="accent1"/>
                          </a:solidFill>
                          <a:effectLst/>
                          <a:latin typeface="Calibri" panose="020F0502020204030204" pitchFamily="34" charset="0"/>
                        </a:rPr>
                        <a:t>NC18</a:t>
                      </a:r>
                      <a:endParaRPr lang="fr-FR" sz="1100" b="1" i="0" u="none" strike="noStrike" dirty="0">
                        <a:solidFill>
                          <a:schemeClr val="accent1"/>
                        </a:solidFill>
                        <a:effectLst/>
                        <a:latin typeface="Calibri" panose="020F0502020204030204" pitchFamily="34" charset="0"/>
                      </a:endParaRPr>
                    </a:p>
                  </a:txBody>
                  <a:tcPr marL="9525" marR="9525" marT="9525" marB="0" anchor="ctr"/>
                </a:tc>
                <a:tc>
                  <a:txBody>
                    <a:bodyPr/>
                    <a:lstStyle/>
                    <a:p>
                      <a:pPr algn="l" fontAlgn="ctr"/>
                      <a:r>
                        <a:rPr lang="fr-FR" sz="1100" b="0" i="0" u="sng" strike="noStrike" dirty="0" smtClean="0">
                          <a:solidFill>
                            <a:schemeClr val="accent1"/>
                          </a:solidFill>
                          <a:effectLst/>
                          <a:latin typeface="Calibri" panose="020F0502020204030204" pitchFamily="34" charset="0"/>
                        </a:rPr>
                        <a:t>Calcul posé : </a:t>
                      </a:r>
                      <a:r>
                        <a:rPr lang="fr-FR" sz="1100" b="0" i="0" u="none" strike="noStrike" dirty="0" smtClean="0">
                          <a:solidFill>
                            <a:schemeClr val="accent1"/>
                          </a:solidFill>
                          <a:effectLst/>
                          <a:latin typeface="Calibri" panose="020F0502020204030204" pitchFamily="34" charset="0"/>
                        </a:rPr>
                        <a:t>mettre en œuvre un algorithme de calcul posé pour l’addition, la soustraction, la multiplication.</a:t>
                      </a:r>
                      <a:endParaRPr lang="fr-FR" sz="1100" b="0" i="0" u="none" strike="noStrike" dirty="0">
                        <a:solidFill>
                          <a:schemeClr val="accent1"/>
                        </a:solidFill>
                        <a:effectLst/>
                        <a:latin typeface="Calibri" panose="020F0502020204030204" pitchFamily="34" charset="0"/>
                      </a:endParaRPr>
                    </a:p>
                  </a:txBody>
                  <a:tcPr marL="9525" marR="9525" marT="9525" marB="0" anchor="ctr"/>
                </a:tc>
                <a:tc>
                  <a:txBody>
                    <a:bodyPr/>
                    <a:lstStyle/>
                    <a:p>
                      <a:endParaRPr lang="fr-FR" sz="1200" dirty="0"/>
                    </a:p>
                  </a:txBody>
                  <a:tcPr/>
                </a:tc>
                <a:tc>
                  <a:txBody>
                    <a:bodyPr/>
                    <a:lstStyle/>
                    <a:p>
                      <a:endParaRPr lang="fr-FR" sz="1200" dirty="0"/>
                    </a:p>
                  </a:txBody>
                  <a:tcPr/>
                </a:tc>
                <a:tc>
                  <a:txBody>
                    <a:bodyPr/>
                    <a:lstStyle/>
                    <a:p>
                      <a:endParaRPr lang="fr-FR" sz="1200" dirty="0"/>
                    </a:p>
                  </a:txBody>
                  <a:tcPr/>
                </a:tc>
                <a:tc>
                  <a:txBody>
                    <a:bodyPr/>
                    <a:lstStyle/>
                    <a:p>
                      <a:endParaRPr lang="fr-FR" sz="1200" dirty="0"/>
                    </a:p>
                  </a:txBody>
                  <a:tcPr/>
                </a:tc>
              </a:tr>
            </a:tbl>
          </a:graphicData>
        </a:graphic>
      </p:graphicFrame>
      <p:sp>
        <p:nvSpPr>
          <p:cNvPr id="6" name="ZoneTexte 5"/>
          <p:cNvSpPr txBox="1"/>
          <p:nvPr/>
        </p:nvSpPr>
        <p:spPr>
          <a:xfrm>
            <a:off x="344703" y="612752"/>
            <a:ext cx="6870264" cy="461157"/>
          </a:xfrm>
          <a:prstGeom prst="rect">
            <a:avLst/>
          </a:prstGeom>
          <a:noFill/>
        </p:spPr>
        <p:txBody>
          <a:bodyPr wrap="square" rtlCol="0">
            <a:spAutoFit/>
          </a:bodyPr>
          <a:lstStyle/>
          <a:p>
            <a:pPr algn="ctr"/>
            <a:r>
              <a:rPr lang="fr-FR" sz="2400" b="1" dirty="0" smtClean="0">
                <a:solidFill>
                  <a:srgbClr val="FFC000"/>
                </a:solidFill>
                <a:latin typeface="Century Gothic" panose="020B0502020202020204" pitchFamily="34" charset="0"/>
              </a:rPr>
              <a:t>Nombres et calcul</a:t>
            </a:r>
            <a:endParaRPr lang="fr-FR" sz="2400" b="1" dirty="0">
              <a:solidFill>
                <a:srgbClr val="FFC000"/>
              </a:solidFill>
              <a:latin typeface="Century Gothic" panose="020B0502020202020204" pitchFamily="34" charset="0"/>
            </a:endParaRPr>
          </a:p>
        </p:txBody>
      </p:sp>
      <p:grpSp>
        <p:nvGrpSpPr>
          <p:cNvPr id="12" name="Groupe 11"/>
          <p:cNvGrpSpPr/>
          <p:nvPr/>
        </p:nvGrpSpPr>
        <p:grpSpPr>
          <a:xfrm>
            <a:off x="401735" y="535471"/>
            <a:ext cx="557175" cy="618911"/>
            <a:chOff x="2036805" y="4419557"/>
            <a:chExt cx="3189426" cy="3467512"/>
          </a:xfrm>
        </p:grpSpPr>
        <p:pic>
          <p:nvPicPr>
            <p:cNvPr id="13" name="Imag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805" y="4419557"/>
              <a:ext cx="1740637" cy="1740637"/>
            </a:xfrm>
            <a:prstGeom prst="rect">
              <a:avLst/>
            </a:prstGeom>
          </p:spPr>
        </p:pic>
        <p:sp>
          <p:nvSpPr>
            <p:cNvPr id="14" name="ZoneTexte 13"/>
            <p:cNvSpPr txBox="1"/>
            <p:nvPr/>
          </p:nvSpPr>
          <p:spPr>
            <a:xfrm>
              <a:off x="3727923" y="5645412"/>
              <a:ext cx="1498308" cy="2241657"/>
            </a:xfrm>
            <a:prstGeom prst="rect">
              <a:avLst/>
            </a:prstGeom>
            <a:noFill/>
          </p:spPr>
          <p:txBody>
            <a:bodyPr wrap="square" rtlCol="0">
              <a:spAutoFit/>
            </a:bodyPr>
            <a:lstStyle/>
            <a:p>
              <a:r>
                <a:rPr lang="fr-FR" sz="2000" b="1" dirty="0">
                  <a:latin typeface="Cursive standard" pitchFamily="2" charset="0"/>
                </a:rPr>
                <a:t>2</a:t>
              </a:r>
            </a:p>
          </p:txBody>
        </p:sp>
        <p:sp>
          <p:nvSpPr>
            <p:cNvPr id="15" name="Croix 14"/>
            <p:cNvSpPr/>
            <p:nvPr/>
          </p:nvSpPr>
          <p:spPr>
            <a:xfrm>
              <a:off x="2429478" y="6180914"/>
              <a:ext cx="955291" cy="931673"/>
            </a:xfrm>
            <a:prstGeom prst="plus">
              <a:avLst>
                <a:gd name="adj" fmla="val 41537"/>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sp>
          <p:nvSpPr>
            <p:cNvPr id="16" name="Rectangle 15"/>
            <p:cNvSpPr/>
            <p:nvPr/>
          </p:nvSpPr>
          <p:spPr>
            <a:xfrm>
              <a:off x="3958264" y="4958018"/>
              <a:ext cx="831251" cy="133217"/>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sz="1273"/>
            </a:p>
          </p:txBody>
        </p:sp>
      </p:grpSp>
      <p:sp>
        <p:nvSpPr>
          <p:cNvPr id="11" name="Titre 1"/>
          <p:cNvSpPr>
            <a:spLocks noGrp="1"/>
          </p:cNvSpPr>
          <p:nvPr>
            <p:ph type="ctrTitle"/>
          </p:nvPr>
        </p:nvSpPr>
        <p:spPr>
          <a:xfrm>
            <a:off x="-1140655" y="-189974"/>
            <a:ext cx="7559675" cy="754866"/>
          </a:xfrm>
        </p:spPr>
        <p:txBody>
          <a:bodyPr>
            <a:normAutofit/>
          </a:bodyPr>
          <a:lstStyle/>
          <a:p>
            <a:r>
              <a:rPr lang="fr-FR" sz="2000" dirty="0" smtClean="0">
                <a:solidFill>
                  <a:srgbClr val="002060"/>
                </a:solidFill>
                <a:latin typeface="Cursive standard" pitchFamily="2" charset="0"/>
              </a:rPr>
              <a:t>Tableau des apprentissages de __________</a:t>
            </a:r>
            <a:endParaRPr lang="fr-FR" sz="2000" dirty="0">
              <a:solidFill>
                <a:srgbClr val="002060"/>
              </a:solidFill>
              <a:latin typeface="Cursive standard" pitchFamily="2" charset="0"/>
            </a:endParaRPr>
          </a:p>
        </p:txBody>
      </p:sp>
      <p:sp>
        <p:nvSpPr>
          <p:cNvPr id="17" name="ZoneTexte 16"/>
          <p:cNvSpPr txBox="1"/>
          <p:nvPr/>
        </p:nvSpPr>
        <p:spPr>
          <a:xfrm>
            <a:off x="4294358" y="147604"/>
            <a:ext cx="4015409" cy="338554"/>
          </a:xfrm>
          <a:prstGeom prst="rect">
            <a:avLst/>
          </a:prstGeom>
          <a:noFill/>
        </p:spPr>
        <p:txBody>
          <a:bodyPr wrap="square" rtlCol="0">
            <a:spAutoFit/>
          </a:bodyPr>
          <a:lstStyle/>
          <a:p>
            <a:pPr algn="ctr"/>
            <a:r>
              <a:rPr lang="fr-FR" sz="1600" b="1" dirty="0" smtClean="0">
                <a:latin typeface="Century Gothic" panose="020B0502020202020204" pitchFamily="34" charset="0"/>
              </a:rPr>
              <a:t>CE1/CE2 – Module </a:t>
            </a:r>
            <a:r>
              <a:rPr lang="fr-FR" sz="1600" b="1" dirty="0">
                <a:latin typeface="Century Gothic" panose="020B0502020202020204" pitchFamily="34" charset="0"/>
              </a:rPr>
              <a:t>5</a:t>
            </a:r>
            <a:r>
              <a:rPr lang="fr-FR" sz="1600" b="1" dirty="0" smtClean="0">
                <a:latin typeface="Century Gothic" panose="020B0502020202020204" pitchFamily="34" charset="0"/>
              </a:rPr>
              <a:t>a</a:t>
            </a:r>
            <a:endParaRPr lang="fr-FR" sz="1600" b="1" dirty="0">
              <a:latin typeface="Century Gothic" panose="020B0502020202020204" pitchFamily="34" charset="0"/>
            </a:endParaRPr>
          </a:p>
        </p:txBody>
      </p:sp>
      <p:sp>
        <p:nvSpPr>
          <p:cNvPr id="18" name="Rectangle 17"/>
          <p:cNvSpPr/>
          <p:nvPr/>
        </p:nvSpPr>
        <p:spPr>
          <a:xfrm>
            <a:off x="6613050" y="10310800"/>
            <a:ext cx="824265" cy="276999"/>
          </a:xfrm>
          <a:prstGeom prst="rect">
            <a:avLst/>
          </a:prstGeom>
        </p:spPr>
        <p:txBody>
          <a:bodyPr wrap="none">
            <a:spAutoFit/>
          </a:bodyPr>
          <a:lstStyle/>
          <a:p>
            <a:r>
              <a:rPr lang="fr-FR" sz="1200" b="1" dirty="0">
                <a:solidFill>
                  <a:schemeClr val="accent6"/>
                </a:solidFill>
                <a:latin typeface="Mia's Scribblings ~" panose="02000000000000000000" pitchFamily="2" charset="0"/>
              </a:rPr>
              <a:t>CE1</a:t>
            </a:r>
            <a:r>
              <a:rPr lang="fr-FR" sz="1200" b="1" dirty="0">
                <a:latin typeface="Mia's Scribblings ~" panose="02000000000000000000" pitchFamily="2" charset="0"/>
              </a:rPr>
              <a:t>/</a:t>
            </a:r>
            <a:r>
              <a:rPr lang="fr-FR" sz="1200" b="1" dirty="0">
                <a:solidFill>
                  <a:schemeClr val="accent1"/>
                </a:solidFill>
                <a:latin typeface="Mia's Scribblings ~" panose="02000000000000000000" pitchFamily="2" charset="0"/>
              </a:rPr>
              <a:t>CE2</a:t>
            </a:r>
            <a:endParaRPr lang="fr-FR" sz="1200" dirty="0">
              <a:solidFill>
                <a:schemeClr val="accent1"/>
              </a:solidFill>
              <a:latin typeface="Mia's Scribblings ~" panose="02000000000000000000" pitchFamily="2" charset="0"/>
            </a:endParaRPr>
          </a:p>
        </p:txBody>
      </p:sp>
    </p:spTree>
    <p:extLst>
      <p:ext uri="{BB962C8B-B14F-4D97-AF65-F5344CB8AC3E}">
        <p14:creationId xmlns:p14="http://schemas.microsoft.com/office/powerpoint/2010/main" val="608340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2464</TotalTime>
  <Words>12901</Words>
  <Application>Microsoft Office PowerPoint</Application>
  <PresentationFormat>Personnalisé</PresentationFormat>
  <Paragraphs>1709</Paragraphs>
  <Slides>48</Slides>
  <Notes>48</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48</vt:i4>
      </vt:variant>
    </vt:vector>
  </HeadingPairs>
  <TitlesOfParts>
    <vt:vector size="55" baseType="lpstr">
      <vt:lpstr>Arial</vt:lpstr>
      <vt:lpstr>Calibri</vt:lpstr>
      <vt:lpstr>Calibri Light</vt:lpstr>
      <vt:lpstr>Century Gothic</vt:lpstr>
      <vt:lpstr>Cursive standard</vt:lpstr>
      <vt:lpstr>Mia's Scribblings ~</vt:lpstr>
      <vt:lpstr>Thème Office</vt:lpstr>
      <vt:lpstr>Tableau des apprentissages de __________</vt:lpstr>
      <vt:lpstr>Présentation PowerPoint</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Présentation PowerPoint</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lpstr>Tableau des apprentissages de __________</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Tableau des apprentissages de __________</dc:title>
  <dc:creator>Aurélia LECLAIRE</dc:creator>
  <cp:lastModifiedBy>Severine Walker</cp:lastModifiedBy>
  <cp:revision>209</cp:revision>
  <dcterms:created xsi:type="dcterms:W3CDTF">2018-06-10T12:27:58Z</dcterms:created>
  <dcterms:modified xsi:type="dcterms:W3CDTF">2018-06-16T20:36:05Z</dcterms:modified>
</cp:coreProperties>
</file>