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0"/>
  </p:notesMasterIdLst>
  <p:sldIdLst>
    <p:sldId id="256" r:id="rId2"/>
    <p:sldId id="337" r:id="rId3"/>
    <p:sldId id="280" r:id="rId4"/>
    <p:sldId id="338" r:id="rId5"/>
    <p:sldId id="281" r:id="rId6"/>
    <p:sldId id="302" r:id="rId7"/>
    <p:sldId id="303" r:id="rId8"/>
    <p:sldId id="282" r:id="rId9"/>
    <p:sldId id="305" r:id="rId10"/>
    <p:sldId id="304" r:id="rId11"/>
    <p:sldId id="284" r:id="rId12"/>
    <p:sldId id="306" r:id="rId13"/>
    <p:sldId id="285" r:id="rId14"/>
    <p:sldId id="307" r:id="rId15"/>
    <p:sldId id="286" r:id="rId16"/>
    <p:sldId id="308" r:id="rId17"/>
    <p:sldId id="287" r:id="rId18"/>
    <p:sldId id="309" r:id="rId19"/>
    <p:sldId id="311" r:id="rId20"/>
    <p:sldId id="310" r:id="rId21"/>
    <p:sldId id="312" r:id="rId22"/>
    <p:sldId id="289" r:id="rId23"/>
    <p:sldId id="314" r:id="rId24"/>
    <p:sldId id="313" r:id="rId25"/>
    <p:sldId id="315" r:id="rId26"/>
    <p:sldId id="316" r:id="rId27"/>
    <p:sldId id="317" r:id="rId28"/>
    <p:sldId id="318" r:id="rId29"/>
    <p:sldId id="293" r:id="rId30"/>
    <p:sldId id="336" r:id="rId31"/>
    <p:sldId id="294" r:id="rId32"/>
    <p:sldId id="319" r:id="rId33"/>
    <p:sldId id="320" r:id="rId34"/>
    <p:sldId id="295" r:id="rId35"/>
    <p:sldId id="321" r:id="rId36"/>
    <p:sldId id="329" r:id="rId37"/>
    <p:sldId id="322" r:id="rId38"/>
    <p:sldId id="331" r:id="rId39"/>
    <p:sldId id="323" r:id="rId40"/>
    <p:sldId id="330" r:id="rId41"/>
    <p:sldId id="324" r:id="rId42"/>
    <p:sldId id="332" r:id="rId43"/>
    <p:sldId id="326" r:id="rId44"/>
    <p:sldId id="333" r:id="rId45"/>
    <p:sldId id="327" r:id="rId46"/>
    <p:sldId id="334" r:id="rId47"/>
    <p:sldId id="328" r:id="rId48"/>
    <p:sldId id="335" r:id="rId49"/>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5" autoAdjust="0"/>
    <p:restoredTop sz="94660"/>
  </p:normalViewPr>
  <p:slideViewPr>
    <p:cSldViewPr snapToGrid="0">
      <p:cViewPr>
        <p:scale>
          <a:sx n="70" d="100"/>
          <a:sy n="70" d="100"/>
        </p:scale>
        <p:origin x="1698" y="138"/>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017D5A-5A04-48E1-B696-2CFF0AEB35D1}" type="datetimeFigureOut">
              <a:rPr lang="fr-FR" smtClean="0"/>
              <a:t>13/06/2018</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0E1B26-CB21-4BE2-8E75-4E3E87D7D4A3}" type="slidenum">
              <a:rPr lang="fr-FR" smtClean="0"/>
              <a:t>‹N°›</a:t>
            </a:fld>
            <a:endParaRPr lang="fr-FR"/>
          </a:p>
        </p:txBody>
      </p:sp>
    </p:spTree>
    <p:extLst>
      <p:ext uri="{BB962C8B-B14F-4D97-AF65-F5344CB8AC3E}">
        <p14:creationId xmlns:p14="http://schemas.microsoft.com/office/powerpoint/2010/main" val="2423202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1</a:t>
            </a:fld>
            <a:endParaRPr lang="fr-FR"/>
          </a:p>
        </p:txBody>
      </p:sp>
    </p:spTree>
    <p:extLst>
      <p:ext uri="{BB962C8B-B14F-4D97-AF65-F5344CB8AC3E}">
        <p14:creationId xmlns:p14="http://schemas.microsoft.com/office/powerpoint/2010/main" val="39822834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10</a:t>
            </a:fld>
            <a:endParaRPr lang="fr-FR"/>
          </a:p>
        </p:txBody>
      </p:sp>
    </p:spTree>
    <p:extLst>
      <p:ext uri="{BB962C8B-B14F-4D97-AF65-F5344CB8AC3E}">
        <p14:creationId xmlns:p14="http://schemas.microsoft.com/office/powerpoint/2010/main" val="16716917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11</a:t>
            </a:fld>
            <a:endParaRPr lang="fr-FR"/>
          </a:p>
        </p:txBody>
      </p:sp>
    </p:spTree>
    <p:extLst>
      <p:ext uri="{BB962C8B-B14F-4D97-AF65-F5344CB8AC3E}">
        <p14:creationId xmlns:p14="http://schemas.microsoft.com/office/powerpoint/2010/main" val="1484018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12</a:t>
            </a:fld>
            <a:endParaRPr lang="fr-FR"/>
          </a:p>
        </p:txBody>
      </p:sp>
    </p:spTree>
    <p:extLst>
      <p:ext uri="{BB962C8B-B14F-4D97-AF65-F5344CB8AC3E}">
        <p14:creationId xmlns:p14="http://schemas.microsoft.com/office/powerpoint/2010/main" val="720725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13</a:t>
            </a:fld>
            <a:endParaRPr lang="fr-FR"/>
          </a:p>
        </p:txBody>
      </p:sp>
    </p:spTree>
    <p:extLst>
      <p:ext uri="{BB962C8B-B14F-4D97-AF65-F5344CB8AC3E}">
        <p14:creationId xmlns:p14="http://schemas.microsoft.com/office/powerpoint/2010/main" val="7941235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14</a:t>
            </a:fld>
            <a:endParaRPr lang="fr-FR"/>
          </a:p>
        </p:txBody>
      </p:sp>
    </p:spTree>
    <p:extLst>
      <p:ext uri="{BB962C8B-B14F-4D97-AF65-F5344CB8AC3E}">
        <p14:creationId xmlns:p14="http://schemas.microsoft.com/office/powerpoint/2010/main" val="619772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15</a:t>
            </a:fld>
            <a:endParaRPr lang="fr-FR"/>
          </a:p>
        </p:txBody>
      </p:sp>
    </p:spTree>
    <p:extLst>
      <p:ext uri="{BB962C8B-B14F-4D97-AF65-F5344CB8AC3E}">
        <p14:creationId xmlns:p14="http://schemas.microsoft.com/office/powerpoint/2010/main" val="27934368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16</a:t>
            </a:fld>
            <a:endParaRPr lang="fr-FR"/>
          </a:p>
        </p:txBody>
      </p:sp>
    </p:spTree>
    <p:extLst>
      <p:ext uri="{BB962C8B-B14F-4D97-AF65-F5344CB8AC3E}">
        <p14:creationId xmlns:p14="http://schemas.microsoft.com/office/powerpoint/2010/main" val="25613189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17</a:t>
            </a:fld>
            <a:endParaRPr lang="fr-FR"/>
          </a:p>
        </p:txBody>
      </p:sp>
    </p:spTree>
    <p:extLst>
      <p:ext uri="{BB962C8B-B14F-4D97-AF65-F5344CB8AC3E}">
        <p14:creationId xmlns:p14="http://schemas.microsoft.com/office/powerpoint/2010/main" val="17010652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18</a:t>
            </a:fld>
            <a:endParaRPr lang="fr-FR"/>
          </a:p>
        </p:txBody>
      </p:sp>
    </p:spTree>
    <p:extLst>
      <p:ext uri="{BB962C8B-B14F-4D97-AF65-F5344CB8AC3E}">
        <p14:creationId xmlns:p14="http://schemas.microsoft.com/office/powerpoint/2010/main" val="7216706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19</a:t>
            </a:fld>
            <a:endParaRPr lang="fr-FR"/>
          </a:p>
        </p:txBody>
      </p:sp>
    </p:spTree>
    <p:extLst>
      <p:ext uri="{BB962C8B-B14F-4D97-AF65-F5344CB8AC3E}">
        <p14:creationId xmlns:p14="http://schemas.microsoft.com/office/powerpoint/2010/main" val="926213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2</a:t>
            </a:fld>
            <a:endParaRPr lang="fr-FR"/>
          </a:p>
        </p:txBody>
      </p:sp>
    </p:spTree>
    <p:extLst>
      <p:ext uri="{BB962C8B-B14F-4D97-AF65-F5344CB8AC3E}">
        <p14:creationId xmlns:p14="http://schemas.microsoft.com/office/powerpoint/2010/main" val="20137350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20</a:t>
            </a:fld>
            <a:endParaRPr lang="fr-FR"/>
          </a:p>
        </p:txBody>
      </p:sp>
    </p:spTree>
    <p:extLst>
      <p:ext uri="{BB962C8B-B14F-4D97-AF65-F5344CB8AC3E}">
        <p14:creationId xmlns:p14="http://schemas.microsoft.com/office/powerpoint/2010/main" val="34334172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21</a:t>
            </a:fld>
            <a:endParaRPr lang="fr-FR"/>
          </a:p>
        </p:txBody>
      </p:sp>
    </p:spTree>
    <p:extLst>
      <p:ext uri="{BB962C8B-B14F-4D97-AF65-F5344CB8AC3E}">
        <p14:creationId xmlns:p14="http://schemas.microsoft.com/office/powerpoint/2010/main" val="32870645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22</a:t>
            </a:fld>
            <a:endParaRPr lang="fr-FR"/>
          </a:p>
        </p:txBody>
      </p:sp>
    </p:spTree>
    <p:extLst>
      <p:ext uri="{BB962C8B-B14F-4D97-AF65-F5344CB8AC3E}">
        <p14:creationId xmlns:p14="http://schemas.microsoft.com/office/powerpoint/2010/main" val="22415914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23</a:t>
            </a:fld>
            <a:endParaRPr lang="fr-FR"/>
          </a:p>
        </p:txBody>
      </p:sp>
    </p:spTree>
    <p:extLst>
      <p:ext uri="{BB962C8B-B14F-4D97-AF65-F5344CB8AC3E}">
        <p14:creationId xmlns:p14="http://schemas.microsoft.com/office/powerpoint/2010/main" val="4188609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24</a:t>
            </a:fld>
            <a:endParaRPr lang="fr-FR"/>
          </a:p>
        </p:txBody>
      </p:sp>
    </p:spTree>
    <p:extLst>
      <p:ext uri="{BB962C8B-B14F-4D97-AF65-F5344CB8AC3E}">
        <p14:creationId xmlns:p14="http://schemas.microsoft.com/office/powerpoint/2010/main" val="36730650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25</a:t>
            </a:fld>
            <a:endParaRPr lang="fr-FR"/>
          </a:p>
        </p:txBody>
      </p:sp>
    </p:spTree>
    <p:extLst>
      <p:ext uri="{BB962C8B-B14F-4D97-AF65-F5344CB8AC3E}">
        <p14:creationId xmlns:p14="http://schemas.microsoft.com/office/powerpoint/2010/main" val="32198781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26</a:t>
            </a:fld>
            <a:endParaRPr lang="fr-FR"/>
          </a:p>
        </p:txBody>
      </p:sp>
    </p:spTree>
    <p:extLst>
      <p:ext uri="{BB962C8B-B14F-4D97-AF65-F5344CB8AC3E}">
        <p14:creationId xmlns:p14="http://schemas.microsoft.com/office/powerpoint/2010/main" val="24155457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27</a:t>
            </a:fld>
            <a:endParaRPr lang="fr-FR"/>
          </a:p>
        </p:txBody>
      </p:sp>
    </p:spTree>
    <p:extLst>
      <p:ext uri="{BB962C8B-B14F-4D97-AF65-F5344CB8AC3E}">
        <p14:creationId xmlns:p14="http://schemas.microsoft.com/office/powerpoint/2010/main" val="4071415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28</a:t>
            </a:fld>
            <a:endParaRPr lang="fr-FR"/>
          </a:p>
        </p:txBody>
      </p:sp>
    </p:spTree>
    <p:extLst>
      <p:ext uri="{BB962C8B-B14F-4D97-AF65-F5344CB8AC3E}">
        <p14:creationId xmlns:p14="http://schemas.microsoft.com/office/powerpoint/2010/main" val="13566698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29</a:t>
            </a:fld>
            <a:endParaRPr lang="fr-FR"/>
          </a:p>
        </p:txBody>
      </p:sp>
    </p:spTree>
    <p:extLst>
      <p:ext uri="{BB962C8B-B14F-4D97-AF65-F5344CB8AC3E}">
        <p14:creationId xmlns:p14="http://schemas.microsoft.com/office/powerpoint/2010/main" val="2843824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3</a:t>
            </a:fld>
            <a:endParaRPr lang="fr-FR"/>
          </a:p>
        </p:txBody>
      </p:sp>
    </p:spTree>
    <p:extLst>
      <p:ext uri="{BB962C8B-B14F-4D97-AF65-F5344CB8AC3E}">
        <p14:creationId xmlns:p14="http://schemas.microsoft.com/office/powerpoint/2010/main" val="338235611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30</a:t>
            </a:fld>
            <a:endParaRPr lang="fr-FR"/>
          </a:p>
        </p:txBody>
      </p:sp>
    </p:spTree>
    <p:extLst>
      <p:ext uri="{BB962C8B-B14F-4D97-AF65-F5344CB8AC3E}">
        <p14:creationId xmlns:p14="http://schemas.microsoft.com/office/powerpoint/2010/main" val="29972724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31</a:t>
            </a:fld>
            <a:endParaRPr lang="fr-FR"/>
          </a:p>
        </p:txBody>
      </p:sp>
    </p:spTree>
    <p:extLst>
      <p:ext uri="{BB962C8B-B14F-4D97-AF65-F5344CB8AC3E}">
        <p14:creationId xmlns:p14="http://schemas.microsoft.com/office/powerpoint/2010/main" val="261191537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32</a:t>
            </a:fld>
            <a:endParaRPr lang="fr-FR"/>
          </a:p>
        </p:txBody>
      </p:sp>
    </p:spTree>
    <p:extLst>
      <p:ext uri="{BB962C8B-B14F-4D97-AF65-F5344CB8AC3E}">
        <p14:creationId xmlns:p14="http://schemas.microsoft.com/office/powerpoint/2010/main" val="27151323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33</a:t>
            </a:fld>
            <a:endParaRPr lang="fr-FR"/>
          </a:p>
        </p:txBody>
      </p:sp>
    </p:spTree>
    <p:extLst>
      <p:ext uri="{BB962C8B-B14F-4D97-AF65-F5344CB8AC3E}">
        <p14:creationId xmlns:p14="http://schemas.microsoft.com/office/powerpoint/2010/main" val="196181679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34</a:t>
            </a:fld>
            <a:endParaRPr lang="fr-FR"/>
          </a:p>
        </p:txBody>
      </p:sp>
    </p:spTree>
    <p:extLst>
      <p:ext uri="{BB962C8B-B14F-4D97-AF65-F5344CB8AC3E}">
        <p14:creationId xmlns:p14="http://schemas.microsoft.com/office/powerpoint/2010/main" val="155898644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35</a:t>
            </a:fld>
            <a:endParaRPr lang="fr-FR"/>
          </a:p>
        </p:txBody>
      </p:sp>
    </p:spTree>
    <p:extLst>
      <p:ext uri="{BB962C8B-B14F-4D97-AF65-F5344CB8AC3E}">
        <p14:creationId xmlns:p14="http://schemas.microsoft.com/office/powerpoint/2010/main" val="93202718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36</a:t>
            </a:fld>
            <a:endParaRPr lang="fr-FR"/>
          </a:p>
        </p:txBody>
      </p:sp>
    </p:spTree>
    <p:extLst>
      <p:ext uri="{BB962C8B-B14F-4D97-AF65-F5344CB8AC3E}">
        <p14:creationId xmlns:p14="http://schemas.microsoft.com/office/powerpoint/2010/main" val="271130385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37</a:t>
            </a:fld>
            <a:endParaRPr lang="fr-FR"/>
          </a:p>
        </p:txBody>
      </p:sp>
    </p:spTree>
    <p:extLst>
      <p:ext uri="{BB962C8B-B14F-4D97-AF65-F5344CB8AC3E}">
        <p14:creationId xmlns:p14="http://schemas.microsoft.com/office/powerpoint/2010/main" val="206909467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38</a:t>
            </a:fld>
            <a:endParaRPr lang="fr-FR"/>
          </a:p>
        </p:txBody>
      </p:sp>
    </p:spTree>
    <p:extLst>
      <p:ext uri="{BB962C8B-B14F-4D97-AF65-F5344CB8AC3E}">
        <p14:creationId xmlns:p14="http://schemas.microsoft.com/office/powerpoint/2010/main" val="46358088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39</a:t>
            </a:fld>
            <a:endParaRPr lang="fr-FR"/>
          </a:p>
        </p:txBody>
      </p:sp>
    </p:spTree>
    <p:extLst>
      <p:ext uri="{BB962C8B-B14F-4D97-AF65-F5344CB8AC3E}">
        <p14:creationId xmlns:p14="http://schemas.microsoft.com/office/powerpoint/2010/main" val="42726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4</a:t>
            </a:fld>
            <a:endParaRPr lang="fr-FR"/>
          </a:p>
        </p:txBody>
      </p:sp>
    </p:spTree>
    <p:extLst>
      <p:ext uri="{BB962C8B-B14F-4D97-AF65-F5344CB8AC3E}">
        <p14:creationId xmlns:p14="http://schemas.microsoft.com/office/powerpoint/2010/main" val="67857671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40</a:t>
            </a:fld>
            <a:endParaRPr lang="fr-FR"/>
          </a:p>
        </p:txBody>
      </p:sp>
    </p:spTree>
    <p:extLst>
      <p:ext uri="{BB962C8B-B14F-4D97-AF65-F5344CB8AC3E}">
        <p14:creationId xmlns:p14="http://schemas.microsoft.com/office/powerpoint/2010/main" val="195317192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41</a:t>
            </a:fld>
            <a:endParaRPr lang="fr-FR"/>
          </a:p>
        </p:txBody>
      </p:sp>
    </p:spTree>
    <p:extLst>
      <p:ext uri="{BB962C8B-B14F-4D97-AF65-F5344CB8AC3E}">
        <p14:creationId xmlns:p14="http://schemas.microsoft.com/office/powerpoint/2010/main" val="214807114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42</a:t>
            </a:fld>
            <a:endParaRPr lang="fr-FR"/>
          </a:p>
        </p:txBody>
      </p:sp>
    </p:spTree>
    <p:extLst>
      <p:ext uri="{BB962C8B-B14F-4D97-AF65-F5344CB8AC3E}">
        <p14:creationId xmlns:p14="http://schemas.microsoft.com/office/powerpoint/2010/main" val="30243541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43</a:t>
            </a:fld>
            <a:endParaRPr lang="fr-FR"/>
          </a:p>
        </p:txBody>
      </p:sp>
    </p:spTree>
    <p:extLst>
      <p:ext uri="{BB962C8B-B14F-4D97-AF65-F5344CB8AC3E}">
        <p14:creationId xmlns:p14="http://schemas.microsoft.com/office/powerpoint/2010/main" val="123185174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44</a:t>
            </a:fld>
            <a:endParaRPr lang="fr-FR"/>
          </a:p>
        </p:txBody>
      </p:sp>
    </p:spTree>
    <p:extLst>
      <p:ext uri="{BB962C8B-B14F-4D97-AF65-F5344CB8AC3E}">
        <p14:creationId xmlns:p14="http://schemas.microsoft.com/office/powerpoint/2010/main" val="117809658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45</a:t>
            </a:fld>
            <a:endParaRPr lang="fr-FR"/>
          </a:p>
        </p:txBody>
      </p:sp>
    </p:spTree>
    <p:extLst>
      <p:ext uri="{BB962C8B-B14F-4D97-AF65-F5344CB8AC3E}">
        <p14:creationId xmlns:p14="http://schemas.microsoft.com/office/powerpoint/2010/main" val="140362665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46</a:t>
            </a:fld>
            <a:endParaRPr lang="fr-FR"/>
          </a:p>
        </p:txBody>
      </p:sp>
    </p:spTree>
    <p:extLst>
      <p:ext uri="{BB962C8B-B14F-4D97-AF65-F5344CB8AC3E}">
        <p14:creationId xmlns:p14="http://schemas.microsoft.com/office/powerpoint/2010/main" val="145037712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47</a:t>
            </a:fld>
            <a:endParaRPr lang="fr-FR"/>
          </a:p>
        </p:txBody>
      </p:sp>
    </p:spTree>
    <p:extLst>
      <p:ext uri="{BB962C8B-B14F-4D97-AF65-F5344CB8AC3E}">
        <p14:creationId xmlns:p14="http://schemas.microsoft.com/office/powerpoint/2010/main" val="301660474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48</a:t>
            </a:fld>
            <a:endParaRPr lang="fr-FR"/>
          </a:p>
        </p:txBody>
      </p:sp>
    </p:spTree>
    <p:extLst>
      <p:ext uri="{BB962C8B-B14F-4D97-AF65-F5344CB8AC3E}">
        <p14:creationId xmlns:p14="http://schemas.microsoft.com/office/powerpoint/2010/main" val="22825134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5</a:t>
            </a:fld>
            <a:endParaRPr lang="fr-FR"/>
          </a:p>
        </p:txBody>
      </p:sp>
    </p:spTree>
    <p:extLst>
      <p:ext uri="{BB962C8B-B14F-4D97-AF65-F5344CB8AC3E}">
        <p14:creationId xmlns:p14="http://schemas.microsoft.com/office/powerpoint/2010/main" val="4058250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6</a:t>
            </a:fld>
            <a:endParaRPr lang="fr-FR"/>
          </a:p>
        </p:txBody>
      </p:sp>
    </p:spTree>
    <p:extLst>
      <p:ext uri="{BB962C8B-B14F-4D97-AF65-F5344CB8AC3E}">
        <p14:creationId xmlns:p14="http://schemas.microsoft.com/office/powerpoint/2010/main" val="31442894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7</a:t>
            </a:fld>
            <a:endParaRPr lang="fr-FR"/>
          </a:p>
        </p:txBody>
      </p:sp>
    </p:spTree>
    <p:extLst>
      <p:ext uri="{BB962C8B-B14F-4D97-AF65-F5344CB8AC3E}">
        <p14:creationId xmlns:p14="http://schemas.microsoft.com/office/powerpoint/2010/main" val="42853664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8</a:t>
            </a:fld>
            <a:endParaRPr lang="fr-FR"/>
          </a:p>
        </p:txBody>
      </p:sp>
    </p:spTree>
    <p:extLst>
      <p:ext uri="{BB962C8B-B14F-4D97-AF65-F5344CB8AC3E}">
        <p14:creationId xmlns:p14="http://schemas.microsoft.com/office/powerpoint/2010/main" val="34946602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9</a:t>
            </a:fld>
            <a:endParaRPr lang="fr-FR"/>
          </a:p>
        </p:txBody>
      </p:sp>
    </p:spTree>
    <p:extLst>
      <p:ext uri="{BB962C8B-B14F-4D97-AF65-F5344CB8AC3E}">
        <p14:creationId xmlns:p14="http://schemas.microsoft.com/office/powerpoint/2010/main" val="29358133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smtClean="0"/>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DB722012-D9ED-4FD6-8B5E-88277A585ECF}" type="datetimeFigureOut">
              <a:rPr lang="fr-FR" smtClean="0"/>
              <a:t>13/06/2018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8444E91-A3FE-488F-9582-711D2B0279DB}" type="slidenum">
              <a:rPr lang="fr-FR" smtClean="0"/>
              <a:t>‹N°›</a:t>
            </a:fld>
            <a:endParaRPr lang="fr-FR"/>
          </a:p>
        </p:txBody>
      </p:sp>
    </p:spTree>
    <p:extLst>
      <p:ext uri="{BB962C8B-B14F-4D97-AF65-F5344CB8AC3E}">
        <p14:creationId xmlns:p14="http://schemas.microsoft.com/office/powerpoint/2010/main" val="3570220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B722012-D9ED-4FD6-8B5E-88277A585ECF}" type="datetimeFigureOut">
              <a:rPr lang="fr-FR" smtClean="0"/>
              <a:t>13/06/2018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8444E91-A3FE-488F-9582-711D2B0279DB}" type="slidenum">
              <a:rPr lang="fr-FR" smtClean="0"/>
              <a:t>‹N°›</a:t>
            </a:fld>
            <a:endParaRPr lang="fr-FR"/>
          </a:p>
        </p:txBody>
      </p:sp>
    </p:spTree>
    <p:extLst>
      <p:ext uri="{BB962C8B-B14F-4D97-AF65-F5344CB8AC3E}">
        <p14:creationId xmlns:p14="http://schemas.microsoft.com/office/powerpoint/2010/main" val="1216343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B722012-D9ED-4FD6-8B5E-88277A585ECF}" type="datetimeFigureOut">
              <a:rPr lang="fr-FR" smtClean="0"/>
              <a:t>13/06/2018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8444E91-A3FE-488F-9582-711D2B0279DB}" type="slidenum">
              <a:rPr lang="fr-FR" smtClean="0"/>
              <a:t>‹N°›</a:t>
            </a:fld>
            <a:endParaRPr lang="fr-FR"/>
          </a:p>
        </p:txBody>
      </p:sp>
    </p:spTree>
    <p:extLst>
      <p:ext uri="{BB962C8B-B14F-4D97-AF65-F5344CB8AC3E}">
        <p14:creationId xmlns:p14="http://schemas.microsoft.com/office/powerpoint/2010/main" val="1365978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B722012-D9ED-4FD6-8B5E-88277A585ECF}" type="datetimeFigureOut">
              <a:rPr lang="fr-FR" smtClean="0"/>
              <a:t>13/06/2018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8444E91-A3FE-488F-9582-711D2B0279DB}" type="slidenum">
              <a:rPr lang="fr-FR" smtClean="0"/>
              <a:t>‹N°›</a:t>
            </a:fld>
            <a:endParaRPr lang="fr-FR"/>
          </a:p>
        </p:txBody>
      </p:sp>
    </p:spTree>
    <p:extLst>
      <p:ext uri="{BB962C8B-B14F-4D97-AF65-F5344CB8AC3E}">
        <p14:creationId xmlns:p14="http://schemas.microsoft.com/office/powerpoint/2010/main" val="2731366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smtClean="0"/>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DB722012-D9ED-4FD6-8B5E-88277A585ECF}" type="datetimeFigureOut">
              <a:rPr lang="fr-FR" smtClean="0"/>
              <a:t>13/06/2018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8444E91-A3FE-488F-9582-711D2B0279DB}" type="slidenum">
              <a:rPr lang="fr-FR" smtClean="0"/>
              <a:t>‹N°›</a:t>
            </a:fld>
            <a:endParaRPr lang="fr-FR"/>
          </a:p>
        </p:txBody>
      </p:sp>
    </p:spTree>
    <p:extLst>
      <p:ext uri="{BB962C8B-B14F-4D97-AF65-F5344CB8AC3E}">
        <p14:creationId xmlns:p14="http://schemas.microsoft.com/office/powerpoint/2010/main" val="2228751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DB722012-D9ED-4FD6-8B5E-88277A585ECF}" type="datetimeFigureOut">
              <a:rPr lang="fr-FR" smtClean="0"/>
              <a:t>13/06/2018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8444E91-A3FE-488F-9582-711D2B0279DB}" type="slidenum">
              <a:rPr lang="fr-FR" smtClean="0"/>
              <a:t>‹N°›</a:t>
            </a:fld>
            <a:endParaRPr lang="fr-FR"/>
          </a:p>
        </p:txBody>
      </p:sp>
    </p:spTree>
    <p:extLst>
      <p:ext uri="{BB962C8B-B14F-4D97-AF65-F5344CB8AC3E}">
        <p14:creationId xmlns:p14="http://schemas.microsoft.com/office/powerpoint/2010/main" val="2833186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smtClean="0"/>
              <a:t>Modifiez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smtClean="0"/>
              <a:t>Modifiez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B722012-D9ED-4FD6-8B5E-88277A585ECF}" type="datetimeFigureOut">
              <a:rPr lang="fr-FR" smtClean="0"/>
              <a:t>13/06/2018</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8444E91-A3FE-488F-9582-711D2B0279DB}" type="slidenum">
              <a:rPr lang="fr-FR" smtClean="0"/>
              <a:t>‹N°›</a:t>
            </a:fld>
            <a:endParaRPr lang="fr-FR"/>
          </a:p>
        </p:txBody>
      </p:sp>
    </p:spTree>
    <p:extLst>
      <p:ext uri="{BB962C8B-B14F-4D97-AF65-F5344CB8AC3E}">
        <p14:creationId xmlns:p14="http://schemas.microsoft.com/office/powerpoint/2010/main" val="677537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DB722012-D9ED-4FD6-8B5E-88277A585ECF}" type="datetimeFigureOut">
              <a:rPr lang="fr-FR" smtClean="0"/>
              <a:t>13/06/2018</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8444E91-A3FE-488F-9582-711D2B0279DB}" type="slidenum">
              <a:rPr lang="fr-FR" smtClean="0"/>
              <a:t>‹N°›</a:t>
            </a:fld>
            <a:endParaRPr lang="fr-FR"/>
          </a:p>
        </p:txBody>
      </p:sp>
    </p:spTree>
    <p:extLst>
      <p:ext uri="{BB962C8B-B14F-4D97-AF65-F5344CB8AC3E}">
        <p14:creationId xmlns:p14="http://schemas.microsoft.com/office/powerpoint/2010/main" val="430913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22012-D9ED-4FD6-8B5E-88277A585ECF}" type="datetimeFigureOut">
              <a:rPr lang="fr-FR" smtClean="0"/>
              <a:t>13/06/2018</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8444E91-A3FE-488F-9582-711D2B0279DB}" type="slidenum">
              <a:rPr lang="fr-FR" smtClean="0"/>
              <a:t>‹N°›</a:t>
            </a:fld>
            <a:endParaRPr lang="fr-FR"/>
          </a:p>
        </p:txBody>
      </p:sp>
    </p:spTree>
    <p:extLst>
      <p:ext uri="{BB962C8B-B14F-4D97-AF65-F5344CB8AC3E}">
        <p14:creationId xmlns:p14="http://schemas.microsoft.com/office/powerpoint/2010/main" val="4222461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smtClean="0"/>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DB722012-D9ED-4FD6-8B5E-88277A585ECF}" type="datetimeFigureOut">
              <a:rPr lang="fr-FR" smtClean="0"/>
              <a:t>13/06/2018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8444E91-A3FE-488F-9582-711D2B0279DB}" type="slidenum">
              <a:rPr lang="fr-FR" smtClean="0"/>
              <a:t>‹N°›</a:t>
            </a:fld>
            <a:endParaRPr lang="fr-FR"/>
          </a:p>
        </p:txBody>
      </p:sp>
    </p:spTree>
    <p:extLst>
      <p:ext uri="{BB962C8B-B14F-4D97-AF65-F5344CB8AC3E}">
        <p14:creationId xmlns:p14="http://schemas.microsoft.com/office/powerpoint/2010/main" val="1766110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DB722012-D9ED-4FD6-8B5E-88277A585ECF}" type="datetimeFigureOut">
              <a:rPr lang="fr-FR" smtClean="0"/>
              <a:t>13/06/2018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8444E91-A3FE-488F-9582-711D2B0279DB}" type="slidenum">
              <a:rPr lang="fr-FR" smtClean="0"/>
              <a:t>‹N°›</a:t>
            </a:fld>
            <a:endParaRPr lang="fr-FR"/>
          </a:p>
        </p:txBody>
      </p:sp>
    </p:spTree>
    <p:extLst>
      <p:ext uri="{BB962C8B-B14F-4D97-AF65-F5344CB8AC3E}">
        <p14:creationId xmlns:p14="http://schemas.microsoft.com/office/powerpoint/2010/main" val="739758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DB722012-D9ED-4FD6-8B5E-88277A585ECF}" type="datetimeFigureOut">
              <a:rPr lang="fr-FR" smtClean="0"/>
              <a:t>13/06/2018</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48444E91-A3FE-488F-9582-711D2B0279DB}" type="slidenum">
              <a:rPr lang="fr-FR" smtClean="0"/>
              <a:t>‹N°›</a:t>
            </a:fld>
            <a:endParaRPr lang="fr-FR"/>
          </a:p>
        </p:txBody>
      </p:sp>
    </p:spTree>
    <p:extLst>
      <p:ext uri="{BB962C8B-B14F-4D97-AF65-F5344CB8AC3E}">
        <p14:creationId xmlns:p14="http://schemas.microsoft.com/office/powerpoint/2010/main" val="29901429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17371" y="-206941"/>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CE2 </a:t>
            </a:r>
            <a:r>
              <a:rPr lang="fr-FR" sz="1600" b="1" dirty="0" smtClean="0">
                <a:latin typeface="Century Gothic" panose="020B0502020202020204" pitchFamily="34" charset="0"/>
              </a:rPr>
              <a:t>– Module </a:t>
            </a:r>
            <a:r>
              <a:rPr lang="fr-FR" sz="1600" b="1" dirty="0">
                <a:latin typeface="Century Gothic" panose="020B0502020202020204" pitchFamily="34" charset="0"/>
              </a:rPr>
              <a:t>1</a:t>
            </a:r>
            <a:r>
              <a:rPr lang="fr-FR" sz="1600" b="1" dirty="0" smtClean="0">
                <a:latin typeface="Century Gothic" panose="020B0502020202020204" pitchFamily="34" charset="0"/>
              </a:rPr>
              <a:t>a</a:t>
            </a:r>
            <a:endParaRPr lang="fr-FR" sz="1600" b="1" dirty="0">
              <a:latin typeface="Century Gothic" panose="020B0502020202020204" pitchFamily="34" charset="0"/>
            </a:endParaRPr>
          </a:p>
        </p:txBody>
      </p:sp>
      <p:graphicFrame>
        <p:nvGraphicFramePr>
          <p:cNvPr id="5" name="Tableau 4"/>
          <p:cNvGraphicFramePr>
            <a:graphicFrameLocks noGrp="1"/>
          </p:cNvGraphicFramePr>
          <p:nvPr>
            <p:extLst>
              <p:ext uri="{D42A27DB-BD31-4B8C-83A1-F6EECF244321}">
                <p14:modId xmlns:p14="http://schemas.microsoft.com/office/powerpoint/2010/main" val="3004309652"/>
              </p:ext>
            </p:extLst>
          </p:nvPr>
        </p:nvGraphicFramePr>
        <p:xfrm>
          <a:off x="344703" y="1519444"/>
          <a:ext cx="6870264" cy="6097270"/>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1200" b="1" i="0" u="none" strike="noStrike" dirty="0">
                          <a:solidFill>
                            <a:srgbClr val="000000"/>
                          </a:solidFill>
                          <a:effectLst/>
                          <a:latin typeface="Calibri" panose="020F0502020204030204" pitchFamily="34" charset="0"/>
                        </a:rPr>
                        <a:t>NC1</a:t>
                      </a:r>
                    </a:p>
                  </a:txBody>
                  <a:tcPr marL="9525" marR="9525" marT="9525" marB="0" anchor="ctr"/>
                </a:tc>
                <a:tc>
                  <a:txBody>
                    <a:bodyPr/>
                    <a:lstStyle/>
                    <a:p>
                      <a:pPr algn="l" fontAlgn="ctr"/>
                      <a:r>
                        <a:rPr lang="fr-FR" sz="1200" b="0" i="0" u="none" strike="noStrike" dirty="0">
                          <a:solidFill>
                            <a:srgbClr val="000000"/>
                          </a:solidFill>
                          <a:effectLst/>
                          <a:latin typeface="Calibri" panose="020F0502020204030204" pitchFamily="34" charset="0"/>
                        </a:rPr>
                        <a:t>Dénombrer, constituer et comparer des collections.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NC2</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diverses stratégies de dénombrement.</a:t>
                      </a:r>
                    </a:p>
                    <a:p>
                      <a:pPr algn="l" fontAlgn="ctr"/>
                      <a:r>
                        <a:rPr lang="fr-FR" sz="1200" b="0" i="0" u="none" strike="noStrike" dirty="0" smtClean="0">
                          <a:solidFill>
                            <a:srgbClr val="000000"/>
                          </a:solidFill>
                          <a:effectLst/>
                          <a:latin typeface="Calibri" panose="020F0502020204030204" pitchFamily="34" charset="0"/>
                        </a:rPr>
                        <a:t>Procédures de dénombrement (décompositions/</a:t>
                      </a:r>
                    </a:p>
                    <a:p>
                      <a:pPr algn="l" fontAlgn="ctr"/>
                      <a:r>
                        <a:rPr lang="fr-FR" sz="1200" b="0" i="0" u="none" strike="noStrike" dirty="0" smtClean="0">
                          <a:solidFill>
                            <a:srgbClr val="000000"/>
                          </a:solidFill>
                          <a:effectLst/>
                          <a:latin typeface="Calibri" panose="020F0502020204030204" pitchFamily="34" charset="0"/>
                        </a:rPr>
                        <a:t>recompositions additives ou multiplicatives, utilisations d’unités intermédiaires : dizaines, centaines en relation ou non avec des groupements).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NC3</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Repérer un rang ou une position dans une file ou sur une piste.</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dirty="0"/>
                    </a:p>
                  </a:txBody>
                  <a:tcPr/>
                </a:tc>
                <a:tc>
                  <a:txBody>
                    <a:bodyPr/>
                    <a:lstStyle/>
                    <a:p>
                      <a:endParaRPr lang="fr-FR" sz="120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NC6</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NC11</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200" b="0" i="0" u="none" strike="noStrike" dirty="0" smtClean="0">
                          <a:solidFill>
                            <a:srgbClr val="000000"/>
                          </a:solidFill>
                          <a:effectLst/>
                          <a:latin typeface="Calibri" panose="020F0502020204030204" pitchFamily="34" charset="0"/>
                        </a:rPr>
                        <a:t>Sens des opérations. </a:t>
                      </a:r>
                    </a:p>
                    <a:p>
                      <a:pPr algn="l" fontAlgn="ctr"/>
                      <a:r>
                        <a:rPr lang="fr-FR" sz="12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2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200" b="0" i="0" u="none" strike="noStrike" dirty="0" smtClean="0">
                          <a:solidFill>
                            <a:srgbClr val="000000"/>
                          </a:solidFill>
                          <a:effectLst/>
                          <a:latin typeface="Calibri" panose="020F0502020204030204" pitchFamily="34" charset="0"/>
                        </a:rPr>
                        <a:t>Modéliser ces problèmes à l’aide d’écritures mathématiques. Sens des symboles +, −, ×,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2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multiplication par une puissance de 10, doubles et moitiés de nombres d’usage courant, etc..</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200" b="0" i="0" u="sng" strike="noStrike" dirty="0" smtClean="0">
                          <a:solidFill>
                            <a:srgbClr val="000000"/>
                          </a:solidFill>
                          <a:effectLst/>
                          <a:latin typeface="Calibri" panose="020F0502020204030204" pitchFamily="34" charset="0"/>
                        </a:rPr>
                        <a:t>Calcul mental : </a:t>
                      </a:r>
                      <a:r>
                        <a:rPr lang="fr-FR" sz="1200" b="0" i="0" u="none" strike="noStrike" dirty="0" smtClean="0">
                          <a:solidFill>
                            <a:srgbClr val="000000"/>
                          </a:solidFill>
                          <a:effectLst/>
                          <a:latin typeface="Calibri" panose="020F0502020204030204" pitchFamily="34" charset="0"/>
                        </a:rPr>
                        <a:t>calculer mentalement pour obtenir un résultat exact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sp>
        <p:nvSpPr>
          <p:cNvPr id="6" name="ZoneTexte 5"/>
          <p:cNvSpPr txBox="1"/>
          <p:nvPr/>
        </p:nvSpPr>
        <p:spPr>
          <a:xfrm>
            <a:off x="344703" y="687584"/>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344703" y="684658"/>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spTree>
    <p:extLst>
      <p:ext uri="{BB962C8B-B14F-4D97-AF65-F5344CB8AC3E}">
        <p14:creationId xmlns:p14="http://schemas.microsoft.com/office/powerpoint/2010/main" val="3483689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5b</a:t>
            </a:r>
            <a:endParaRPr lang="fr-FR" sz="1600" b="1" dirty="0">
              <a:latin typeface="Century Gothic" panose="020B0502020202020204" pitchFamily="34" charset="0"/>
            </a:endParaRPr>
          </a:p>
        </p:txBody>
      </p:sp>
      <p:sp>
        <p:nvSpPr>
          <p:cNvPr id="7" name="ZoneTexte 6"/>
          <p:cNvSpPr txBox="1"/>
          <p:nvPr/>
        </p:nvSpPr>
        <p:spPr>
          <a:xfrm>
            <a:off x="96990" y="1005707"/>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346854" y="4012996"/>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568509030"/>
              </p:ext>
            </p:extLst>
          </p:nvPr>
        </p:nvGraphicFramePr>
        <p:xfrm>
          <a:off x="346854" y="1611713"/>
          <a:ext cx="6870264" cy="1838325"/>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1200" b="1" i="0" u="none" strike="noStrike" dirty="0" smtClean="0">
                          <a:solidFill>
                            <a:srgbClr val="000000"/>
                          </a:solidFill>
                          <a:effectLst/>
                          <a:latin typeface="Calibri" panose="020F0502020204030204" pitchFamily="34" charset="0"/>
                        </a:rPr>
                        <a:t>GM10</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Résoudre des problèmes, notamment de mesurage et de comparaison, en utilisant les opérations sur les grandeurs ou sur les nombres. </a:t>
                      </a:r>
                    </a:p>
                    <a:p>
                      <a:pPr algn="l" fontAlgn="ctr"/>
                      <a:r>
                        <a:rPr lang="fr-FR" sz="1200" b="0" i="0" u="none" strike="noStrike" dirty="0" smtClean="0">
                          <a:solidFill>
                            <a:srgbClr val="000000"/>
                          </a:solidFill>
                          <a:effectLst/>
                          <a:latin typeface="Calibri" panose="020F0502020204030204" pitchFamily="34" charset="0"/>
                        </a:rPr>
                        <a:t>Opérations sur les grandeurs (addition, soustraction, multiplication par un entier, division : recherche du nombre de parts et de la taille d’une part). </a:t>
                      </a:r>
                    </a:p>
                    <a:p>
                      <a:pPr algn="l" fontAlgn="ctr"/>
                      <a:r>
                        <a:rPr lang="fr-FR" sz="1200" b="0" i="0" u="none" strike="noStrike" dirty="0" smtClean="0">
                          <a:solidFill>
                            <a:srgbClr val="000000"/>
                          </a:solidFill>
                          <a:effectLst/>
                          <a:latin typeface="Calibri" panose="020F0502020204030204" pitchFamily="34" charset="0"/>
                        </a:rPr>
                        <a:t>Quatre opérations sur les mesures  des grandeurs. </a:t>
                      </a:r>
                    </a:p>
                    <a:p>
                      <a:pPr algn="l" fontAlgn="ctr"/>
                      <a:r>
                        <a:rPr lang="fr-FR" sz="1200" b="0" i="0" u="none" strike="noStrike" dirty="0" smtClean="0">
                          <a:solidFill>
                            <a:srgbClr val="000000"/>
                          </a:solidFill>
                          <a:effectLst/>
                          <a:latin typeface="Calibri" panose="020F0502020204030204" pitchFamily="34" charset="0"/>
                        </a:rPr>
                        <a:t>Principes d’utilisation de la monnaie (en euros et centimes d’euros). </a:t>
                      </a:r>
                    </a:p>
                    <a:p>
                      <a:pPr algn="l" fontAlgn="ctr"/>
                      <a:r>
                        <a:rPr lang="fr-FR" sz="1200" b="0" i="0" u="none" strike="noStrike" dirty="0" smtClean="0">
                          <a:solidFill>
                            <a:srgbClr val="000000"/>
                          </a:solidFill>
                          <a:effectLst/>
                          <a:latin typeface="Calibri" panose="020F0502020204030204" pitchFamily="34" charset="0"/>
                        </a:rPr>
                        <a:t>Lexique lié aux pratiques économiques.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4129192996"/>
              </p:ext>
            </p:extLst>
          </p:nvPr>
        </p:nvGraphicFramePr>
        <p:xfrm>
          <a:off x="346854" y="4727379"/>
          <a:ext cx="6870264" cy="2326005"/>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1200" b="1" i="0" u="none" strike="noStrike" dirty="0" smtClean="0">
                          <a:solidFill>
                            <a:srgbClr val="000000"/>
                          </a:solidFill>
                          <a:effectLst/>
                          <a:latin typeface="Calibri" panose="020F0502020204030204" pitchFamily="34" charset="0"/>
                        </a:rPr>
                        <a:t>EG11</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la règle, comme instrument de tracé. Lien entre propriétés géométriques et instruments de tracé : droite, alignement et règle non graduée ; angle droit et équerre ; cercle et compas.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2000"/>
                    </a:p>
                  </a:txBody>
                  <a:tcPr/>
                </a:tc>
                <a:tc>
                  <a:txBody>
                    <a:bodyPr/>
                    <a:lstStyle/>
                    <a:p>
                      <a:endParaRPr lang="fr-FR" sz="2000"/>
                    </a:p>
                  </a:txBody>
                  <a:tcPr/>
                </a:tc>
                <a:tc>
                  <a:txBody>
                    <a:bodyPr/>
                    <a:lstStyle/>
                    <a:p>
                      <a:endParaRPr lang="fr-FR" sz="2000"/>
                    </a:p>
                  </a:txBody>
                  <a:tcPr/>
                </a:tc>
                <a:tc>
                  <a:txBody>
                    <a:bodyPr/>
                    <a:lstStyle/>
                    <a:p>
                      <a:endParaRPr lang="fr-FR" sz="20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EG12</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Reconnaitre, nommer les figures usuelles.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2000"/>
                    </a:p>
                  </a:txBody>
                  <a:tcPr/>
                </a:tc>
                <a:tc>
                  <a:txBody>
                    <a:bodyPr/>
                    <a:lstStyle/>
                    <a:p>
                      <a:endParaRPr lang="fr-FR" sz="2000"/>
                    </a:p>
                  </a:txBody>
                  <a:tcPr/>
                </a:tc>
                <a:tc>
                  <a:txBody>
                    <a:bodyPr/>
                    <a:lstStyle/>
                    <a:p>
                      <a:endParaRPr lang="fr-FR" sz="2000"/>
                    </a:p>
                  </a:txBody>
                  <a:tcPr/>
                </a:tc>
                <a:tc>
                  <a:txBody>
                    <a:bodyPr/>
                    <a:lstStyle/>
                    <a:p>
                      <a:endParaRPr lang="fr-FR" sz="20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EG14</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Construire un cercle connaissant son centre et un point, ou son centre et son rayon.</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2000"/>
                    </a:p>
                  </a:txBody>
                  <a:tcPr/>
                </a:tc>
                <a:tc>
                  <a:txBody>
                    <a:bodyPr/>
                    <a:lstStyle/>
                    <a:p>
                      <a:endParaRPr lang="fr-FR" sz="2000"/>
                    </a:p>
                  </a:txBody>
                  <a:tcPr/>
                </a:tc>
                <a:tc>
                  <a:txBody>
                    <a:bodyPr/>
                    <a:lstStyle/>
                    <a:p>
                      <a:endParaRPr lang="fr-FR" sz="2000"/>
                    </a:p>
                  </a:txBody>
                  <a:tcPr/>
                </a:tc>
                <a:tc>
                  <a:txBody>
                    <a:bodyPr/>
                    <a:lstStyle/>
                    <a:p>
                      <a:endParaRPr lang="fr-FR" sz="20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EG15</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la règle (non graduée) pour repérer et produire des alignements.  Alignement de points et de segments.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2000"/>
                    </a:p>
                  </a:txBody>
                  <a:tcPr/>
                </a:tc>
                <a:tc>
                  <a:txBody>
                    <a:bodyPr/>
                    <a:lstStyle/>
                    <a:p>
                      <a:endParaRPr lang="fr-FR" sz="2000"/>
                    </a:p>
                  </a:txBody>
                  <a:tcPr/>
                </a:tc>
                <a:tc>
                  <a:txBody>
                    <a:bodyPr/>
                    <a:lstStyle/>
                    <a:p>
                      <a:endParaRPr lang="fr-FR" sz="2000"/>
                    </a:p>
                  </a:txBody>
                  <a:tcPr/>
                </a:tc>
                <a:tc>
                  <a:txBody>
                    <a:bodyPr/>
                    <a:lstStyle/>
                    <a:p>
                      <a:endParaRPr lang="fr-FR" sz="20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EG18</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Repérer ou trouver le milieu d’un segment. Milieu d’un segment.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2000"/>
                    </a:p>
                  </a:txBody>
                  <a:tcPr/>
                </a:tc>
                <a:tc>
                  <a:txBody>
                    <a:bodyPr/>
                    <a:lstStyle/>
                    <a:p>
                      <a:endParaRPr lang="fr-FR" sz="2000"/>
                    </a:p>
                  </a:txBody>
                  <a:tcPr/>
                </a:tc>
                <a:tc>
                  <a:txBody>
                    <a:bodyPr/>
                    <a:lstStyle/>
                    <a:p>
                      <a:endParaRPr lang="fr-FR" sz="2000"/>
                    </a:p>
                  </a:txBody>
                  <a:tcPr/>
                </a:tc>
                <a:tc>
                  <a:txBody>
                    <a:bodyPr/>
                    <a:lstStyle/>
                    <a:p>
                      <a:endParaRPr lang="fr-FR" sz="2000" dirty="0"/>
                    </a:p>
                  </a:txBody>
                  <a:tcPr/>
                </a:tc>
              </a:tr>
            </a:tbl>
          </a:graphicData>
        </a:graphic>
      </p:graphicFrame>
      <p:grpSp>
        <p:nvGrpSpPr>
          <p:cNvPr id="24" name="Groupe 23"/>
          <p:cNvGrpSpPr/>
          <p:nvPr/>
        </p:nvGrpSpPr>
        <p:grpSpPr>
          <a:xfrm>
            <a:off x="346854" y="812509"/>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346854" y="3811926"/>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Tree>
    <p:extLst>
      <p:ext uri="{BB962C8B-B14F-4D97-AF65-F5344CB8AC3E}">
        <p14:creationId xmlns:p14="http://schemas.microsoft.com/office/powerpoint/2010/main" val="35838615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6a</a:t>
            </a:r>
            <a:endParaRPr lang="fr-FR" sz="1600" b="1" dirty="0">
              <a:latin typeface="Century Gothic" panose="020B0502020202020204" pitchFamily="34" charset="0"/>
            </a:endParaRPr>
          </a:p>
        </p:txBody>
      </p:sp>
      <p:graphicFrame>
        <p:nvGraphicFramePr>
          <p:cNvPr id="5" name="Tableau 4"/>
          <p:cNvGraphicFramePr>
            <a:graphicFrameLocks noGrp="1"/>
          </p:cNvGraphicFramePr>
          <p:nvPr>
            <p:extLst>
              <p:ext uri="{D42A27DB-BD31-4B8C-83A1-F6EECF244321}">
                <p14:modId xmlns:p14="http://schemas.microsoft.com/office/powerpoint/2010/main" val="4254067076"/>
              </p:ext>
            </p:extLst>
          </p:nvPr>
        </p:nvGraphicFramePr>
        <p:xfrm>
          <a:off x="413301" y="1292710"/>
          <a:ext cx="6870264" cy="7820025"/>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1200" b="1" i="0" u="none" strike="noStrike" dirty="0" smtClean="0">
                          <a:solidFill>
                            <a:srgbClr val="000000"/>
                          </a:solidFill>
                          <a:effectLst/>
                          <a:latin typeface="Calibri" panose="020F0502020204030204" pitchFamily="34" charset="0"/>
                        </a:rPr>
                        <a:t>NC2</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diverses stratégies de dénombrement.</a:t>
                      </a:r>
                    </a:p>
                    <a:p>
                      <a:pPr algn="l" fontAlgn="ctr"/>
                      <a:r>
                        <a:rPr lang="fr-FR" sz="1200" b="0" i="0" u="none" strike="noStrike" dirty="0" smtClean="0">
                          <a:solidFill>
                            <a:srgbClr val="000000"/>
                          </a:solidFill>
                          <a:effectLst/>
                          <a:latin typeface="Calibri" panose="020F0502020204030204" pitchFamily="34" charset="0"/>
                        </a:rPr>
                        <a:t>Procédures de dénombrement (décompositions/</a:t>
                      </a:r>
                    </a:p>
                    <a:p>
                      <a:pPr algn="l" fontAlgn="ctr"/>
                      <a:r>
                        <a:rPr lang="fr-FR" sz="1200" b="0" i="0" u="none" strike="noStrike" dirty="0" smtClean="0">
                          <a:solidFill>
                            <a:srgbClr val="000000"/>
                          </a:solidFill>
                          <a:effectLst/>
                          <a:latin typeface="Calibri" panose="020F0502020204030204" pitchFamily="34" charset="0"/>
                        </a:rPr>
                        <a:t>recompositions additives ou multiplicatives, utilisations d’unités intermédiaires : dizaines, centaines en relation ou non avec des groupements).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2400" dirty="0"/>
                    </a:p>
                  </a:txBody>
                  <a:tcPr/>
                </a:tc>
                <a:tc>
                  <a:txBody>
                    <a:bodyPr/>
                    <a:lstStyle/>
                    <a:p>
                      <a:endParaRPr lang="fr-FR" sz="2400" dirty="0"/>
                    </a:p>
                  </a:txBody>
                  <a:tcPr/>
                </a:tc>
                <a:tc>
                  <a:txBody>
                    <a:bodyPr/>
                    <a:lstStyle/>
                    <a:p>
                      <a:endParaRPr lang="fr-FR" sz="2400" dirty="0"/>
                    </a:p>
                  </a:txBody>
                  <a:tcPr/>
                </a:tc>
                <a:tc>
                  <a:txBody>
                    <a:bodyPr/>
                    <a:lstStyle/>
                    <a:p>
                      <a:endParaRPr lang="fr-FR" sz="24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NC6</a:t>
                      </a:r>
                    </a:p>
                  </a:txBody>
                  <a:tcPr marL="9525" marR="9525" marT="9525" marB="0" anchor="ctr"/>
                </a:tc>
                <a:tc>
                  <a:txBody>
                    <a:bodyPr/>
                    <a:lstStyle/>
                    <a:p>
                      <a:pPr algn="l" fontAlgn="ctr"/>
                      <a:r>
                        <a:rPr lang="fr-FR" sz="1200" b="0" i="0" u="none" strike="noStrike" dirty="0">
                          <a:solidFill>
                            <a:srgbClr val="000000"/>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p>
                  </a:txBody>
                  <a:tcPr marL="9525" marR="9525" marT="9525" marB="0" anchor="ctr"/>
                </a:tc>
                <a:tc>
                  <a:txBody>
                    <a:bodyPr/>
                    <a:lstStyle/>
                    <a:p>
                      <a:endParaRPr lang="fr-FR" sz="2400"/>
                    </a:p>
                  </a:txBody>
                  <a:tcPr/>
                </a:tc>
                <a:tc>
                  <a:txBody>
                    <a:bodyPr/>
                    <a:lstStyle/>
                    <a:p>
                      <a:endParaRPr lang="fr-FR" sz="2400"/>
                    </a:p>
                  </a:txBody>
                  <a:tcPr/>
                </a:tc>
                <a:tc>
                  <a:txBody>
                    <a:bodyPr/>
                    <a:lstStyle/>
                    <a:p>
                      <a:endParaRPr lang="fr-FR" sz="2400"/>
                    </a:p>
                  </a:txBody>
                  <a:tcPr/>
                </a:tc>
                <a:tc>
                  <a:txBody>
                    <a:bodyPr/>
                    <a:lstStyle/>
                    <a:p>
                      <a:endParaRPr lang="fr-FR" sz="240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NC8</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Interpréter les noms des nombres à l’aide des unités de numération et des écritures arithmétiques. </a:t>
                      </a:r>
                    </a:p>
                    <a:p>
                      <a:pPr algn="l" fontAlgn="ctr"/>
                      <a:r>
                        <a:rPr lang="fr-FR" sz="1200" b="0" i="0" u="none" strike="noStrike" dirty="0" smtClean="0">
                          <a:solidFill>
                            <a:srgbClr val="000000"/>
                          </a:solidFill>
                          <a:effectLst/>
                          <a:latin typeface="Calibri" panose="020F0502020204030204" pitchFamily="34" charset="0"/>
                        </a:rPr>
                        <a:t>Unités de numération (unités simples, dizaines, centaines, milliers) et leurs relations (principe décimal de la numération en chiffres). </a:t>
                      </a:r>
                    </a:p>
                    <a:p>
                      <a:pPr algn="l" fontAlgn="ctr"/>
                      <a:r>
                        <a:rPr lang="fr-FR" sz="1200" b="0" i="0" u="none" strike="noStrike" dirty="0" smtClean="0">
                          <a:solidFill>
                            <a:srgbClr val="000000"/>
                          </a:solidFill>
                          <a:effectLst/>
                          <a:latin typeface="Calibri" panose="020F0502020204030204" pitchFamily="34" charset="0"/>
                        </a:rPr>
                        <a:t>Valeur des chiffres en fonction de leur rang dans l’écriture d’un nombre (principe de position).</a:t>
                      </a:r>
                    </a:p>
                    <a:p>
                      <a:pPr algn="l" fontAlgn="ctr"/>
                      <a:r>
                        <a:rPr lang="fr-FR" sz="1200" b="0" i="0" u="none" strike="noStrike" dirty="0" smtClean="0">
                          <a:solidFill>
                            <a:srgbClr val="000000"/>
                          </a:solidFill>
                          <a:effectLst/>
                          <a:latin typeface="Calibri" panose="020F0502020204030204" pitchFamily="34" charset="0"/>
                        </a:rPr>
                        <a:t>Noms des nombres.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2400"/>
                    </a:p>
                  </a:txBody>
                  <a:tcPr/>
                </a:tc>
                <a:tc>
                  <a:txBody>
                    <a:bodyPr/>
                    <a:lstStyle/>
                    <a:p>
                      <a:endParaRPr lang="fr-FR" sz="2400"/>
                    </a:p>
                  </a:txBody>
                  <a:tcPr/>
                </a:tc>
                <a:tc>
                  <a:txBody>
                    <a:bodyPr/>
                    <a:lstStyle/>
                    <a:p>
                      <a:endParaRPr lang="fr-FR" sz="2400"/>
                    </a:p>
                  </a:txBody>
                  <a:tcPr/>
                </a:tc>
                <a:tc>
                  <a:txBody>
                    <a:bodyPr/>
                    <a:lstStyle/>
                    <a:p>
                      <a:endParaRPr lang="fr-FR" sz="240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NC11</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200" b="0" i="0" u="none" strike="noStrike" dirty="0" smtClean="0">
                          <a:solidFill>
                            <a:srgbClr val="000000"/>
                          </a:solidFill>
                          <a:effectLst/>
                          <a:latin typeface="Calibri" panose="020F0502020204030204" pitchFamily="34" charset="0"/>
                        </a:rPr>
                        <a:t>Sens des opérations. </a:t>
                      </a:r>
                    </a:p>
                    <a:p>
                      <a:pPr algn="l" fontAlgn="ctr"/>
                      <a:r>
                        <a:rPr lang="fr-FR" sz="12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2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200" b="0" i="0" u="none" strike="noStrike" dirty="0" smtClean="0">
                          <a:solidFill>
                            <a:srgbClr val="000000"/>
                          </a:solidFill>
                          <a:effectLst/>
                          <a:latin typeface="Calibri" panose="020F0502020204030204" pitchFamily="34" charset="0"/>
                        </a:rPr>
                        <a:t>Modéliser ces problèmes à l’aide d’écritures mathématiques. Sens des symboles +, −, ×, :</a:t>
                      </a:r>
                    </a:p>
                  </a:txBody>
                  <a:tcPr marL="9525" marR="9525" marT="9525" marB="0" anchor="ctr"/>
                </a:tc>
                <a:tc>
                  <a:txBody>
                    <a:bodyPr/>
                    <a:lstStyle/>
                    <a:p>
                      <a:endParaRPr lang="fr-FR" sz="2400"/>
                    </a:p>
                  </a:txBody>
                  <a:tcPr/>
                </a:tc>
                <a:tc>
                  <a:txBody>
                    <a:bodyPr/>
                    <a:lstStyle/>
                    <a:p>
                      <a:endParaRPr lang="fr-FR" sz="2400"/>
                    </a:p>
                  </a:txBody>
                  <a:tcPr/>
                </a:tc>
                <a:tc>
                  <a:txBody>
                    <a:bodyPr/>
                    <a:lstStyle/>
                    <a:p>
                      <a:endParaRPr lang="fr-FR" sz="2400"/>
                    </a:p>
                  </a:txBody>
                  <a:tcPr/>
                </a:tc>
                <a:tc>
                  <a:txBody>
                    <a:bodyPr/>
                    <a:lstStyle/>
                    <a:p>
                      <a:endParaRPr lang="fr-FR" sz="240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2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multiplication par une puissance de 10, doubles et moitiés de nombres d’usage courant, etc..</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2400"/>
                    </a:p>
                  </a:txBody>
                  <a:tcPr/>
                </a:tc>
                <a:tc>
                  <a:txBody>
                    <a:bodyPr/>
                    <a:lstStyle/>
                    <a:p>
                      <a:endParaRPr lang="fr-FR" sz="2400"/>
                    </a:p>
                  </a:txBody>
                  <a:tcPr/>
                </a:tc>
                <a:tc>
                  <a:txBody>
                    <a:bodyPr/>
                    <a:lstStyle/>
                    <a:p>
                      <a:endParaRPr lang="fr-FR" sz="2400"/>
                    </a:p>
                  </a:txBody>
                  <a:tcPr/>
                </a:tc>
                <a:tc>
                  <a:txBody>
                    <a:bodyPr/>
                    <a:lstStyle/>
                    <a:p>
                      <a:endParaRPr lang="fr-FR" sz="240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NC14</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Élaborer ou choisir des stratégies de calcul à l’oral et à l’écrit.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2400"/>
                    </a:p>
                  </a:txBody>
                  <a:tcPr/>
                </a:tc>
                <a:tc>
                  <a:txBody>
                    <a:bodyPr/>
                    <a:lstStyle/>
                    <a:p>
                      <a:endParaRPr lang="fr-FR" sz="2400"/>
                    </a:p>
                  </a:txBody>
                  <a:tcPr/>
                </a:tc>
                <a:tc>
                  <a:txBody>
                    <a:bodyPr/>
                    <a:lstStyle/>
                    <a:p>
                      <a:endParaRPr lang="fr-FR" sz="2400"/>
                    </a:p>
                  </a:txBody>
                  <a:tcPr/>
                </a:tc>
                <a:tc>
                  <a:txBody>
                    <a:bodyPr/>
                    <a:lstStyle/>
                    <a:p>
                      <a:endParaRPr lang="fr-FR" sz="24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200" b="0" i="0" u="sng" strike="noStrike" dirty="0">
                          <a:solidFill>
                            <a:srgbClr val="000000"/>
                          </a:solidFill>
                          <a:effectLst/>
                          <a:latin typeface="Calibri" panose="020F0502020204030204" pitchFamily="34" charset="0"/>
                        </a:rPr>
                        <a:t>Calcul mental </a:t>
                      </a:r>
                      <a:r>
                        <a:rPr lang="fr-FR" sz="12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2400"/>
                    </a:p>
                  </a:txBody>
                  <a:tcPr/>
                </a:tc>
                <a:tc>
                  <a:txBody>
                    <a:bodyPr/>
                    <a:lstStyle/>
                    <a:p>
                      <a:endParaRPr lang="fr-FR" sz="2400"/>
                    </a:p>
                  </a:txBody>
                  <a:tcPr/>
                </a:tc>
                <a:tc>
                  <a:txBody>
                    <a:bodyPr/>
                    <a:lstStyle/>
                    <a:p>
                      <a:endParaRPr lang="fr-FR" sz="2400"/>
                    </a:p>
                  </a:txBody>
                  <a:tcPr/>
                </a:tc>
                <a:tc>
                  <a:txBody>
                    <a:bodyPr/>
                    <a:lstStyle/>
                    <a:p>
                      <a:endParaRPr lang="fr-FR" sz="24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NC18</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sng" strike="noStrike" dirty="0" smtClean="0">
                          <a:solidFill>
                            <a:srgbClr val="000000"/>
                          </a:solidFill>
                          <a:effectLst/>
                          <a:latin typeface="Calibri" panose="020F0502020204030204" pitchFamily="34" charset="0"/>
                        </a:rPr>
                        <a:t>Calcul posé : </a:t>
                      </a:r>
                      <a:r>
                        <a:rPr lang="fr-FR" sz="1200" b="0" i="0" u="none" strike="noStrike" dirty="0" smtClean="0">
                          <a:solidFill>
                            <a:srgbClr val="000000"/>
                          </a:solidFill>
                          <a:effectLst/>
                          <a:latin typeface="Calibri" panose="020F0502020204030204" pitchFamily="34" charset="0"/>
                        </a:rPr>
                        <a:t>mettre en œuvre un algorithme de calcul posé pour l’addition, la soustraction, la multiplication.</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2400"/>
                    </a:p>
                  </a:txBody>
                  <a:tcPr/>
                </a:tc>
                <a:tc>
                  <a:txBody>
                    <a:bodyPr/>
                    <a:lstStyle/>
                    <a:p>
                      <a:endParaRPr lang="fr-FR" sz="2400"/>
                    </a:p>
                  </a:txBody>
                  <a:tcPr/>
                </a:tc>
                <a:tc>
                  <a:txBody>
                    <a:bodyPr/>
                    <a:lstStyle/>
                    <a:p>
                      <a:endParaRPr lang="fr-FR" sz="2400"/>
                    </a:p>
                  </a:txBody>
                  <a:tcPr/>
                </a:tc>
                <a:tc>
                  <a:txBody>
                    <a:bodyPr/>
                    <a:lstStyle/>
                    <a:p>
                      <a:endParaRPr lang="fr-FR" sz="2400" dirty="0"/>
                    </a:p>
                  </a:txBody>
                  <a:tcPr/>
                </a:tc>
              </a:tr>
            </a:tbl>
          </a:graphicData>
        </a:graphic>
      </p:graphicFrame>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344703" y="688616"/>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Tree>
    <p:extLst>
      <p:ext uri="{BB962C8B-B14F-4D97-AF65-F5344CB8AC3E}">
        <p14:creationId xmlns:p14="http://schemas.microsoft.com/office/powerpoint/2010/main" val="30962398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6b</a:t>
            </a:r>
            <a:endParaRPr lang="fr-FR" sz="1600" b="1" dirty="0">
              <a:latin typeface="Century Gothic" panose="020B0502020202020204" pitchFamily="34" charset="0"/>
            </a:endParaRPr>
          </a:p>
        </p:txBody>
      </p:sp>
      <p:sp>
        <p:nvSpPr>
          <p:cNvPr id="7" name="ZoneTexte 6"/>
          <p:cNvSpPr txBox="1"/>
          <p:nvPr/>
        </p:nvSpPr>
        <p:spPr>
          <a:xfrm>
            <a:off x="196874" y="1237448"/>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835357" y="2816267"/>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662255215"/>
              </p:ext>
            </p:extLst>
          </p:nvPr>
        </p:nvGraphicFramePr>
        <p:xfrm>
          <a:off x="328752" y="1729793"/>
          <a:ext cx="6870264" cy="370840"/>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grpSp>
        <p:nvGrpSpPr>
          <p:cNvPr id="24" name="Groupe 23"/>
          <p:cNvGrpSpPr/>
          <p:nvPr/>
        </p:nvGrpSpPr>
        <p:grpSpPr>
          <a:xfrm>
            <a:off x="402743" y="841184"/>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883379" y="2537534"/>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graphicFrame>
        <p:nvGraphicFramePr>
          <p:cNvPr id="28" name="Tableau 27"/>
          <p:cNvGraphicFramePr>
            <a:graphicFrameLocks noGrp="1"/>
          </p:cNvGraphicFramePr>
          <p:nvPr>
            <p:extLst>
              <p:ext uri="{D42A27DB-BD31-4B8C-83A1-F6EECF244321}">
                <p14:modId xmlns:p14="http://schemas.microsoft.com/office/powerpoint/2010/main" val="2699174438"/>
              </p:ext>
            </p:extLst>
          </p:nvPr>
        </p:nvGraphicFramePr>
        <p:xfrm>
          <a:off x="328752" y="3478494"/>
          <a:ext cx="6870264" cy="5731510"/>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1200" b="1" i="0" u="none" strike="noStrike" dirty="0">
                          <a:solidFill>
                            <a:srgbClr val="000000"/>
                          </a:solidFill>
                          <a:effectLst/>
                          <a:latin typeface="Calibri" panose="020F0502020204030204" pitchFamily="34" charset="0"/>
                        </a:rPr>
                        <a:t>EG2</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Situer des objets ou des personnes les uns par rapport aux autres ou par rapport à d’autres repères.</a:t>
                      </a:r>
                    </a:p>
                    <a:p>
                      <a:pPr algn="l" fontAlgn="ctr"/>
                      <a:r>
                        <a:rPr lang="fr-FR" sz="1200" b="0" i="0" u="none" strike="noStrike" dirty="0" smtClean="0">
                          <a:solidFill>
                            <a:srgbClr val="000000"/>
                          </a:solidFill>
                          <a:effectLst/>
                          <a:latin typeface="Calibri" panose="020F0502020204030204" pitchFamily="34" charset="0"/>
                        </a:rPr>
                        <a:t>Vocabulaire permettant de définir des positions (gauche, droite, au-dessus, en dessous, sur, sous, devant, derrière, près, loin, premier plan, second plan, nord, sud, est, ouest,…).</a:t>
                      </a:r>
                    </a:p>
                    <a:p>
                      <a:pPr algn="l" fontAlgn="ctr"/>
                      <a:r>
                        <a:rPr lang="fr-FR" sz="1200" b="0" i="0" u="none" strike="noStrike" dirty="0" smtClean="0">
                          <a:solidFill>
                            <a:srgbClr val="000000"/>
                          </a:solidFill>
                          <a:effectLst/>
                          <a:latin typeface="Calibri" panose="020F0502020204030204" pitchFamily="34" charset="0"/>
                        </a:rPr>
                        <a:t>Vocabulaire permettant de définir des déplacements (avancer, reculer, tourner à droite/à gauche, monter, descendre,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EG10</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Décrire, reproduire des figures ou des assemblages de figures planes sur papier quadrillé ou uni.</a:t>
                      </a:r>
                    </a:p>
                    <a:p>
                      <a:pPr algn="l" fontAlgn="ctr"/>
                      <a:r>
                        <a:rPr lang="fr-FR" sz="1200" b="0" i="0" u="none" strike="noStrike" dirty="0" smtClean="0">
                          <a:solidFill>
                            <a:srgbClr val="000000"/>
                          </a:solidFill>
                          <a:effectLst/>
                          <a:latin typeface="Calibri" panose="020F0502020204030204" pitchFamily="34" charset="0"/>
                        </a:rPr>
                        <a:t>Vocabulaire approprié pour décrire les figures planes usuelles : carré, rectangle, triangle, triangle rectangle, polygone, côté, sommet, angle droit ; cercle, disque, rayon, centre ; segment, milieu d’un segment, droite.</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EG11</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la règle, comme instrument de tracé. Lien entre propriétés géométriques et instruments de tracé : droite, alignement et règle non graduée ; angle droit et équerre ; cercle et compas.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dirty="0"/>
                    </a:p>
                  </a:txBody>
                  <a:tcPr/>
                </a:tc>
                <a:tc>
                  <a:txBody>
                    <a:bodyPr/>
                    <a:lstStyle/>
                    <a:p>
                      <a:endParaRPr lang="fr-FR" sz="120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EG12</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Reconnaitre, nommer les figures usuelles.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EG13</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Reconnaitre et décrire à partir des côtés et des angles droits, un carré, un rectangle, un triangle rectangle. </a:t>
                      </a:r>
                    </a:p>
                    <a:p>
                      <a:pPr algn="l" fontAlgn="ctr"/>
                      <a:r>
                        <a:rPr lang="fr-FR" sz="1200" b="0" i="0" u="none" strike="noStrike" dirty="0" smtClean="0">
                          <a:solidFill>
                            <a:srgbClr val="000000"/>
                          </a:solidFill>
                          <a:effectLst/>
                          <a:latin typeface="Calibri" panose="020F0502020204030204" pitchFamily="34" charset="0"/>
                        </a:rPr>
                        <a:t>Les construire sur un support uni connaissant la longueur des côtés. </a:t>
                      </a:r>
                    </a:p>
                    <a:p>
                      <a:pPr algn="l" fontAlgn="ctr"/>
                      <a:r>
                        <a:rPr lang="fr-FR" sz="1200" b="0" i="0" u="none" strike="noStrike" dirty="0" smtClean="0">
                          <a:solidFill>
                            <a:srgbClr val="000000"/>
                          </a:solidFill>
                          <a:effectLst/>
                          <a:latin typeface="Calibri" panose="020F0502020204030204" pitchFamily="34" charset="0"/>
                        </a:rPr>
                        <a:t>Propriété des angles et égalités de longueur des côtés pour les carrés et les rectangles.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EG15</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la règle (non graduée) pour repérer et produire des alignements.  Alignement de points et de segments.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EG18</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Repérer ou trouver le milieu d’un segment. Milieu d’un segment.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spTree>
    <p:extLst>
      <p:ext uri="{BB962C8B-B14F-4D97-AF65-F5344CB8AC3E}">
        <p14:creationId xmlns:p14="http://schemas.microsoft.com/office/powerpoint/2010/main" val="2500141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7a</a:t>
            </a:r>
            <a:endParaRPr lang="fr-FR" sz="1600" b="1" dirty="0">
              <a:latin typeface="Century Gothic" panose="020B0502020202020204" pitchFamily="34" charset="0"/>
            </a:endParaRPr>
          </a:p>
        </p:txBody>
      </p:sp>
      <p:graphicFrame>
        <p:nvGraphicFramePr>
          <p:cNvPr id="5" name="Tableau 4"/>
          <p:cNvGraphicFramePr>
            <a:graphicFrameLocks noGrp="1"/>
          </p:cNvGraphicFramePr>
          <p:nvPr>
            <p:extLst>
              <p:ext uri="{D42A27DB-BD31-4B8C-83A1-F6EECF244321}">
                <p14:modId xmlns:p14="http://schemas.microsoft.com/office/powerpoint/2010/main" val="3877383543"/>
              </p:ext>
            </p:extLst>
          </p:nvPr>
        </p:nvGraphicFramePr>
        <p:xfrm>
          <a:off x="328752" y="1077624"/>
          <a:ext cx="6870264" cy="7968615"/>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1200" b="1" i="0" u="none" strike="noStrike" dirty="0" smtClean="0">
                          <a:solidFill>
                            <a:srgbClr val="000000"/>
                          </a:solidFill>
                          <a:effectLst/>
                          <a:latin typeface="Calibri" panose="020F0502020204030204" pitchFamily="34" charset="0"/>
                        </a:rPr>
                        <a:t>NC2</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diverses stratégies de dénombrement.</a:t>
                      </a:r>
                    </a:p>
                    <a:p>
                      <a:pPr algn="l" fontAlgn="ctr"/>
                      <a:r>
                        <a:rPr lang="fr-FR" sz="1200" b="0" i="0" u="none" strike="noStrike" dirty="0" smtClean="0">
                          <a:solidFill>
                            <a:srgbClr val="000000"/>
                          </a:solidFill>
                          <a:effectLst/>
                          <a:latin typeface="Calibri" panose="020F0502020204030204" pitchFamily="34" charset="0"/>
                        </a:rPr>
                        <a:t>Procédures de dénombrement (décompositions/</a:t>
                      </a:r>
                    </a:p>
                    <a:p>
                      <a:pPr algn="l" fontAlgn="ctr"/>
                      <a:r>
                        <a:rPr lang="fr-FR" sz="1200" b="0" i="0" u="none" strike="noStrike" dirty="0" smtClean="0">
                          <a:solidFill>
                            <a:srgbClr val="000000"/>
                          </a:solidFill>
                          <a:effectLst/>
                          <a:latin typeface="Calibri" panose="020F0502020204030204" pitchFamily="34" charset="0"/>
                        </a:rPr>
                        <a:t>recompositions additives ou multiplicatives, utilisations d’unités intermédiaires : dizaines, centaines en relation ou non avec des groupements).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NC6</a:t>
                      </a:r>
                    </a:p>
                  </a:txBody>
                  <a:tcPr marL="9525" marR="9525" marT="9525" marB="0" anchor="ctr"/>
                </a:tc>
                <a:tc>
                  <a:txBody>
                    <a:bodyPr/>
                    <a:lstStyle/>
                    <a:p>
                      <a:pPr algn="l" fontAlgn="ctr"/>
                      <a:r>
                        <a:rPr lang="fr-FR" sz="1200" b="0" i="0" u="none" strike="noStrike" dirty="0">
                          <a:solidFill>
                            <a:srgbClr val="000000"/>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NC7</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Passer d’une représentation à une autre, en particulier associer les noms des nombres à leurs écritures chiffrées.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NC8</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Interpréter les noms des nombres à l’aide des unités de numération et des écritures arithmétiques. </a:t>
                      </a:r>
                    </a:p>
                    <a:p>
                      <a:pPr algn="l" fontAlgn="ctr"/>
                      <a:r>
                        <a:rPr lang="fr-FR" sz="1200" b="0" i="0" u="none" strike="noStrike" dirty="0" smtClean="0">
                          <a:solidFill>
                            <a:srgbClr val="000000"/>
                          </a:solidFill>
                          <a:effectLst/>
                          <a:latin typeface="Calibri" panose="020F0502020204030204" pitchFamily="34" charset="0"/>
                        </a:rPr>
                        <a:t>Unités de numération (unités simples, dizaines, centaines, milliers) et leurs relations (principe décimal de la numération en chiffres). </a:t>
                      </a:r>
                    </a:p>
                    <a:p>
                      <a:pPr algn="l" fontAlgn="ctr"/>
                      <a:r>
                        <a:rPr lang="fr-FR" sz="1200" b="0" i="0" u="none" strike="noStrike" dirty="0" smtClean="0">
                          <a:solidFill>
                            <a:srgbClr val="000000"/>
                          </a:solidFill>
                          <a:effectLst/>
                          <a:latin typeface="Calibri" panose="020F0502020204030204" pitchFamily="34" charset="0"/>
                        </a:rPr>
                        <a:t>Valeur des chiffres en fonction de leur rang dans l’écriture d’un nombre (principe de position).</a:t>
                      </a:r>
                    </a:p>
                    <a:p>
                      <a:pPr algn="l" fontAlgn="ctr"/>
                      <a:r>
                        <a:rPr lang="fr-FR" sz="1200" b="0" i="0" u="none" strike="noStrike" dirty="0" smtClean="0">
                          <a:solidFill>
                            <a:srgbClr val="000000"/>
                          </a:solidFill>
                          <a:effectLst/>
                          <a:latin typeface="Calibri" panose="020F0502020204030204" pitchFamily="34" charset="0"/>
                        </a:rPr>
                        <a:t>Noms des nombres.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NC9</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Associer un nombre entier à une position sur une demi-droite graduée, ainsi qu’à la distance de ce point à l’origine.</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NC10</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Associer un nombre ou un encadrement à une grandeur en mesurant celle-ci à l’aide d’une unité. </a:t>
                      </a:r>
                    </a:p>
                    <a:p>
                      <a:pPr algn="l" fontAlgn="ctr"/>
                      <a:r>
                        <a:rPr lang="fr-FR" sz="1200" b="0" i="0" u="none" strike="noStrike" dirty="0" smtClean="0">
                          <a:solidFill>
                            <a:srgbClr val="000000"/>
                          </a:solidFill>
                          <a:effectLst/>
                          <a:latin typeface="Calibri" panose="020F0502020204030204" pitchFamily="34" charset="0"/>
                        </a:rPr>
                        <a:t>La demi-droite graduée comme mode de représentation des nombres grâce au lien entre nombres et longueurs. </a:t>
                      </a:r>
                    </a:p>
                    <a:p>
                      <a:pPr algn="l" fontAlgn="ctr"/>
                      <a:r>
                        <a:rPr lang="fr-FR" sz="1200" b="0" i="0" u="none" strike="noStrike" dirty="0" smtClean="0">
                          <a:solidFill>
                            <a:srgbClr val="000000"/>
                          </a:solidFill>
                          <a:effectLst/>
                          <a:latin typeface="Calibri" panose="020F0502020204030204" pitchFamily="34" charset="0"/>
                        </a:rPr>
                        <a:t>Lien entre nombre et mesure de grandeurs une unité étant choisie.</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2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multiplication par une puissance de 10, doubles et moitiés de nombres d’usage courant, etc..</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NC14</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Élaborer ou choisir des stratégies de calcul à l’oral et à l’écrit.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200" b="0" i="0" u="sng" strike="noStrike" dirty="0">
                          <a:solidFill>
                            <a:srgbClr val="000000"/>
                          </a:solidFill>
                          <a:effectLst/>
                          <a:latin typeface="Calibri" panose="020F0502020204030204" pitchFamily="34" charset="0"/>
                        </a:rPr>
                        <a:t>Calcul mental </a:t>
                      </a:r>
                      <a:r>
                        <a:rPr lang="fr-FR" sz="12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NC17</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sng" strike="noStrike" dirty="0" smtClean="0">
                          <a:solidFill>
                            <a:srgbClr val="000000"/>
                          </a:solidFill>
                          <a:effectLst/>
                          <a:latin typeface="Calibri" panose="020F0502020204030204" pitchFamily="34" charset="0"/>
                        </a:rPr>
                        <a:t>Calcul en ligne :</a:t>
                      </a:r>
                      <a:r>
                        <a:rPr lang="fr-FR" sz="1200" b="0" i="0" u="none" strike="noStrike" dirty="0" smtClean="0">
                          <a:solidFill>
                            <a:srgbClr val="000000"/>
                          </a:solidFill>
                          <a:effectLst/>
                          <a:latin typeface="Calibri" panose="020F0502020204030204" pitchFamily="34" charset="0"/>
                        </a:rPr>
                        <a:t> calculer en utilisant des écritures en ligne additives, soustractives, multiplicatives, mixtes,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NC18</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sng" strike="noStrike" dirty="0" smtClean="0">
                          <a:solidFill>
                            <a:srgbClr val="000000"/>
                          </a:solidFill>
                          <a:effectLst/>
                          <a:latin typeface="Calibri" panose="020F0502020204030204" pitchFamily="34" charset="0"/>
                        </a:rPr>
                        <a:t>Calcul posé : </a:t>
                      </a:r>
                      <a:r>
                        <a:rPr lang="fr-FR" sz="1200" b="0" i="0" u="none" strike="noStrike" dirty="0" smtClean="0">
                          <a:solidFill>
                            <a:srgbClr val="000000"/>
                          </a:solidFill>
                          <a:effectLst/>
                          <a:latin typeface="Calibri" panose="020F0502020204030204" pitchFamily="34" charset="0"/>
                        </a:rPr>
                        <a:t>mettre en œuvre un algorithme de calcul posé pour l’addition, la soustraction, la multiplication.</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Tree>
    <p:extLst>
      <p:ext uri="{BB962C8B-B14F-4D97-AF65-F5344CB8AC3E}">
        <p14:creationId xmlns:p14="http://schemas.microsoft.com/office/powerpoint/2010/main" val="25418322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7b</a:t>
            </a:r>
            <a:endParaRPr lang="fr-FR" sz="1600" b="1" dirty="0">
              <a:latin typeface="Century Gothic" panose="020B0502020202020204" pitchFamily="34" charset="0"/>
            </a:endParaRPr>
          </a:p>
        </p:txBody>
      </p:sp>
      <p:sp>
        <p:nvSpPr>
          <p:cNvPr id="7" name="ZoneTexte 6"/>
          <p:cNvSpPr txBox="1"/>
          <p:nvPr/>
        </p:nvSpPr>
        <p:spPr>
          <a:xfrm>
            <a:off x="328752" y="1005707"/>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476581" y="4178267"/>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361052344"/>
              </p:ext>
            </p:extLst>
          </p:nvPr>
        </p:nvGraphicFramePr>
        <p:xfrm>
          <a:off x="328752" y="1682506"/>
          <a:ext cx="6870264" cy="1838325"/>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1200" b="1" i="0" u="none" strike="noStrike" dirty="0" smtClean="0">
                          <a:solidFill>
                            <a:srgbClr val="000000"/>
                          </a:solidFill>
                          <a:effectLst/>
                          <a:latin typeface="Calibri" panose="020F0502020204030204" pitchFamily="34" charset="0"/>
                        </a:rPr>
                        <a:t>GM10</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Résoudre des problèmes, notamment de mesurage et de comparaison, en utilisant les opérations sur les grandeurs ou sur les nombres. </a:t>
                      </a:r>
                    </a:p>
                    <a:p>
                      <a:pPr algn="l" fontAlgn="ctr"/>
                      <a:r>
                        <a:rPr lang="fr-FR" sz="1200" b="0" i="0" u="none" strike="noStrike" dirty="0" smtClean="0">
                          <a:solidFill>
                            <a:srgbClr val="000000"/>
                          </a:solidFill>
                          <a:effectLst/>
                          <a:latin typeface="Calibri" panose="020F0502020204030204" pitchFamily="34" charset="0"/>
                        </a:rPr>
                        <a:t>Opérations sur les grandeurs (addition, soustraction, multiplication par un entier, division : recherche du nombre de parts et de la taille d’une part). </a:t>
                      </a:r>
                    </a:p>
                    <a:p>
                      <a:pPr algn="l" fontAlgn="ctr"/>
                      <a:r>
                        <a:rPr lang="fr-FR" sz="1200" b="0" i="0" u="none" strike="noStrike" dirty="0" smtClean="0">
                          <a:solidFill>
                            <a:srgbClr val="000000"/>
                          </a:solidFill>
                          <a:effectLst/>
                          <a:latin typeface="Calibri" panose="020F0502020204030204" pitchFamily="34" charset="0"/>
                        </a:rPr>
                        <a:t>Quatre opérations sur les mesures  des grandeurs. </a:t>
                      </a:r>
                    </a:p>
                    <a:p>
                      <a:pPr algn="l" fontAlgn="ctr"/>
                      <a:r>
                        <a:rPr lang="fr-FR" sz="1200" b="0" i="0" u="none" strike="noStrike" dirty="0" smtClean="0">
                          <a:solidFill>
                            <a:srgbClr val="000000"/>
                          </a:solidFill>
                          <a:effectLst/>
                          <a:latin typeface="Calibri" panose="020F0502020204030204" pitchFamily="34" charset="0"/>
                        </a:rPr>
                        <a:t>Principes d’utilisation de la monnaie (en euros et centimes d’euros). </a:t>
                      </a:r>
                    </a:p>
                    <a:p>
                      <a:pPr algn="l" fontAlgn="ctr"/>
                      <a:r>
                        <a:rPr lang="fr-FR" sz="1200" b="0" i="0" u="none" strike="noStrike" dirty="0" smtClean="0">
                          <a:solidFill>
                            <a:srgbClr val="000000"/>
                          </a:solidFill>
                          <a:effectLst/>
                          <a:latin typeface="Calibri" panose="020F0502020204030204" pitchFamily="34" charset="0"/>
                        </a:rPr>
                        <a:t>Lexique lié aux pratiques économiques.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4293795185"/>
              </p:ext>
            </p:extLst>
          </p:nvPr>
        </p:nvGraphicFramePr>
        <p:xfrm>
          <a:off x="328752" y="4804448"/>
          <a:ext cx="6870264" cy="3522345"/>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1200" b="1" i="0" u="none" strike="noStrike" dirty="0">
                          <a:solidFill>
                            <a:srgbClr val="000000"/>
                          </a:solidFill>
                          <a:effectLst/>
                          <a:latin typeface="Calibri" panose="020F0502020204030204" pitchFamily="34" charset="0"/>
                        </a:rPr>
                        <a:t>EG2</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Situer des objets ou des personnes les uns par rapport aux autres ou par rapport à d’autres repères.</a:t>
                      </a:r>
                    </a:p>
                    <a:p>
                      <a:pPr algn="l" fontAlgn="ctr"/>
                      <a:r>
                        <a:rPr lang="fr-FR" sz="1200" b="0" i="0" u="none" strike="noStrike" dirty="0" smtClean="0">
                          <a:solidFill>
                            <a:srgbClr val="000000"/>
                          </a:solidFill>
                          <a:effectLst/>
                          <a:latin typeface="Calibri" panose="020F0502020204030204" pitchFamily="34" charset="0"/>
                        </a:rPr>
                        <a:t>Vocabulaire permettant de définir des positions (gauche, droite, au-dessus, en dessous, sur, sous, devant, derrière, près, loin, premier plan, second plan, nord, sud, est, ouest,…).</a:t>
                      </a:r>
                    </a:p>
                    <a:p>
                      <a:pPr algn="l" fontAlgn="ctr"/>
                      <a:r>
                        <a:rPr lang="fr-FR" sz="1200" b="0" i="0" u="none" strike="noStrike" dirty="0" smtClean="0">
                          <a:solidFill>
                            <a:srgbClr val="000000"/>
                          </a:solidFill>
                          <a:effectLst/>
                          <a:latin typeface="Calibri" panose="020F0502020204030204" pitchFamily="34" charset="0"/>
                        </a:rPr>
                        <a:t>Vocabulaire permettant de définir des déplacements (avancer, reculer, tourner à droite/à gauche, monter, descendre,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EG11</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la règle, comme instrument de tracé. Lien entre propriétés géométriques et instruments de tracé : droite, alignement et règle non graduée ; angle droit et équerre ; cercle et compas.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EG16</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Repérer et produire des angles droits à l'aide d’un gabarit, d'une équerre.</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EG17</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Reporter une longueur sur une droite déjà tracée. </a:t>
                      </a:r>
                    </a:p>
                    <a:p>
                      <a:pPr algn="l" fontAlgn="ctr"/>
                      <a:r>
                        <a:rPr lang="fr-FR" sz="1200" b="0" i="0" u="none" strike="noStrike" dirty="0" smtClean="0">
                          <a:solidFill>
                            <a:srgbClr val="000000"/>
                          </a:solidFill>
                          <a:effectLst/>
                          <a:latin typeface="Calibri" panose="020F0502020204030204" pitchFamily="34" charset="0"/>
                        </a:rPr>
                        <a:t>Égalité de longueurs.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EG18</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Repérer ou trouver le milieu d’un segment. Milieu d’un segment.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grpSp>
        <p:nvGrpSpPr>
          <p:cNvPr id="24" name="Groupe 23"/>
          <p:cNvGrpSpPr/>
          <p:nvPr/>
        </p:nvGrpSpPr>
        <p:grpSpPr>
          <a:xfrm>
            <a:off x="476581" y="812509"/>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588394" y="3977231"/>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Tree>
    <p:extLst>
      <p:ext uri="{BB962C8B-B14F-4D97-AF65-F5344CB8AC3E}">
        <p14:creationId xmlns:p14="http://schemas.microsoft.com/office/powerpoint/2010/main" val="18813015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8a</a:t>
            </a:r>
            <a:endParaRPr lang="fr-FR" sz="1600" b="1" dirty="0">
              <a:latin typeface="Century Gothic" panose="020B0502020202020204" pitchFamily="34" charset="0"/>
            </a:endParaRPr>
          </a:p>
        </p:txBody>
      </p:sp>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graphicFrame>
        <p:nvGraphicFramePr>
          <p:cNvPr id="27" name="Tableau 26"/>
          <p:cNvGraphicFramePr>
            <a:graphicFrameLocks noGrp="1"/>
          </p:cNvGraphicFramePr>
          <p:nvPr>
            <p:extLst>
              <p:ext uri="{D42A27DB-BD31-4B8C-83A1-F6EECF244321}">
                <p14:modId xmlns:p14="http://schemas.microsoft.com/office/powerpoint/2010/main" val="750469160"/>
              </p:ext>
            </p:extLst>
          </p:nvPr>
        </p:nvGraphicFramePr>
        <p:xfrm>
          <a:off x="328488" y="1213194"/>
          <a:ext cx="6870264" cy="6833235"/>
        </p:xfrm>
        <a:graphic>
          <a:graphicData uri="http://schemas.openxmlformats.org/drawingml/2006/table">
            <a:tbl>
              <a:tblPr firstRow="1" bandRow="1">
                <a:tableStyleId>{5940675A-B579-460E-94D1-54222C63F5DA}</a:tableStyleId>
              </a:tblPr>
              <a:tblGrid>
                <a:gridCol w="529100"/>
                <a:gridCol w="4120516"/>
                <a:gridCol w="457200"/>
                <a:gridCol w="516835"/>
                <a:gridCol w="496956"/>
                <a:gridCol w="749657"/>
              </a:tblGrid>
              <a:tr h="370840">
                <a:tc>
                  <a:txBody>
                    <a:bodyPr/>
                    <a:lstStyle/>
                    <a:p>
                      <a:pPr algn="ctr" fontAlgn="ctr"/>
                      <a:r>
                        <a:rPr lang="fr-FR" sz="1200" b="1" i="0" u="none" strike="noStrike" dirty="0">
                          <a:solidFill>
                            <a:srgbClr val="000000"/>
                          </a:solidFill>
                          <a:effectLst/>
                          <a:latin typeface="Calibri" panose="020F0502020204030204" pitchFamily="34" charset="0"/>
                        </a:rPr>
                        <a:t>NC2</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diverses stratégies de dénombrement.</a:t>
                      </a:r>
                    </a:p>
                    <a:p>
                      <a:pPr algn="l" fontAlgn="ctr"/>
                      <a:r>
                        <a:rPr lang="fr-FR" sz="1200" b="0" i="0" u="none" strike="noStrike" dirty="0" smtClean="0">
                          <a:solidFill>
                            <a:srgbClr val="000000"/>
                          </a:solidFill>
                          <a:effectLst/>
                          <a:latin typeface="Calibri" panose="020F0502020204030204" pitchFamily="34" charset="0"/>
                        </a:rPr>
                        <a:t>Procédures de dénombrement (décompositions/</a:t>
                      </a:r>
                    </a:p>
                    <a:p>
                      <a:pPr algn="l" fontAlgn="ctr"/>
                      <a:r>
                        <a:rPr lang="fr-FR" sz="1200" b="0" i="0" u="none" strike="noStrike" dirty="0" smtClean="0">
                          <a:solidFill>
                            <a:srgbClr val="000000"/>
                          </a:solidFill>
                          <a:effectLst/>
                          <a:latin typeface="Calibri" panose="020F0502020204030204" pitchFamily="34" charset="0"/>
                        </a:rPr>
                        <a:t>recompositions additives ou multiplicatives, utilisations d’unités intermédiaires : dizaines, centaines en relation ou non avec des groupements).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NC6</a:t>
                      </a:r>
                    </a:p>
                  </a:txBody>
                  <a:tcPr marL="9525" marR="9525" marT="9525" marB="0" anchor="ctr"/>
                </a:tc>
                <a:tc>
                  <a:txBody>
                    <a:bodyPr/>
                    <a:lstStyle/>
                    <a:p>
                      <a:pPr algn="l" fontAlgn="ctr"/>
                      <a:r>
                        <a:rPr lang="fr-FR" sz="1200" b="0" i="0" u="none" strike="noStrike" dirty="0">
                          <a:solidFill>
                            <a:srgbClr val="000000"/>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200" b="1" i="0" u="none" strike="noStrike">
                          <a:solidFill>
                            <a:srgbClr val="000000"/>
                          </a:solidFill>
                          <a:effectLst/>
                          <a:latin typeface="Calibri" panose="020F0502020204030204" pitchFamily="34" charset="0"/>
                        </a:rPr>
                        <a:t>NC7</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Passer d’une représentation à une autre, en particulier associer les noms des nombres à leurs écritures chiffrées.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200" b="1" i="0" u="none" strike="noStrike">
                          <a:solidFill>
                            <a:srgbClr val="000000"/>
                          </a:solidFill>
                          <a:effectLst/>
                          <a:latin typeface="Calibri" panose="020F0502020204030204" pitchFamily="34" charset="0"/>
                        </a:rPr>
                        <a:t>NC8</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Interpréter les noms des nombres à l’aide des unités de numération et des écritures arithmétiques. </a:t>
                      </a:r>
                    </a:p>
                    <a:p>
                      <a:pPr algn="l" fontAlgn="ctr"/>
                      <a:r>
                        <a:rPr lang="fr-FR" sz="1200" b="0" i="0" u="none" strike="noStrike" dirty="0" smtClean="0">
                          <a:solidFill>
                            <a:srgbClr val="000000"/>
                          </a:solidFill>
                          <a:effectLst/>
                          <a:latin typeface="Calibri" panose="020F0502020204030204" pitchFamily="34" charset="0"/>
                        </a:rPr>
                        <a:t>Unités de numération (unités simples, dizaines, centaines, milliers) et leurs relations (principe décimal de la numération en chiffres). </a:t>
                      </a:r>
                    </a:p>
                    <a:p>
                      <a:pPr algn="l" fontAlgn="ctr"/>
                      <a:r>
                        <a:rPr lang="fr-FR" sz="1200" b="0" i="0" u="none" strike="noStrike" dirty="0" smtClean="0">
                          <a:solidFill>
                            <a:srgbClr val="000000"/>
                          </a:solidFill>
                          <a:effectLst/>
                          <a:latin typeface="Calibri" panose="020F0502020204030204" pitchFamily="34" charset="0"/>
                        </a:rPr>
                        <a:t>Valeur des chiffres en fonction de leur rang dans l’écriture d’un nombre (principe de position).</a:t>
                      </a:r>
                    </a:p>
                    <a:p>
                      <a:pPr algn="l" fontAlgn="ctr"/>
                      <a:r>
                        <a:rPr lang="fr-FR" sz="1200" b="0" i="0" u="none" strike="noStrike" dirty="0" smtClean="0">
                          <a:solidFill>
                            <a:srgbClr val="000000"/>
                          </a:solidFill>
                          <a:effectLst/>
                          <a:latin typeface="Calibri" panose="020F0502020204030204" pitchFamily="34" charset="0"/>
                        </a:rPr>
                        <a:t>Noms des nombres.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NC11</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200" b="0" i="0" u="none" strike="noStrike" dirty="0" smtClean="0">
                          <a:solidFill>
                            <a:srgbClr val="000000"/>
                          </a:solidFill>
                          <a:effectLst/>
                          <a:latin typeface="Calibri" panose="020F0502020204030204" pitchFamily="34" charset="0"/>
                        </a:rPr>
                        <a:t>Sens des opérations. </a:t>
                      </a:r>
                    </a:p>
                    <a:p>
                      <a:pPr algn="l" fontAlgn="ctr"/>
                      <a:r>
                        <a:rPr lang="fr-FR" sz="12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2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200" b="0" i="0" u="none" strike="noStrike" dirty="0" smtClean="0">
                          <a:solidFill>
                            <a:srgbClr val="000000"/>
                          </a:solidFill>
                          <a:effectLst/>
                          <a:latin typeface="Calibri" panose="020F0502020204030204" pitchFamily="34" charset="0"/>
                        </a:rPr>
                        <a:t>Modéliser ces problèmes à l’aide d’écritures mathématiques. Sens des symboles +, −, ×, :</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2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multiplication par une puissance de 10, doubles et moitiés de nombres d’usage courant, etc..</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200" b="0" i="0" u="sng" strike="noStrike" dirty="0">
                          <a:solidFill>
                            <a:srgbClr val="000000"/>
                          </a:solidFill>
                          <a:effectLst/>
                          <a:latin typeface="Calibri" panose="020F0502020204030204" pitchFamily="34" charset="0"/>
                        </a:rPr>
                        <a:t>Calcul mental </a:t>
                      </a:r>
                      <a:r>
                        <a:rPr lang="fr-FR" sz="12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200"/>
                    </a:p>
                  </a:txBody>
                  <a:tcPr/>
                </a:tc>
                <a:tc>
                  <a:txBody>
                    <a:bodyPr/>
                    <a:lstStyle/>
                    <a:p>
                      <a:endParaRPr lang="fr-FR" sz="1200" dirty="0"/>
                    </a:p>
                  </a:txBody>
                  <a:tcPr/>
                </a:tc>
                <a:tc>
                  <a:txBody>
                    <a:bodyPr/>
                    <a:lstStyle/>
                    <a:p>
                      <a:endParaRPr lang="fr-FR" sz="1200"/>
                    </a:p>
                  </a:txBody>
                  <a:tcPr/>
                </a:tc>
                <a:tc>
                  <a:txBody>
                    <a:bodyPr/>
                    <a:lstStyle/>
                    <a:p>
                      <a:endParaRPr lang="fr-FR" sz="1200" dirty="0"/>
                    </a:p>
                  </a:txBody>
                  <a:tcPr/>
                </a:tc>
              </a:tr>
            </a:tbl>
          </a:graphicData>
        </a:graphic>
      </p:graphicFrame>
    </p:spTree>
    <p:extLst>
      <p:ext uri="{BB962C8B-B14F-4D97-AF65-F5344CB8AC3E}">
        <p14:creationId xmlns:p14="http://schemas.microsoft.com/office/powerpoint/2010/main" val="3966435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8b</a:t>
            </a:r>
            <a:endParaRPr lang="fr-FR" sz="1600" b="1" dirty="0">
              <a:latin typeface="Century Gothic" panose="020B0502020202020204" pitchFamily="34" charset="0"/>
            </a:endParaRPr>
          </a:p>
        </p:txBody>
      </p:sp>
      <p:sp>
        <p:nvSpPr>
          <p:cNvPr id="7" name="ZoneTexte 6"/>
          <p:cNvSpPr txBox="1"/>
          <p:nvPr/>
        </p:nvSpPr>
        <p:spPr>
          <a:xfrm>
            <a:off x="435424" y="1033660"/>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689411" y="5191967"/>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1348619196"/>
              </p:ext>
            </p:extLst>
          </p:nvPr>
        </p:nvGraphicFramePr>
        <p:xfrm>
          <a:off x="435424" y="1722455"/>
          <a:ext cx="6870264" cy="2762250"/>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1200" b="1" i="0" u="none" strike="noStrike" dirty="0">
                          <a:solidFill>
                            <a:srgbClr val="000000"/>
                          </a:solidFill>
                          <a:effectLst/>
                          <a:latin typeface="Calibri" panose="020F0502020204030204" pitchFamily="34" charset="0"/>
                        </a:rPr>
                        <a:t>GM1</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Comparer des objets selon plusieurs grandeurs et identifier quand il s’agit d’une longueur, d’une masse, d’une contenance ou d’une durée. </a:t>
                      </a:r>
                    </a:p>
                    <a:p>
                      <a:pPr algn="l" fontAlgn="ctr"/>
                      <a:r>
                        <a:rPr lang="fr-FR" sz="1200" b="0" i="0" u="none" strike="noStrike" dirty="0" smtClean="0">
                          <a:solidFill>
                            <a:srgbClr val="000000"/>
                          </a:solidFill>
                          <a:effectLst/>
                          <a:latin typeface="Calibri" panose="020F0502020204030204" pitchFamily="34" charset="0"/>
                        </a:rPr>
                        <a:t>Lexique spécifique associé aux longueurs, aux masses, aux durées.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GM10</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Résoudre des problèmes, notamment de mesurage et de comparaison, en utilisant les opérations sur les grandeurs ou sur les nombres. </a:t>
                      </a:r>
                    </a:p>
                    <a:p>
                      <a:pPr algn="l" fontAlgn="ctr"/>
                      <a:r>
                        <a:rPr lang="fr-FR" sz="1200" b="0" i="0" u="none" strike="noStrike" dirty="0" smtClean="0">
                          <a:solidFill>
                            <a:srgbClr val="000000"/>
                          </a:solidFill>
                          <a:effectLst/>
                          <a:latin typeface="Calibri" panose="020F0502020204030204" pitchFamily="34" charset="0"/>
                        </a:rPr>
                        <a:t>Opérations sur les grandeurs (addition, soustraction, multiplication par un entier, division : recherche du nombre de parts et de la taille d’une part). </a:t>
                      </a:r>
                    </a:p>
                    <a:p>
                      <a:pPr algn="l" fontAlgn="ctr"/>
                      <a:r>
                        <a:rPr lang="fr-FR" sz="1200" b="0" i="0" u="none" strike="noStrike" dirty="0" smtClean="0">
                          <a:solidFill>
                            <a:srgbClr val="000000"/>
                          </a:solidFill>
                          <a:effectLst/>
                          <a:latin typeface="Calibri" panose="020F0502020204030204" pitchFamily="34" charset="0"/>
                        </a:rPr>
                        <a:t>Quatre opérations sur les mesures  des grandeurs. </a:t>
                      </a:r>
                    </a:p>
                    <a:p>
                      <a:pPr algn="l" fontAlgn="ctr"/>
                      <a:r>
                        <a:rPr lang="fr-FR" sz="1200" b="0" i="0" u="none" strike="noStrike" dirty="0" smtClean="0">
                          <a:solidFill>
                            <a:srgbClr val="000000"/>
                          </a:solidFill>
                          <a:effectLst/>
                          <a:latin typeface="Calibri" panose="020F0502020204030204" pitchFamily="34" charset="0"/>
                        </a:rPr>
                        <a:t>Principes d’utilisation de la monnaie (en euros et centimes d’euros). </a:t>
                      </a:r>
                    </a:p>
                    <a:p>
                      <a:pPr algn="l" fontAlgn="ctr"/>
                      <a:r>
                        <a:rPr lang="fr-FR" sz="1200" b="0" i="0" u="none" strike="noStrike" dirty="0" smtClean="0">
                          <a:solidFill>
                            <a:srgbClr val="000000"/>
                          </a:solidFill>
                          <a:effectLst/>
                          <a:latin typeface="Calibri" panose="020F0502020204030204" pitchFamily="34" charset="0"/>
                        </a:rPr>
                        <a:t>Lexique lié aux pratiques économiques.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5659473"/>
              </p:ext>
            </p:extLst>
          </p:nvPr>
        </p:nvGraphicFramePr>
        <p:xfrm>
          <a:off x="303881" y="5811069"/>
          <a:ext cx="6870264" cy="3348990"/>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1200" b="1" i="0" u="none" strike="noStrike" dirty="0">
                          <a:solidFill>
                            <a:srgbClr val="000000"/>
                          </a:solidFill>
                          <a:effectLst/>
                          <a:latin typeface="Calibri" panose="020F0502020204030204" pitchFamily="34" charset="0"/>
                        </a:rPr>
                        <a:t>EG10</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Décrire, reproduire des figures ou des assemblages de figures planes sur papier quadrillé ou uni.</a:t>
                      </a:r>
                    </a:p>
                    <a:p>
                      <a:pPr algn="l" fontAlgn="ctr"/>
                      <a:r>
                        <a:rPr lang="fr-FR" sz="1200" b="0" i="0" u="none" strike="noStrike" dirty="0" smtClean="0">
                          <a:solidFill>
                            <a:srgbClr val="000000"/>
                          </a:solidFill>
                          <a:effectLst/>
                          <a:latin typeface="Calibri" panose="020F0502020204030204" pitchFamily="34" charset="0"/>
                        </a:rPr>
                        <a:t>Vocabulaire approprié pour décrire les figures planes usuelles : carré, rectangle, triangle, triangle rectangle, polygone, côté, sommet, angle droit ; cercle, disque, rayon, centre ; segment, milieu d’un segment, droite.</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EG11</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la règle, comme instrument de tracé. Lien entre propriétés géométriques et instruments de tracé : droite, alignement et règle non graduée ; angle droit et équerre ; cercle et compas.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EG15</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la règle (non graduée) pour repérer et produire des alignements.  Alignement de points et de segments.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EG16</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Repérer et produire des angles droits à l'aide d’un gabarit, d'une équerre.</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EG17</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Reporter une longueur sur une droite déjà tracée. </a:t>
                      </a:r>
                    </a:p>
                    <a:p>
                      <a:pPr algn="l" fontAlgn="ctr"/>
                      <a:r>
                        <a:rPr lang="fr-FR" sz="1200" b="0" i="0" u="none" strike="noStrike" dirty="0" smtClean="0">
                          <a:solidFill>
                            <a:srgbClr val="000000"/>
                          </a:solidFill>
                          <a:effectLst/>
                          <a:latin typeface="Calibri" panose="020F0502020204030204" pitchFamily="34" charset="0"/>
                        </a:rPr>
                        <a:t>Égalité de longueurs.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EG18</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Repérer ou trouver le milieu d’un segment. Milieu d’un segment.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grpSp>
        <p:nvGrpSpPr>
          <p:cNvPr id="24" name="Groupe 23"/>
          <p:cNvGrpSpPr/>
          <p:nvPr/>
        </p:nvGrpSpPr>
        <p:grpSpPr>
          <a:xfrm>
            <a:off x="435428" y="812509"/>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723100" y="4904290"/>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Tree>
    <p:extLst>
      <p:ext uri="{BB962C8B-B14F-4D97-AF65-F5344CB8AC3E}">
        <p14:creationId xmlns:p14="http://schemas.microsoft.com/office/powerpoint/2010/main" val="42892148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9a</a:t>
            </a:r>
            <a:endParaRPr lang="fr-FR" sz="1600" b="1" dirty="0">
              <a:latin typeface="Century Gothic" panose="020B0502020202020204" pitchFamily="34" charset="0"/>
            </a:endParaRPr>
          </a:p>
        </p:txBody>
      </p:sp>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graphicFrame>
        <p:nvGraphicFramePr>
          <p:cNvPr id="27" name="Tableau 26"/>
          <p:cNvGraphicFramePr>
            <a:graphicFrameLocks noGrp="1"/>
          </p:cNvGraphicFramePr>
          <p:nvPr>
            <p:extLst>
              <p:ext uri="{D42A27DB-BD31-4B8C-83A1-F6EECF244321}">
                <p14:modId xmlns:p14="http://schemas.microsoft.com/office/powerpoint/2010/main" val="1409878451"/>
              </p:ext>
            </p:extLst>
          </p:nvPr>
        </p:nvGraphicFramePr>
        <p:xfrm>
          <a:off x="328488" y="1213194"/>
          <a:ext cx="6870264" cy="5914390"/>
        </p:xfrm>
        <a:graphic>
          <a:graphicData uri="http://schemas.openxmlformats.org/drawingml/2006/table">
            <a:tbl>
              <a:tblPr firstRow="1" bandRow="1">
                <a:tableStyleId>{5940675A-B579-460E-94D1-54222C63F5DA}</a:tableStyleId>
              </a:tblPr>
              <a:tblGrid>
                <a:gridCol w="529100"/>
                <a:gridCol w="4120516"/>
                <a:gridCol w="457200"/>
                <a:gridCol w="516835"/>
                <a:gridCol w="496956"/>
                <a:gridCol w="749657"/>
              </a:tblGrid>
              <a:tr h="370840">
                <a:tc>
                  <a:txBody>
                    <a:bodyPr/>
                    <a:lstStyle/>
                    <a:p>
                      <a:pPr algn="ctr" fontAlgn="ctr"/>
                      <a:r>
                        <a:rPr lang="fr-FR" sz="1200" b="1" i="0" u="none" strike="noStrike" dirty="0" smtClean="0">
                          <a:solidFill>
                            <a:srgbClr val="000000"/>
                          </a:solidFill>
                          <a:effectLst/>
                          <a:latin typeface="Calibri" panose="020F0502020204030204" pitchFamily="34" charset="0"/>
                        </a:rPr>
                        <a:t>NC5</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Comparer, ranger des nombres entiers, en utilisant les symboles =, &lt;, &gt;. </a:t>
                      </a:r>
                    </a:p>
                    <a:p>
                      <a:pPr algn="l" fontAlgn="ctr"/>
                      <a:r>
                        <a:rPr lang="fr-FR" sz="1200" b="0" i="0" u="none" strike="noStrike" dirty="0" smtClean="0">
                          <a:solidFill>
                            <a:srgbClr val="000000"/>
                          </a:solidFill>
                          <a:effectLst/>
                          <a:latin typeface="Calibri" panose="020F0502020204030204" pitchFamily="34" charset="0"/>
                        </a:rPr>
                        <a:t>Egalite traduisant l’équivalence de deux désignations du même nombre. </a:t>
                      </a:r>
                    </a:p>
                    <a:p>
                      <a:pPr algn="l" fontAlgn="ctr"/>
                      <a:r>
                        <a:rPr lang="fr-FR" sz="1200" b="0" i="0" u="none" strike="noStrike" dirty="0" smtClean="0">
                          <a:solidFill>
                            <a:srgbClr val="000000"/>
                          </a:solidFill>
                          <a:effectLst/>
                          <a:latin typeface="Calibri" panose="020F0502020204030204" pitchFamily="34" charset="0"/>
                        </a:rPr>
                        <a:t>Ordre. </a:t>
                      </a:r>
                    </a:p>
                    <a:p>
                      <a:pPr algn="l" fontAlgn="ctr"/>
                      <a:r>
                        <a:rPr lang="fr-FR" sz="1200" b="0" i="0" u="none" strike="noStrike" dirty="0" smtClean="0">
                          <a:solidFill>
                            <a:srgbClr val="000000"/>
                          </a:solidFill>
                          <a:effectLst/>
                          <a:latin typeface="Calibri" panose="020F0502020204030204" pitchFamily="34" charset="0"/>
                        </a:rPr>
                        <a:t>Sens des symboles =, &lt;, &gt;.</a:t>
                      </a: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NC6</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NC11</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200" b="0" i="0" u="none" strike="noStrike" dirty="0" smtClean="0">
                          <a:solidFill>
                            <a:srgbClr val="000000"/>
                          </a:solidFill>
                          <a:effectLst/>
                          <a:latin typeface="Calibri" panose="020F0502020204030204" pitchFamily="34" charset="0"/>
                        </a:rPr>
                        <a:t>Sens des opérations. </a:t>
                      </a:r>
                    </a:p>
                    <a:p>
                      <a:pPr algn="l" fontAlgn="ctr"/>
                      <a:r>
                        <a:rPr lang="fr-FR" sz="12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2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200" b="0" i="0" u="none" strike="noStrike" dirty="0" smtClean="0">
                          <a:solidFill>
                            <a:srgbClr val="000000"/>
                          </a:solidFill>
                          <a:effectLst/>
                          <a:latin typeface="Calibri" panose="020F0502020204030204" pitchFamily="34" charset="0"/>
                        </a:rPr>
                        <a:t>Modéliser ces problèmes à l’aide d’écritures mathématiques. Sens des symboles +, −, ×, :</a:t>
                      </a: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2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multiplication par une puissance de 10, doubles et moitiés de nombres d’usage courant, etc..</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NC14</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Élaborer ou choisir des stratégies de calcul à l’oral et à l’écrit.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200" b="0" i="0" u="sng" strike="noStrike" dirty="0">
                          <a:solidFill>
                            <a:srgbClr val="000000"/>
                          </a:solidFill>
                          <a:effectLst/>
                          <a:latin typeface="Calibri" panose="020F0502020204030204" pitchFamily="34" charset="0"/>
                        </a:rPr>
                        <a:t>Calcul mental </a:t>
                      </a:r>
                      <a:r>
                        <a:rPr lang="fr-FR" sz="12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200"/>
                    </a:p>
                  </a:txBody>
                  <a:tcPr/>
                </a:tc>
                <a:tc>
                  <a:txBody>
                    <a:bodyPr/>
                    <a:lstStyle/>
                    <a:p>
                      <a:endParaRPr lang="fr-FR" sz="1200" dirty="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NC18</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sng" strike="noStrike" dirty="0" smtClean="0">
                          <a:solidFill>
                            <a:srgbClr val="000000"/>
                          </a:solidFill>
                          <a:effectLst/>
                          <a:latin typeface="Calibri" panose="020F0502020204030204" pitchFamily="34" charset="0"/>
                        </a:rPr>
                        <a:t>Calcul posé : </a:t>
                      </a:r>
                      <a:r>
                        <a:rPr lang="fr-FR" sz="1200" b="0" i="0" u="none" strike="noStrike" dirty="0" smtClean="0">
                          <a:solidFill>
                            <a:srgbClr val="000000"/>
                          </a:solidFill>
                          <a:effectLst/>
                          <a:latin typeface="Calibri" panose="020F0502020204030204" pitchFamily="34" charset="0"/>
                        </a:rPr>
                        <a:t>mettre en œuvre un algorithme de calcul posé pour l’addition, la soustraction, la multiplication.</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dirty="0"/>
                    </a:p>
                  </a:txBody>
                  <a:tcPr/>
                </a:tc>
                <a:tc>
                  <a:txBody>
                    <a:bodyPr/>
                    <a:lstStyle/>
                    <a:p>
                      <a:endParaRPr lang="fr-FR" sz="1200"/>
                    </a:p>
                  </a:txBody>
                  <a:tcPr/>
                </a:tc>
                <a:tc>
                  <a:txBody>
                    <a:bodyPr/>
                    <a:lstStyle/>
                    <a:p>
                      <a:endParaRPr lang="fr-FR" sz="1200" dirty="0"/>
                    </a:p>
                  </a:txBody>
                  <a:tcPr/>
                </a:tc>
              </a:tr>
            </a:tbl>
          </a:graphicData>
        </a:graphic>
      </p:graphicFrame>
    </p:spTree>
    <p:extLst>
      <p:ext uri="{BB962C8B-B14F-4D97-AF65-F5344CB8AC3E}">
        <p14:creationId xmlns:p14="http://schemas.microsoft.com/office/powerpoint/2010/main" val="16838971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9b</a:t>
            </a:r>
            <a:endParaRPr lang="fr-FR" sz="1600" b="1" dirty="0">
              <a:latin typeface="Century Gothic" panose="020B0502020202020204" pitchFamily="34" charset="0"/>
            </a:endParaRPr>
          </a:p>
        </p:txBody>
      </p:sp>
      <p:sp>
        <p:nvSpPr>
          <p:cNvPr id="7" name="ZoneTexte 6"/>
          <p:cNvSpPr txBox="1"/>
          <p:nvPr/>
        </p:nvSpPr>
        <p:spPr>
          <a:xfrm>
            <a:off x="407520" y="763583"/>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582796" y="5919594"/>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2342113078"/>
              </p:ext>
            </p:extLst>
          </p:nvPr>
        </p:nvGraphicFramePr>
        <p:xfrm>
          <a:off x="407520" y="1390715"/>
          <a:ext cx="6870264" cy="4148455"/>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a:r>
                        <a:rPr lang="fr-FR" sz="900" b="1" dirty="0" smtClean="0">
                          <a:latin typeface="+mn-lt"/>
                        </a:rPr>
                        <a:t>GM2</a:t>
                      </a:r>
                      <a:endParaRPr lang="fr-FR" sz="900" b="1" dirty="0">
                        <a:latin typeface="+mn-lt"/>
                      </a:endParaRPr>
                    </a:p>
                  </a:txBody>
                  <a:tcPr anchor="ctr"/>
                </a:tc>
                <a:tc>
                  <a:txBody>
                    <a:bodyPr/>
                    <a:lstStyle/>
                    <a:p>
                      <a:pPr algn="l"/>
                      <a:r>
                        <a:rPr lang="fr-FR" sz="900" dirty="0" smtClean="0">
                          <a:latin typeface="+mn-lt"/>
                        </a:rPr>
                        <a:t>Comparer des longueurs, des masses, directement, en introduisant la comparaison à un objet intermédiaire. Principe de comparaison des longueurs, des masses, des contenances. </a:t>
                      </a:r>
                      <a:endParaRPr lang="fr-FR" sz="900" dirty="0">
                        <a:latin typeface="+mn-lt"/>
                      </a:endParaRPr>
                    </a:p>
                  </a:txBody>
                  <a:tcPr anchor="ct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370840">
                <a:tc>
                  <a:txBody>
                    <a:bodyPr/>
                    <a:lstStyle/>
                    <a:p>
                      <a:pPr algn="ctr"/>
                      <a:r>
                        <a:rPr lang="fr-FR" sz="900" b="1" dirty="0" smtClean="0">
                          <a:latin typeface="+mn-lt"/>
                        </a:rPr>
                        <a:t>GM3</a:t>
                      </a:r>
                      <a:endParaRPr lang="fr-FR" sz="900" b="1" dirty="0">
                        <a:latin typeface="+mn-lt"/>
                      </a:endParaRPr>
                    </a:p>
                  </a:txBody>
                  <a:tcPr anchor="ctr"/>
                </a:tc>
                <a:tc>
                  <a:txBody>
                    <a:bodyPr/>
                    <a:lstStyle/>
                    <a:p>
                      <a:pPr algn="l"/>
                      <a:r>
                        <a:rPr lang="fr-FR" sz="900" dirty="0" smtClean="0">
                          <a:latin typeface="+mn-lt"/>
                        </a:rPr>
                        <a:t>Estimer les ordres de grandeurs de quelques longueurs, masses et contenances en relation avec les unités métriques. Vérifier éventuellement avec un instrument. Ordres de grandeur des unités usuelles en les associant à quelques objets familiers. Rapports très simples de longueurs (double et moitié).</a:t>
                      </a:r>
                      <a:endParaRPr lang="fr-FR" sz="900" dirty="0">
                        <a:latin typeface="+mn-lt"/>
                      </a:endParaRPr>
                    </a:p>
                  </a:txBody>
                  <a:tcPr anchor="ct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370840">
                <a:tc>
                  <a:txBody>
                    <a:bodyPr/>
                    <a:lstStyle/>
                    <a:p>
                      <a:pPr algn="ctr"/>
                      <a:r>
                        <a:rPr lang="fr-FR" sz="900" b="1" dirty="0" smtClean="0">
                          <a:latin typeface="+mn-lt"/>
                        </a:rPr>
                        <a:t>GM5</a:t>
                      </a:r>
                      <a:endParaRPr lang="fr-FR" sz="900" b="1" dirty="0">
                        <a:latin typeface="+mn-lt"/>
                      </a:endParaRPr>
                    </a:p>
                  </a:txBody>
                  <a:tcPr anchor="ctr"/>
                </a:tc>
                <a:tc>
                  <a:txBody>
                    <a:bodyPr/>
                    <a:lstStyle/>
                    <a:p>
                      <a:pPr algn="l"/>
                      <a:r>
                        <a:rPr lang="fr-FR" sz="900" dirty="0" smtClean="0">
                          <a:latin typeface="+mn-lt"/>
                        </a:rPr>
                        <a:t>Mesurer des masses et des contenances avec des instruments adaptés. </a:t>
                      </a:r>
                      <a:endParaRPr lang="fr-FR" sz="900" dirty="0">
                        <a:latin typeface="+mn-lt"/>
                      </a:endParaRPr>
                    </a:p>
                  </a:txBody>
                  <a:tcPr anchor="ct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370840">
                <a:tc>
                  <a:txBody>
                    <a:bodyPr/>
                    <a:lstStyle/>
                    <a:p>
                      <a:pPr algn="ctr" fontAlgn="ctr"/>
                      <a:r>
                        <a:rPr lang="fr-FR" sz="900" b="1" i="0" u="none" strike="noStrike" dirty="0" smtClean="0">
                          <a:solidFill>
                            <a:srgbClr val="000000"/>
                          </a:solidFill>
                          <a:effectLst/>
                          <a:latin typeface="+mn-lt"/>
                        </a:rPr>
                        <a:t>GM7</a:t>
                      </a:r>
                      <a:endParaRPr lang="fr-FR" sz="900" b="1" i="0" u="none" strike="noStrike" dirty="0">
                        <a:solidFill>
                          <a:srgbClr val="000000"/>
                        </a:solidFill>
                        <a:effectLst/>
                        <a:latin typeface="+mn-lt"/>
                      </a:endParaRPr>
                    </a:p>
                  </a:txBody>
                  <a:tcPr marL="9525" marR="9525" marT="9525" marB="0" anchor="ctr"/>
                </a:tc>
                <a:tc>
                  <a:txBody>
                    <a:bodyPr/>
                    <a:lstStyle/>
                    <a:p>
                      <a:pPr algn="l" fontAlgn="ctr"/>
                      <a:r>
                        <a:rPr lang="fr-FR" sz="900" b="0" i="0" u="none" strike="noStrike" dirty="0" smtClean="0">
                          <a:solidFill>
                            <a:srgbClr val="000000"/>
                          </a:solidFill>
                          <a:effectLst/>
                          <a:latin typeface="+mn-lt"/>
                        </a:rPr>
                        <a:t>Exprimer une mesure dans une ou plusieurs unités choisies ou imposées. </a:t>
                      </a:r>
                    </a:p>
                    <a:p>
                      <a:pPr algn="l" fontAlgn="ctr"/>
                      <a:r>
                        <a:rPr lang="fr-FR" sz="900" b="0" i="0" u="none" strike="noStrike" dirty="0" smtClean="0">
                          <a:solidFill>
                            <a:srgbClr val="000000"/>
                          </a:solidFill>
                          <a:effectLst/>
                          <a:latin typeface="+mn-lt"/>
                        </a:rPr>
                        <a:t>Notion d’unité : grandeur arbitraire prise comme référence pour mesurer les grandeurs de la même espèce.</a:t>
                      </a:r>
                    </a:p>
                    <a:p>
                      <a:pPr algn="l" fontAlgn="ctr"/>
                      <a:r>
                        <a:rPr lang="fr-FR" sz="900" b="0" i="0" u="none" strike="noStrike" dirty="0" smtClean="0">
                          <a:solidFill>
                            <a:srgbClr val="000000"/>
                          </a:solidFill>
                          <a:effectLst/>
                          <a:latin typeface="+mn-lt"/>
                        </a:rPr>
                        <a:t>Unités de mesures </a:t>
                      </a:r>
                      <a:r>
                        <a:rPr lang="fr-FR" sz="900" b="0" i="0" u="none" strike="noStrike" dirty="0" err="1" smtClean="0">
                          <a:solidFill>
                            <a:srgbClr val="000000"/>
                          </a:solidFill>
                          <a:effectLst/>
                          <a:latin typeface="+mn-lt"/>
                        </a:rPr>
                        <a:t>usuelles.longueur</a:t>
                      </a:r>
                      <a:r>
                        <a:rPr lang="fr-FR" sz="900" b="0" i="0" u="none" strike="noStrike" dirty="0" smtClean="0">
                          <a:solidFill>
                            <a:srgbClr val="000000"/>
                          </a:solidFill>
                          <a:effectLst/>
                          <a:latin typeface="+mn-lt"/>
                        </a:rPr>
                        <a:t> : m, dm, cm, mm, </a:t>
                      </a:r>
                      <a:r>
                        <a:rPr lang="fr-FR" sz="900" b="0" i="0" u="none" strike="noStrike" dirty="0" err="1" smtClean="0">
                          <a:solidFill>
                            <a:srgbClr val="000000"/>
                          </a:solidFill>
                          <a:effectLst/>
                          <a:latin typeface="+mn-lt"/>
                        </a:rPr>
                        <a:t>km.masse</a:t>
                      </a:r>
                      <a:r>
                        <a:rPr lang="fr-FR" sz="900" b="0" i="0" u="none" strike="noStrike" dirty="0" smtClean="0">
                          <a:solidFill>
                            <a:srgbClr val="000000"/>
                          </a:solidFill>
                          <a:effectLst/>
                          <a:latin typeface="+mn-lt"/>
                        </a:rPr>
                        <a:t> : g, kg, tonne. contenance : L, </a:t>
                      </a:r>
                      <a:r>
                        <a:rPr lang="fr-FR" sz="900" b="0" i="0" u="none" strike="noStrike" dirty="0" err="1" smtClean="0">
                          <a:solidFill>
                            <a:srgbClr val="000000"/>
                          </a:solidFill>
                          <a:effectLst/>
                          <a:latin typeface="+mn-lt"/>
                        </a:rPr>
                        <a:t>dL</a:t>
                      </a:r>
                      <a:r>
                        <a:rPr lang="fr-FR" sz="900" b="0" i="0" u="none" strike="noStrike" dirty="0" smtClean="0">
                          <a:solidFill>
                            <a:srgbClr val="000000"/>
                          </a:solidFill>
                          <a:effectLst/>
                          <a:latin typeface="+mn-lt"/>
                        </a:rPr>
                        <a:t>, </a:t>
                      </a:r>
                      <a:r>
                        <a:rPr lang="fr-FR" sz="900" b="0" i="0" u="none" strike="noStrike" dirty="0" err="1" smtClean="0">
                          <a:solidFill>
                            <a:srgbClr val="000000"/>
                          </a:solidFill>
                          <a:effectLst/>
                          <a:latin typeface="+mn-lt"/>
                        </a:rPr>
                        <a:t>cL</a:t>
                      </a:r>
                      <a:r>
                        <a:rPr lang="fr-FR" sz="900" b="0" i="0" u="none" strike="noStrike" dirty="0" smtClean="0">
                          <a:solidFill>
                            <a:srgbClr val="000000"/>
                          </a:solidFill>
                          <a:effectLst/>
                          <a:latin typeface="+mn-lt"/>
                        </a:rPr>
                        <a:t>.</a:t>
                      </a:r>
                    </a:p>
                    <a:p>
                      <a:pPr algn="l" fontAlgn="ctr"/>
                      <a:r>
                        <a:rPr lang="fr-FR" sz="900" b="0" i="0" u="none" strike="noStrike" dirty="0" smtClean="0">
                          <a:solidFill>
                            <a:srgbClr val="000000"/>
                          </a:solidFill>
                          <a:effectLst/>
                          <a:latin typeface="+mn-lt"/>
                        </a:rPr>
                        <a:t>Relations entre les unités de longueur, entre les unités de masses, entre les unités de contenance.</a:t>
                      </a:r>
                      <a:endParaRPr lang="fr-FR" sz="900" b="0" i="0" u="none" strike="noStrike" dirty="0">
                        <a:solidFill>
                          <a:srgbClr val="000000"/>
                        </a:solidFill>
                        <a:effectLst/>
                        <a:latin typeface="+mn-lt"/>
                      </a:endParaRPr>
                    </a:p>
                  </a:txBody>
                  <a:tcPr marL="9525" marR="9525" marT="9525" marB="0" anchor="ct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370840">
                <a:tc>
                  <a:txBody>
                    <a:bodyPr/>
                    <a:lstStyle/>
                    <a:p>
                      <a:pPr algn="ctr" fontAlgn="ctr"/>
                      <a:r>
                        <a:rPr lang="fr-FR" sz="900" b="1" i="0" u="none" strike="noStrike" dirty="0" smtClean="0">
                          <a:solidFill>
                            <a:srgbClr val="000000"/>
                          </a:solidFill>
                          <a:effectLst/>
                          <a:latin typeface="+mn-lt"/>
                        </a:rPr>
                        <a:t>GM10</a:t>
                      </a:r>
                      <a:endParaRPr lang="fr-FR" sz="900" b="1" i="0" u="none" strike="noStrike" dirty="0">
                        <a:solidFill>
                          <a:srgbClr val="000000"/>
                        </a:solidFill>
                        <a:effectLst/>
                        <a:latin typeface="+mn-lt"/>
                      </a:endParaRPr>
                    </a:p>
                  </a:txBody>
                  <a:tcPr marL="9525" marR="9525" marT="9525" marB="0" anchor="ctr"/>
                </a:tc>
                <a:tc>
                  <a:txBody>
                    <a:bodyPr/>
                    <a:lstStyle/>
                    <a:p>
                      <a:pPr algn="l" fontAlgn="ctr"/>
                      <a:r>
                        <a:rPr lang="fr-FR" sz="900" b="0" i="0" u="none" strike="noStrike" dirty="0" smtClean="0">
                          <a:solidFill>
                            <a:srgbClr val="000000"/>
                          </a:solidFill>
                          <a:effectLst/>
                          <a:latin typeface="+mn-lt"/>
                        </a:rPr>
                        <a:t>Résoudre des problèmes, notamment de mesurage et de comparaison, en utilisant les opérations sur les grandeurs ou sur les nombres. </a:t>
                      </a:r>
                    </a:p>
                    <a:p>
                      <a:pPr algn="l" fontAlgn="ctr"/>
                      <a:r>
                        <a:rPr lang="fr-FR" sz="900" b="0" i="0" u="none" strike="noStrike" dirty="0" smtClean="0">
                          <a:solidFill>
                            <a:srgbClr val="000000"/>
                          </a:solidFill>
                          <a:effectLst/>
                          <a:latin typeface="+mn-lt"/>
                        </a:rPr>
                        <a:t>Opérations sur les grandeurs (addition, soustraction, multiplication par un entier, division : recherche du nombre de parts et de la taille d’une part). </a:t>
                      </a:r>
                    </a:p>
                    <a:p>
                      <a:pPr algn="l" fontAlgn="ctr"/>
                      <a:r>
                        <a:rPr lang="fr-FR" sz="900" b="0" i="0" u="none" strike="noStrike" dirty="0" smtClean="0">
                          <a:solidFill>
                            <a:srgbClr val="000000"/>
                          </a:solidFill>
                          <a:effectLst/>
                          <a:latin typeface="+mn-lt"/>
                        </a:rPr>
                        <a:t>Quatre opérations sur les mesures  des grandeurs. </a:t>
                      </a:r>
                    </a:p>
                    <a:p>
                      <a:pPr algn="l" fontAlgn="ctr"/>
                      <a:r>
                        <a:rPr lang="fr-FR" sz="900" b="0" i="0" u="none" strike="noStrike" dirty="0" smtClean="0">
                          <a:solidFill>
                            <a:srgbClr val="000000"/>
                          </a:solidFill>
                          <a:effectLst/>
                          <a:latin typeface="+mn-lt"/>
                        </a:rPr>
                        <a:t>Principes d’utilisation de la monnaie (en euros et centimes d’euros). </a:t>
                      </a:r>
                    </a:p>
                    <a:p>
                      <a:pPr algn="l" fontAlgn="ctr"/>
                      <a:r>
                        <a:rPr lang="fr-FR" sz="900" b="0" i="0" u="none" strike="noStrike" dirty="0" smtClean="0">
                          <a:solidFill>
                            <a:srgbClr val="000000"/>
                          </a:solidFill>
                          <a:effectLst/>
                          <a:latin typeface="+mn-lt"/>
                        </a:rPr>
                        <a:t>Lexique lié aux pratiques économiques.</a:t>
                      </a:r>
                      <a:endParaRPr lang="fr-FR" sz="900" b="0" i="0" u="none" strike="noStrike" dirty="0">
                        <a:solidFill>
                          <a:srgbClr val="000000"/>
                        </a:solidFill>
                        <a:effectLst/>
                        <a:latin typeface="+mn-lt"/>
                      </a:endParaRPr>
                    </a:p>
                  </a:txBody>
                  <a:tcPr marL="9525" marR="9525" marT="9525" marB="0" anchor="ct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370840">
                <a:tc>
                  <a:txBody>
                    <a:bodyPr/>
                    <a:lstStyle/>
                    <a:p>
                      <a:pPr algn="ctr" fontAlgn="ctr"/>
                      <a:r>
                        <a:rPr lang="fr-FR" sz="900" b="1" i="0" u="none" strike="noStrike" dirty="0" smtClean="0">
                          <a:solidFill>
                            <a:srgbClr val="000000"/>
                          </a:solidFill>
                          <a:effectLst/>
                          <a:latin typeface="+mn-lt"/>
                        </a:rPr>
                        <a:t>GM11</a:t>
                      </a:r>
                      <a:endParaRPr lang="fr-FR" sz="900" b="1" i="0" u="none" strike="noStrike" dirty="0">
                        <a:solidFill>
                          <a:srgbClr val="000000"/>
                        </a:solidFill>
                        <a:effectLst/>
                        <a:latin typeface="+mn-lt"/>
                      </a:endParaRPr>
                    </a:p>
                  </a:txBody>
                  <a:tcPr marL="9525" marR="9525" marT="9525" marB="0" anchor="ctr"/>
                </a:tc>
                <a:tc>
                  <a:txBody>
                    <a:bodyPr/>
                    <a:lstStyle/>
                    <a:p>
                      <a:pPr algn="l" fontAlgn="ctr"/>
                      <a:r>
                        <a:rPr lang="fr-FR" sz="900" b="0" i="0" u="none" strike="noStrike" dirty="0" smtClean="0">
                          <a:solidFill>
                            <a:srgbClr val="000000"/>
                          </a:solidFill>
                          <a:effectLst/>
                          <a:latin typeface="+mn-lt"/>
                        </a:rPr>
                        <a:t>Résoudre des problèmes impliquant des conversions simples d’une unité usuelle à une autre.</a:t>
                      </a:r>
                    </a:p>
                    <a:p>
                      <a:pPr algn="l" fontAlgn="ctr"/>
                      <a:r>
                        <a:rPr lang="fr-FR" sz="900" b="0" i="0" u="none" strike="noStrike" dirty="0" smtClean="0">
                          <a:solidFill>
                            <a:srgbClr val="000000"/>
                          </a:solidFill>
                          <a:effectLst/>
                          <a:latin typeface="+mn-lt"/>
                        </a:rPr>
                        <a:t>Convertir avant de calculer si nécessaire. Relations entre les unités usuelles.</a:t>
                      </a:r>
                      <a:endParaRPr lang="fr-FR" sz="900" b="0" i="0" u="none" strike="noStrike" dirty="0">
                        <a:solidFill>
                          <a:srgbClr val="000000"/>
                        </a:solidFill>
                        <a:effectLst/>
                        <a:latin typeface="+mn-lt"/>
                      </a:endParaRPr>
                    </a:p>
                  </a:txBody>
                  <a:tcPr marL="9525" marR="9525" marT="9525" marB="0" anchor="ct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bl>
          </a:graphicData>
        </a:graphic>
      </p:graphicFrame>
      <p:grpSp>
        <p:nvGrpSpPr>
          <p:cNvPr id="24" name="Groupe 23"/>
          <p:cNvGrpSpPr/>
          <p:nvPr/>
        </p:nvGrpSpPr>
        <p:grpSpPr>
          <a:xfrm>
            <a:off x="582796" y="598969"/>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1161293" y="5807748"/>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graphicFrame>
        <p:nvGraphicFramePr>
          <p:cNvPr id="27" name="Tableau 26"/>
          <p:cNvGraphicFramePr>
            <a:graphicFrameLocks noGrp="1"/>
          </p:cNvGraphicFramePr>
          <p:nvPr>
            <p:extLst>
              <p:ext uri="{D42A27DB-BD31-4B8C-83A1-F6EECF244321}">
                <p14:modId xmlns:p14="http://schemas.microsoft.com/office/powerpoint/2010/main" val="2245310265"/>
              </p:ext>
            </p:extLst>
          </p:nvPr>
        </p:nvGraphicFramePr>
        <p:xfrm>
          <a:off x="407520" y="6617662"/>
          <a:ext cx="6870264" cy="3427095"/>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0">
                <a:tc>
                  <a:txBody>
                    <a:bodyPr/>
                    <a:lstStyle/>
                    <a:p>
                      <a:pPr algn="ctr" fontAlgn="ctr"/>
                      <a:r>
                        <a:rPr lang="fr-FR" sz="1000" b="1" i="0" u="none" strike="noStrike" dirty="0">
                          <a:solidFill>
                            <a:srgbClr val="000000"/>
                          </a:solidFill>
                          <a:effectLst/>
                          <a:latin typeface="Calibri" panose="020F0502020204030204" pitchFamily="34" charset="0"/>
                        </a:rPr>
                        <a:t>EG10</a:t>
                      </a: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Décrire, reproduire des figures ou des assemblages de figures planes sur papier quadrillé ou uni.</a:t>
                      </a:r>
                    </a:p>
                    <a:p>
                      <a:pPr algn="l" fontAlgn="ctr"/>
                      <a:r>
                        <a:rPr lang="fr-FR" sz="1000" b="0" i="0" u="none" strike="noStrike" dirty="0" smtClean="0">
                          <a:solidFill>
                            <a:srgbClr val="000000"/>
                          </a:solidFill>
                          <a:effectLst/>
                          <a:latin typeface="Calibri" panose="020F0502020204030204" pitchFamily="34" charset="0"/>
                        </a:rPr>
                        <a:t>Vocabulaire approprié pour décrire les figures planes usuelles : carré, rectangle, triangle, triangle rectangle, polygone, côté, sommet, angle droit ; cercle, disque, rayon, centre ; segment, milieu d’un segment, droite.</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r h="370840">
                <a:tc>
                  <a:txBody>
                    <a:bodyPr/>
                    <a:lstStyle/>
                    <a:p>
                      <a:pPr algn="ctr" fontAlgn="ctr"/>
                      <a:r>
                        <a:rPr lang="fr-FR" sz="1000" b="1" i="0" u="none" strike="noStrike" dirty="0" smtClean="0">
                          <a:solidFill>
                            <a:srgbClr val="000000"/>
                          </a:solidFill>
                          <a:effectLst/>
                          <a:latin typeface="Calibri" panose="020F0502020204030204" pitchFamily="34" charset="0"/>
                        </a:rPr>
                        <a:t>EG11</a:t>
                      </a:r>
                      <a:endParaRPr lang="fr-F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Utiliser la règle, comme instrument de tracé. Lien entre propriétés géométriques et instruments de tracé : droite, alignement et règle non graduée ; angle droit et équerre ; cercle et compas.</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smtClean="0">
                          <a:solidFill>
                            <a:srgbClr val="000000"/>
                          </a:solidFill>
                          <a:effectLst/>
                          <a:latin typeface="Calibri" panose="020F0502020204030204" pitchFamily="34" charset="0"/>
                        </a:rPr>
                        <a:t>EG12</a:t>
                      </a:r>
                      <a:endParaRPr lang="fr-F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Reconnaitre, nommer les figures usuelles. </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smtClean="0">
                          <a:solidFill>
                            <a:srgbClr val="000000"/>
                          </a:solidFill>
                          <a:effectLst/>
                          <a:latin typeface="Calibri" panose="020F0502020204030204" pitchFamily="34" charset="0"/>
                        </a:rPr>
                        <a:t>EG13</a:t>
                      </a:r>
                      <a:endParaRPr lang="fr-F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Reconnaitre et décrire à partir des côtés et des angles droits, un carré, un rectangle, un triangle rectangle. </a:t>
                      </a:r>
                    </a:p>
                    <a:p>
                      <a:pPr algn="l" fontAlgn="ctr"/>
                      <a:r>
                        <a:rPr lang="fr-FR" sz="1000" b="0" i="0" u="none" strike="noStrike" dirty="0" smtClean="0">
                          <a:solidFill>
                            <a:srgbClr val="000000"/>
                          </a:solidFill>
                          <a:effectLst/>
                          <a:latin typeface="Calibri" panose="020F0502020204030204" pitchFamily="34" charset="0"/>
                        </a:rPr>
                        <a:t>Les construire sur un support uni connaissant la longueur des côtés. </a:t>
                      </a:r>
                    </a:p>
                    <a:p>
                      <a:pPr algn="l" fontAlgn="ctr"/>
                      <a:r>
                        <a:rPr lang="fr-FR" sz="1000" b="0" i="0" u="none" strike="noStrike" dirty="0" smtClean="0">
                          <a:solidFill>
                            <a:srgbClr val="000000"/>
                          </a:solidFill>
                          <a:effectLst/>
                          <a:latin typeface="Calibri" panose="020F0502020204030204" pitchFamily="34" charset="0"/>
                        </a:rPr>
                        <a:t>Propriété des angles et égalités de longueur des côtés pour les carrés et les rectangles.</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dirty="0"/>
                    </a:p>
                  </a:txBody>
                  <a:tcPr/>
                </a:tc>
                <a:tc>
                  <a:txBody>
                    <a:bodyPr/>
                    <a:lstStyle/>
                    <a:p>
                      <a:endParaRPr lang="fr-FR" sz="1200" dirty="0"/>
                    </a:p>
                  </a:txBody>
                  <a:tcPr/>
                </a:tc>
              </a:tr>
              <a:tr h="370840">
                <a:tc>
                  <a:txBody>
                    <a:bodyPr/>
                    <a:lstStyle/>
                    <a:p>
                      <a:pPr algn="ctr" fontAlgn="ctr"/>
                      <a:r>
                        <a:rPr lang="fr-FR" sz="1000" b="1" i="0" u="none" strike="noStrike" dirty="0" smtClean="0">
                          <a:solidFill>
                            <a:srgbClr val="000000"/>
                          </a:solidFill>
                          <a:effectLst/>
                          <a:latin typeface="Calibri" panose="020F0502020204030204" pitchFamily="34" charset="0"/>
                        </a:rPr>
                        <a:t>EG14</a:t>
                      </a:r>
                      <a:endParaRPr lang="fr-F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Construire un cercle connaissant son centre et un point, ou son centre et son rayon.</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smtClean="0">
                          <a:solidFill>
                            <a:srgbClr val="000000"/>
                          </a:solidFill>
                          <a:effectLst/>
                          <a:latin typeface="Calibri" panose="020F0502020204030204" pitchFamily="34" charset="0"/>
                        </a:rPr>
                        <a:t>EG16</a:t>
                      </a:r>
                      <a:endParaRPr lang="fr-F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Repérer et produire des angles droits à l'aide d’un gabarit, d'une équerre.</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spTree>
    <p:extLst>
      <p:ext uri="{BB962C8B-B14F-4D97-AF65-F5344CB8AC3E}">
        <p14:creationId xmlns:p14="http://schemas.microsoft.com/office/powerpoint/2010/main" val="14272949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10a</a:t>
            </a:r>
            <a:endParaRPr lang="fr-FR" sz="1600" b="1" dirty="0">
              <a:latin typeface="Century Gothic" panose="020B0502020202020204" pitchFamily="34" charset="0"/>
            </a:endParaRPr>
          </a:p>
        </p:txBody>
      </p:sp>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graphicFrame>
        <p:nvGraphicFramePr>
          <p:cNvPr id="27" name="Tableau 26"/>
          <p:cNvGraphicFramePr>
            <a:graphicFrameLocks noGrp="1"/>
          </p:cNvGraphicFramePr>
          <p:nvPr>
            <p:extLst>
              <p:ext uri="{D42A27DB-BD31-4B8C-83A1-F6EECF244321}">
                <p14:modId xmlns:p14="http://schemas.microsoft.com/office/powerpoint/2010/main" val="810986369"/>
              </p:ext>
            </p:extLst>
          </p:nvPr>
        </p:nvGraphicFramePr>
        <p:xfrm>
          <a:off x="328488" y="1213194"/>
          <a:ext cx="6870264" cy="7204075"/>
        </p:xfrm>
        <a:graphic>
          <a:graphicData uri="http://schemas.openxmlformats.org/drawingml/2006/table">
            <a:tbl>
              <a:tblPr firstRow="1" bandRow="1">
                <a:tableStyleId>{5940675A-B579-460E-94D1-54222C63F5DA}</a:tableStyleId>
              </a:tblPr>
              <a:tblGrid>
                <a:gridCol w="529100"/>
                <a:gridCol w="4120516"/>
                <a:gridCol w="457200"/>
                <a:gridCol w="516835"/>
                <a:gridCol w="496956"/>
                <a:gridCol w="749657"/>
              </a:tblGrid>
              <a:tr h="370840">
                <a:tc>
                  <a:txBody>
                    <a:bodyPr/>
                    <a:lstStyle/>
                    <a:p>
                      <a:pPr algn="ctr" fontAlgn="ctr"/>
                      <a:r>
                        <a:rPr lang="fr-FR" sz="1200" b="1" i="0" u="none" strike="noStrike" dirty="0">
                          <a:solidFill>
                            <a:srgbClr val="000000"/>
                          </a:solidFill>
                          <a:effectLst/>
                          <a:latin typeface="Calibri" panose="020F0502020204030204" pitchFamily="34" charset="0"/>
                        </a:rPr>
                        <a:t>NC6</a:t>
                      </a:r>
                    </a:p>
                  </a:txBody>
                  <a:tcPr marL="9525" marR="9525" marT="9525" marB="0" anchor="ctr"/>
                </a:tc>
                <a:tc>
                  <a:txBody>
                    <a:bodyPr/>
                    <a:lstStyle/>
                    <a:p>
                      <a:pPr algn="l" fontAlgn="ctr"/>
                      <a:r>
                        <a:rPr lang="fr-FR" sz="1200" b="0" i="0" u="none" strike="noStrike" dirty="0">
                          <a:solidFill>
                            <a:srgbClr val="000000"/>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NC8</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Interpréter les noms des nombres à l’aide des unités de numération et des écritures arithmétiques. </a:t>
                      </a:r>
                    </a:p>
                    <a:p>
                      <a:pPr algn="l" fontAlgn="ctr"/>
                      <a:r>
                        <a:rPr lang="fr-FR" sz="1200" b="0" i="0" u="none" strike="noStrike" dirty="0" smtClean="0">
                          <a:solidFill>
                            <a:srgbClr val="000000"/>
                          </a:solidFill>
                          <a:effectLst/>
                          <a:latin typeface="Calibri" panose="020F0502020204030204" pitchFamily="34" charset="0"/>
                        </a:rPr>
                        <a:t>Unités de numération (unités simples, dizaines, centaines, milliers) et leurs relations (principe décimal de la numération en chiffres). </a:t>
                      </a:r>
                    </a:p>
                    <a:p>
                      <a:pPr algn="l" fontAlgn="ctr"/>
                      <a:r>
                        <a:rPr lang="fr-FR" sz="1200" b="0" i="0" u="none" strike="noStrike" dirty="0" smtClean="0">
                          <a:solidFill>
                            <a:srgbClr val="000000"/>
                          </a:solidFill>
                          <a:effectLst/>
                          <a:latin typeface="Calibri" panose="020F0502020204030204" pitchFamily="34" charset="0"/>
                        </a:rPr>
                        <a:t>Valeur des chiffres en fonction de leur rang dans l’écriture d’un nombre (principe de position).</a:t>
                      </a:r>
                    </a:p>
                    <a:p>
                      <a:pPr algn="l" fontAlgn="ctr"/>
                      <a:r>
                        <a:rPr lang="fr-FR" sz="1200" b="0" i="0" u="none" strike="noStrike" dirty="0" smtClean="0">
                          <a:solidFill>
                            <a:srgbClr val="000000"/>
                          </a:solidFill>
                          <a:effectLst/>
                          <a:latin typeface="Calibri" panose="020F0502020204030204" pitchFamily="34" charset="0"/>
                        </a:rPr>
                        <a:t>Noms des nombres.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NC11</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200" b="0" i="0" u="none" strike="noStrike" dirty="0" smtClean="0">
                          <a:solidFill>
                            <a:srgbClr val="000000"/>
                          </a:solidFill>
                          <a:effectLst/>
                          <a:latin typeface="Calibri" panose="020F0502020204030204" pitchFamily="34" charset="0"/>
                        </a:rPr>
                        <a:t>Sens des opérations. </a:t>
                      </a:r>
                    </a:p>
                    <a:p>
                      <a:pPr algn="l" fontAlgn="ctr"/>
                      <a:r>
                        <a:rPr lang="fr-FR" sz="12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2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200" b="0" i="0" u="none" strike="noStrike" dirty="0" smtClean="0">
                          <a:solidFill>
                            <a:srgbClr val="000000"/>
                          </a:solidFill>
                          <a:effectLst/>
                          <a:latin typeface="Calibri" panose="020F0502020204030204" pitchFamily="34" charset="0"/>
                        </a:rPr>
                        <a:t>Modéliser ces problèmes à l’aide d’écritures mathématiques. Sens des symboles +, −, ×, :</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NC12</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Organisation et gestion de données - Exploiter des données numériques pour répondre à des questions. </a:t>
                      </a:r>
                    </a:p>
                    <a:p>
                      <a:pPr algn="l" fontAlgn="ctr"/>
                      <a:r>
                        <a:rPr lang="fr-FR" sz="1200" b="0" i="0" u="none" strike="noStrike" dirty="0" smtClean="0">
                          <a:solidFill>
                            <a:srgbClr val="000000"/>
                          </a:solidFill>
                          <a:effectLst/>
                          <a:latin typeface="Calibri" panose="020F0502020204030204" pitchFamily="34" charset="0"/>
                        </a:rPr>
                        <a:t>Présenter et organiser des mesures sous forme de tableaux. </a:t>
                      </a:r>
                    </a:p>
                    <a:p>
                      <a:pPr algn="l" fontAlgn="ctr"/>
                      <a:r>
                        <a:rPr lang="fr-FR" sz="1200" b="0" i="0" u="none" strike="noStrike" dirty="0" smtClean="0">
                          <a:solidFill>
                            <a:srgbClr val="000000"/>
                          </a:solidFill>
                          <a:effectLst/>
                          <a:latin typeface="Calibri" panose="020F0502020204030204" pitchFamily="34" charset="0"/>
                        </a:rPr>
                        <a:t>Modes de représentation de données numériques : tableaux, graphiques simples, etc.</a:t>
                      </a:r>
                      <a:endParaRPr lang="fr-FR" sz="1200" b="0" i="0" u="none" strike="noStrike" dirty="0" smtClean="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2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multiplication par une puissance de 10, doubles et moitiés de nombres d’usage courant, etc..</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NC14</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Élaborer ou choisir des stratégies de calcul à l’oral et à l’écrit.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200" b="0" i="0" u="sng" strike="noStrike" dirty="0">
                          <a:solidFill>
                            <a:srgbClr val="000000"/>
                          </a:solidFill>
                          <a:effectLst/>
                          <a:latin typeface="Calibri" panose="020F0502020204030204" pitchFamily="34" charset="0"/>
                        </a:rPr>
                        <a:t>Calcul mental </a:t>
                      </a:r>
                      <a:r>
                        <a:rPr lang="fr-FR" sz="12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200"/>
                    </a:p>
                  </a:txBody>
                  <a:tcPr/>
                </a:tc>
                <a:tc>
                  <a:txBody>
                    <a:bodyPr/>
                    <a:lstStyle/>
                    <a:p>
                      <a:endParaRPr lang="fr-FR" sz="1200" dirty="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NC17</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sng" strike="noStrike" dirty="0" smtClean="0">
                          <a:solidFill>
                            <a:srgbClr val="000000"/>
                          </a:solidFill>
                          <a:effectLst/>
                          <a:latin typeface="Calibri" panose="020F0502020204030204" pitchFamily="34" charset="0"/>
                        </a:rPr>
                        <a:t>Calcul en ligne :</a:t>
                      </a:r>
                      <a:r>
                        <a:rPr lang="fr-FR" sz="1200" b="0" i="0" u="none" strike="noStrike" dirty="0" smtClean="0">
                          <a:solidFill>
                            <a:srgbClr val="000000"/>
                          </a:solidFill>
                          <a:effectLst/>
                          <a:latin typeface="Calibri" panose="020F0502020204030204" pitchFamily="34" charset="0"/>
                        </a:rPr>
                        <a:t> calculer en utilisant des écritures en ligne additives, soustractives, multiplicatives, mixtes,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dirty="0"/>
                    </a:p>
                  </a:txBody>
                  <a:tcPr/>
                </a:tc>
                <a:tc>
                  <a:txBody>
                    <a:bodyPr/>
                    <a:lstStyle/>
                    <a:p>
                      <a:endParaRPr lang="fr-FR" sz="1200"/>
                    </a:p>
                  </a:txBody>
                  <a:tcPr/>
                </a:tc>
                <a:tc>
                  <a:txBody>
                    <a:bodyPr/>
                    <a:lstStyle/>
                    <a:p>
                      <a:endParaRPr lang="fr-FR" sz="1200" dirty="0"/>
                    </a:p>
                  </a:txBody>
                  <a:tcPr/>
                </a:tc>
              </a:tr>
            </a:tbl>
          </a:graphicData>
        </a:graphic>
      </p:graphicFrame>
    </p:spTree>
    <p:extLst>
      <p:ext uri="{BB962C8B-B14F-4D97-AF65-F5344CB8AC3E}">
        <p14:creationId xmlns:p14="http://schemas.microsoft.com/office/powerpoint/2010/main" val="801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17371" y="-206941"/>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1b</a:t>
            </a:r>
            <a:endParaRPr lang="fr-FR" sz="1600" b="1" dirty="0">
              <a:latin typeface="Century Gothic" panose="020B0502020202020204" pitchFamily="34" charset="0"/>
            </a:endParaRPr>
          </a:p>
        </p:txBody>
      </p:sp>
      <p:sp>
        <p:nvSpPr>
          <p:cNvPr id="7" name="ZoneTexte 6"/>
          <p:cNvSpPr txBox="1"/>
          <p:nvPr/>
        </p:nvSpPr>
        <p:spPr>
          <a:xfrm>
            <a:off x="153101" y="1165061"/>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302657" y="4355996"/>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3996929213"/>
              </p:ext>
            </p:extLst>
          </p:nvPr>
        </p:nvGraphicFramePr>
        <p:xfrm>
          <a:off x="370691" y="1724887"/>
          <a:ext cx="6870264" cy="1838325"/>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454942">
                <a:tc>
                  <a:txBody>
                    <a:bodyPr/>
                    <a:lstStyle/>
                    <a:p>
                      <a:pPr algn="ctr" fontAlgn="ctr"/>
                      <a:r>
                        <a:rPr lang="fr-FR" sz="1200" b="1" i="0" u="none" strike="noStrike" dirty="0" smtClean="0">
                          <a:solidFill>
                            <a:srgbClr val="000000"/>
                          </a:solidFill>
                          <a:effectLst/>
                          <a:latin typeface="Calibri" panose="020F0502020204030204" pitchFamily="34" charset="0"/>
                        </a:rPr>
                        <a:t>GM10</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Résoudre des problèmes, notamment de mesurage et de comparaison, en utilisant les opérations sur les grandeurs ou sur les nombres. </a:t>
                      </a:r>
                    </a:p>
                    <a:p>
                      <a:pPr algn="l" fontAlgn="ctr"/>
                      <a:r>
                        <a:rPr lang="fr-FR" sz="1200" b="0" i="0" u="none" strike="noStrike" dirty="0" smtClean="0">
                          <a:solidFill>
                            <a:srgbClr val="000000"/>
                          </a:solidFill>
                          <a:effectLst/>
                          <a:latin typeface="Calibri" panose="020F0502020204030204" pitchFamily="34" charset="0"/>
                        </a:rPr>
                        <a:t>Opérations sur les grandeurs (addition, soustraction, multiplication par un entier, division : recherche du nombre de parts et de la taille d’une part). </a:t>
                      </a:r>
                    </a:p>
                    <a:p>
                      <a:pPr algn="l" fontAlgn="ctr"/>
                      <a:r>
                        <a:rPr lang="fr-FR" sz="1200" b="0" i="0" u="none" strike="noStrike" dirty="0" smtClean="0">
                          <a:solidFill>
                            <a:srgbClr val="000000"/>
                          </a:solidFill>
                          <a:effectLst/>
                          <a:latin typeface="Calibri" panose="020F0502020204030204" pitchFamily="34" charset="0"/>
                        </a:rPr>
                        <a:t>Quatre opérations sur les mesures  des grandeurs. </a:t>
                      </a:r>
                    </a:p>
                    <a:p>
                      <a:pPr algn="l" fontAlgn="ctr"/>
                      <a:r>
                        <a:rPr lang="fr-FR" sz="1200" b="0" i="0" u="none" strike="noStrike" dirty="0" smtClean="0">
                          <a:solidFill>
                            <a:srgbClr val="000000"/>
                          </a:solidFill>
                          <a:effectLst/>
                          <a:latin typeface="Calibri" panose="020F0502020204030204" pitchFamily="34" charset="0"/>
                        </a:rPr>
                        <a:t>Principes d’utilisation de la monnaie (en euros et centimes d’euros). </a:t>
                      </a:r>
                    </a:p>
                    <a:p>
                      <a:pPr algn="l" fontAlgn="ctr"/>
                      <a:r>
                        <a:rPr lang="fr-FR" sz="1200" b="0" i="0" u="none" strike="noStrike" dirty="0" smtClean="0">
                          <a:solidFill>
                            <a:srgbClr val="000000"/>
                          </a:solidFill>
                          <a:effectLst/>
                          <a:latin typeface="Calibri" panose="020F0502020204030204" pitchFamily="34" charset="0"/>
                        </a:rPr>
                        <a:t>Lexique lié aux pratiques économiques.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2000" dirty="0"/>
                    </a:p>
                  </a:txBody>
                  <a:tcPr/>
                </a:tc>
                <a:tc>
                  <a:txBody>
                    <a:bodyPr/>
                    <a:lstStyle/>
                    <a:p>
                      <a:endParaRPr lang="fr-FR" sz="2000" dirty="0"/>
                    </a:p>
                  </a:txBody>
                  <a:tcPr/>
                </a:tc>
                <a:tc>
                  <a:txBody>
                    <a:bodyPr/>
                    <a:lstStyle/>
                    <a:p>
                      <a:endParaRPr lang="fr-FR" sz="2000" dirty="0"/>
                    </a:p>
                  </a:txBody>
                  <a:tcPr/>
                </a:tc>
                <a:tc>
                  <a:txBody>
                    <a:bodyPr/>
                    <a:lstStyle/>
                    <a:p>
                      <a:endParaRPr lang="fr-FR" sz="2000"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2965085552"/>
              </p:ext>
            </p:extLst>
          </p:nvPr>
        </p:nvGraphicFramePr>
        <p:xfrm>
          <a:off x="451422" y="4848833"/>
          <a:ext cx="6870264" cy="741045"/>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1200" b="1" i="0" u="none" strike="noStrike" dirty="0">
                          <a:solidFill>
                            <a:srgbClr val="000000"/>
                          </a:solidFill>
                          <a:effectLst/>
                          <a:latin typeface="Calibri" panose="020F0502020204030204" pitchFamily="34" charset="0"/>
                        </a:rPr>
                        <a:t>EG11</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la règle, comme instrument de tracé. </a:t>
                      </a:r>
                    </a:p>
                    <a:p>
                      <a:pPr algn="l" fontAlgn="ctr"/>
                      <a:r>
                        <a:rPr lang="fr-FR" sz="1200" b="0" i="0" u="none" strike="noStrike" dirty="0" smtClean="0">
                          <a:solidFill>
                            <a:srgbClr val="000000"/>
                          </a:solidFill>
                          <a:effectLst/>
                          <a:latin typeface="Calibri" panose="020F0502020204030204" pitchFamily="34" charset="0"/>
                        </a:rPr>
                        <a:t>Lien entre propriétés géométriques et instruments de tracé : droite, alignement et règle non graduée ; angle droit et équerre ; cercle et compas.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2000"/>
                    </a:p>
                  </a:txBody>
                  <a:tcPr/>
                </a:tc>
                <a:tc>
                  <a:txBody>
                    <a:bodyPr/>
                    <a:lstStyle/>
                    <a:p>
                      <a:endParaRPr lang="fr-FR" sz="2000"/>
                    </a:p>
                  </a:txBody>
                  <a:tcPr/>
                </a:tc>
                <a:tc>
                  <a:txBody>
                    <a:bodyPr/>
                    <a:lstStyle/>
                    <a:p>
                      <a:endParaRPr lang="fr-FR" sz="2000"/>
                    </a:p>
                  </a:txBody>
                  <a:tcPr/>
                </a:tc>
                <a:tc>
                  <a:txBody>
                    <a:bodyPr/>
                    <a:lstStyle/>
                    <a:p>
                      <a:endParaRPr lang="fr-FR" sz="2000" dirty="0"/>
                    </a:p>
                  </a:txBody>
                  <a:tcPr/>
                </a:tc>
              </a:tr>
            </a:tbl>
          </a:graphicData>
        </a:graphic>
      </p:graphicFrame>
      <p:grpSp>
        <p:nvGrpSpPr>
          <p:cNvPr id="24" name="Groupe 23"/>
          <p:cNvGrpSpPr/>
          <p:nvPr/>
        </p:nvGrpSpPr>
        <p:grpSpPr>
          <a:xfrm>
            <a:off x="370691" y="888373"/>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451422" y="4036639"/>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Tree>
    <p:extLst>
      <p:ext uri="{BB962C8B-B14F-4D97-AF65-F5344CB8AC3E}">
        <p14:creationId xmlns:p14="http://schemas.microsoft.com/office/powerpoint/2010/main" val="21353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10b</a:t>
            </a:r>
            <a:endParaRPr lang="fr-FR" sz="1600" b="1" dirty="0">
              <a:latin typeface="Century Gothic" panose="020B0502020202020204" pitchFamily="34" charset="0"/>
            </a:endParaRPr>
          </a:p>
        </p:txBody>
      </p:sp>
      <p:sp>
        <p:nvSpPr>
          <p:cNvPr id="7" name="ZoneTexte 6"/>
          <p:cNvSpPr txBox="1"/>
          <p:nvPr/>
        </p:nvSpPr>
        <p:spPr>
          <a:xfrm>
            <a:off x="388261" y="812509"/>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689411" y="5440828"/>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1941465775"/>
              </p:ext>
            </p:extLst>
          </p:nvPr>
        </p:nvGraphicFramePr>
        <p:xfrm>
          <a:off x="431220" y="1505976"/>
          <a:ext cx="6870264" cy="3686175"/>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1200" b="1" i="0" u="none" strike="noStrike" dirty="0" smtClean="0">
                          <a:solidFill>
                            <a:srgbClr val="000000"/>
                          </a:solidFill>
                          <a:effectLst/>
                          <a:latin typeface="Calibri" panose="020F0502020204030204" pitchFamily="34" charset="0"/>
                        </a:rPr>
                        <a:t>GM4</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Mesurer des longueurs avec un instrument adapté, notamment en reportant une unité.</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GM9</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Dans des cas simples, représenter une grandeur par une longueur, notamment sur une demi-droite graduée. </a:t>
                      </a:r>
                    </a:p>
                    <a:p>
                      <a:pPr algn="l" fontAlgn="ctr"/>
                      <a:r>
                        <a:rPr lang="fr-FR" sz="1200" b="0" i="0" u="none" strike="noStrike" dirty="0" smtClean="0">
                          <a:solidFill>
                            <a:srgbClr val="000000"/>
                          </a:solidFill>
                          <a:effectLst/>
                          <a:latin typeface="Calibri" panose="020F0502020204030204" pitchFamily="34" charset="0"/>
                        </a:rPr>
                        <a:t>Des objets de grandeurs égales sont représentés par des segments de longueurs égales. </a:t>
                      </a:r>
                    </a:p>
                    <a:p>
                      <a:pPr algn="l" fontAlgn="ctr"/>
                      <a:r>
                        <a:rPr lang="fr-FR" sz="1200" b="0" i="0" u="none" strike="noStrike" dirty="0" smtClean="0">
                          <a:solidFill>
                            <a:srgbClr val="000000"/>
                          </a:solidFill>
                          <a:effectLst/>
                          <a:latin typeface="Calibri" panose="020F0502020204030204" pitchFamily="34" charset="0"/>
                        </a:rPr>
                        <a:t>La règle graduée en cm comme cas particulier d’une demi-droite graduée.</a:t>
                      </a:r>
                    </a:p>
                    <a:p>
                      <a:pPr algn="l" fontAlgn="ctr"/>
                      <a:r>
                        <a:rPr lang="fr-FR" sz="1200" b="0" i="0" u="none" strike="noStrike" dirty="0" smtClean="0">
                          <a:solidFill>
                            <a:srgbClr val="000000"/>
                          </a:solidFill>
                          <a:effectLst/>
                          <a:latin typeface="Calibri" panose="020F0502020204030204" pitchFamily="34" charset="0"/>
                        </a:rPr>
                        <a:t>Une grandeur double est représentée par une longueur double.</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GM10</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Résoudre des problèmes, notamment de mesurage et de comparaison, en utilisant les opérations sur les grandeurs ou sur les nombres. </a:t>
                      </a:r>
                    </a:p>
                    <a:p>
                      <a:pPr algn="l" fontAlgn="ctr"/>
                      <a:r>
                        <a:rPr lang="fr-FR" sz="1200" b="0" i="0" u="none" strike="noStrike" dirty="0" smtClean="0">
                          <a:solidFill>
                            <a:srgbClr val="000000"/>
                          </a:solidFill>
                          <a:effectLst/>
                          <a:latin typeface="Calibri" panose="020F0502020204030204" pitchFamily="34" charset="0"/>
                        </a:rPr>
                        <a:t>Opérations sur les grandeurs (addition, soustraction, multiplication par un entier, division : recherche du nombre de parts et de la taille d’une part). </a:t>
                      </a:r>
                    </a:p>
                    <a:p>
                      <a:pPr algn="l" fontAlgn="ctr"/>
                      <a:r>
                        <a:rPr lang="fr-FR" sz="1200" b="0" i="0" u="none" strike="noStrike" dirty="0" smtClean="0">
                          <a:solidFill>
                            <a:srgbClr val="000000"/>
                          </a:solidFill>
                          <a:effectLst/>
                          <a:latin typeface="Calibri" panose="020F0502020204030204" pitchFamily="34" charset="0"/>
                        </a:rPr>
                        <a:t>Quatre opérations sur les mesures  des grandeurs. </a:t>
                      </a:r>
                    </a:p>
                    <a:p>
                      <a:pPr algn="l" fontAlgn="ctr"/>
                      <a:r>
                        <a:rPr lang="fr-FR" sz="1200" b="0" i="0" u="none" strike="noStrike" dirty="0" smtClean="0">
                          <a:solidFill>
                            <a:srgbClr val="000000"/>
                          </a:solidFill>
                          <a:effectLst/>
                          <a:latin typeface="Calibri" panose="020F0502020204030204" pitchFamily="34" charset="0"/>
                        </a:rPr>
                        <a:t>Principes d’utilisation de la monnaie (en euros et centimes d’euros). </a:t>
                      </a:r>
                    </a:p>
                    <a:p>
                      <a:pPr algn="l" fontAlgn="ctr"/>
                      <a:r>
                        <a:rPr lang="fr-FR" sz="1200" b="0" i="0" u="none" strike="noStrike" dirty="0" smtClean="0">
                          <a:solidFill>
                            <a:srgbClr val="000000"/>
                          </a:solidFill>
                          <a:effectLst/>
                          <a:latin typeface="Calibri" panose="020F0502020204030204" pitchFamily="34" charset="0"/>
                        </a:rPr>
                        <a:t>Lexique lié aux pratiques économiques.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grpSp>
        <p:nvGrpSpPr>
          <p:cNvPr id="24" name="Groupe 23"/>
          <p:cNvGrpSpPr/>
          <p:nvPr/>
        </p:nvGrpSpPr>
        <p:grpSpPr>
          <a:xfrm>
            <a:off x="431220" y="662756"/>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1371239" y="5340292"/>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graphicFrame>
        <p:nvGraphicFramePr>
          <p:cNvPr id="27" name="Tableau 26"/>
          <p:cNvGraphicFramePr>
            <a:graphicFrameLocks noGrp="1"/>
          </p:cNvGraphicFramePr>
          <p:nvPr>
            <p:extLst>
              <p:ext uri="{D42A27DB-BD31-4B8C-83A1-F6EECF244321}">
                <p14:modId xmlns:p14="http://schemas.microsoft.com/office/powerpoint/2010/main" val="3808451877"/>
              </p:ext>
            </p:extLst>
          </p:nvPr>
        </p:nvGraphicFramePr>
        <p:xfrm>
          <a:off x="454027" y="6174818"/>
          <a:ext cx="6870264" cy="4076065"/>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1200" b="1" i="0" u="none" strike="noStrike" dirty="0">
                          <a:solidFill>
                            <a:srgbClr val="000000"/>
                          </a:solidFill>
                          <a:effectLst/>
                          <a:latin typeface="Calibri" panose="020F0502020204030204" pitchFamily="34" charset="0"/>
                        </a:rPr>
                        <a:t>EG10</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Décrire, reproduire des figures ou des assemblages de figures planes sur papier quadrillé ou uni.</a:t>
                      </a:r>
                    </a:p>
                    <a:p>
                      <a:pPr algn="l" fontAlgn="ctr"/>
                      <a:r>
                        <a:rPr lang="fr-FR" sz="1200" b="0" i="0" u="none" strike="noStrike" dirty="0" smtClean="0">
                          <a:solidFill>
                            <a:srgbClr val="000000"/>
                          </a:solidFill>
                          <a:effectLst/>
                          <a:latin typeface="Calibri" panose="020F0502020204030204" pitchFamily="34" charset="0"/>
                        </a:rPr>
                        <a:t>Vocabulaire approprié pour décrire les figures planes usuelles : carré, rectangle, triangle, triangle rectangle, polygone, côté, sommet, angle droit ; cercle, disque, rayon, centre ; segment, milieu d’un segment, droite.</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EG11</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la règle, comme instrument de tracé. Lien entre propriétés géométriques et instruments de tracé : droite, alignement et règle non graduée ; angle droit et équerre ; cercle et compas.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EG12</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Reconnaitre, nommer les figures usuelles.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EG13</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Reconnaitre et décrire à partir des côtés et des angles droits, un carré, un rectangle, un triangle rectangle. </a:t>
                      </a:r>
                    </a:p>
                    <a:p>
                      <a:pPr algn="l" fontAlgn="ctr"/>
                      <a:r>
                        <a:rPr lang="fr-FR" sz="1200" b="0" i="0" u="none" strike="noStrike" dirty="0" smtClean="0">
                          <a:solidFill>
                            <a:srgbClr val="000000"/>
                          </a:solidFill>
                          <a:effectLst/>
                          <a:latin typeface="Calibri" panose="020F0502020204030204" pitchFamily="34" charset="0"/>
                        </a:rPr>
                        <a:t>Les construire sur un support uni connaissant la longueur des côtés. </a:t>
                      </a:r>
                    </a:p>
                    <a:p>
                      <a:pPr algn="l" fontAlgn="ctr"/>
                      <a:r>
                        <a:rPr lang="fr-FR" sz="1200" b="0" i="0" u="none" strike="noStrike" dirty="0" smtClean="0">
                          <a:solidFill>
                            <a:srgbClr val="000000"/>
                          </a:solidFill>
                          <a:effectLst/>
                          <a:latin typeface="Calibri" panose="020F0502020204030204" pitchFamily="34" charset="0"/>
                        </a:rPr>
                        <a:t>Propriété des angles et égalités de longueur des côtés pour les carrés et les rectangles.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EG16</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Repérer et produire des angles droits à l'aide d’un gabarit, d'une équerre.</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EG17</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Reporter une longueur sur une droite déjà tracée. </a:t>
                      </a:r>
                    </a:p>
                    <a:p>
                      <a:pPr algn="l" fontAlgn="ctr"/>
                      <a:r>
                        <a:rPr lang="fr-FR" sz="1200" b="0" i="0" u="none" strike="noStrike" dirty="0" smtClean="0">
                          <a:solidFill>
                            <a:srgbClr val="000000"/>
                          </a:solidFill>
                          <a:effectLst/>
                          <a:latin typeface="Calibri" panose="020F0502020204030204" pitchFamily="34" charset="0"/>
                        </a:rPr>
                        <a:t>Égalité de longueurs.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spTree>
    <p:extLst>
      <p:ext uri="{BB962C8B-B14F-4D97-AF65-F5344CB8AC3E}">
        <p14:creationId xmlns:p14="http://schemas.microsoft.com/office/powerpoint/2010/main" val="9151848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11a</a:t>
            </a:r>
            <a:endParaRPr lang="fr-FR" sz="1600" b="1" dirty="0">
              <a:latin typeface="Century Gothic" panose="020B0502020202020204" pitchFamily="34" charset="0"/>
            </a:endParaRPr>
          </a:p>
        </p:txBody>
      </p:sp>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graphicFrame>
        <p:nvGraphicFramePr>
          <p:cNvPr id="27" name="Tableau 26"/>
          <p:cNvGraphicFramePr>
            <a:graphicFrameLocks noGrp="1"/>
          </p:cNvGraphicFramePr>
          <p:nvPr>
            <p:extLst>
              <p:ext uri="{D42A27DB-BD31-4B8C-83A1-F6EECF244321}">
                <p14:modId xmlns:p14="http://schemas.microsoft.com/office/powerpoint/2010/main" val="900220312"/>
              </p:ext>
            </p:extLst>
          </p:nvPr>
        </p:nvGraphicFramePr>
        <p:xfrm>
          <a:off x="328488" y="1213194"/>
          <a:ext cx="6870264" cy="6591300"/>
        </p:xfrm>
        <a:graphic>
          <a:graphicData uri="http://schemas.openxmlformats.org/drawingml/2006/table">
            <a:tbl>
              <a:tblPr firstRow="1" bandRow="1">
                <a:tableStyleId>{5940675A-B579-460E-94D1-54222C63F5DA}</a:tableStyleId>
              </a:tblPr>
              <a:tblGrid>
                <a:gridCol w="529100"/>
                <a:gridCol w="4120516"/>
                <a:gridCol w="457200"/>
                <a:gridCol w="516835"/>
                <a:gridCol w="496956"/>
                <a:gridCol w="749657"/>
              </a:tblGrid>
              <a:tr h="370840">
                <a:tc>
                  <a:txBody>
                    <a:bodyPr/>
                    <a:lstStyle/>
                    <a:p>
                      <a:pPr algn="ctr" fontAlgn="ctr"/>
                      <a:r>
                        <a:rPr lang="fr-FR" sz="1200" b="1" i="0" u="none" strike="noStrike" dirty="0">
                          <a:solidFill>
                            <a:srgbClr val="000000"/>
                          </a:solidFill>
                          <a:effectLst/>
                          <a:latin typeface="Calibri" panose="020F0502020204030204" pitchFamily="34" charset="0"/>
                        </a:rPr>
                        <a:t>NC2</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diverses stratégies de dénombrement.</a:t>
                      </a:r>
                    </a:p>
                    <a:p>
                      <a:pPr algn="l" fontAlgn="ctr"/>
                      <a:r>
                        <a:rPr lang="fr-FR" sz="1200" b="0" i="0" u="none" strike="noStrike" dirty="0" smtClean="0">
                          <a:solidFill>
                            <a:srgbClr val="000000"/>
                          </a:solidFill>
                          <a:effectLst/>
                          <a:latin typeface="Calibri" panose="020F0502020204030204" pitchFamily="34" charset="0"/>
                        </a:rPr>
                        <a:t>Procédures de dénombrement (décompositions/</a:t>
                      </a:r>
                    </a:p>
                    <a:p>
                      <a:pPr algn="l" fontAlgn="ctr"/>
                      <a:r>
                        <a:rPr lang="fr-FR" sz="1200" b="0" i="0" u="none" strike="noStrike" dirty="0" smtClean="0">
                          <a:solidFill>
                            <a:srgbClr val="000000"/>
                          </a:solidFill>
                          <a:effectLst/>
                          <a:latin typeface="Calibri" panose="020F0502020204030204" pitchFamily="34" charset="0"/>
                        </a:rPr>
                        <a:t>recompositions additives ou multiplicatives, utilisations d’unités intermédiaires : dizaines, centaines en relation ou non avec des groupements).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2000"/>
                    </a:p>
                  </a:txBody>
                  <a:tcPr/>
                </a:tc>
                <a:tc>
                  <a:txBody>
                    <a:bodyPr/>
                    <a:lstStyle/>
                    <a:p>
                      <a:endParaRPr lang="fr-FR" sz="2000"/>
                    </a:p>
                  </a:txBody>
                  <a:tcPr/>
                </a:tc>
                <a:tc>
                  <a:txBody>
                    <a:bodyPr/>
                    <a:lstStyle/>
                    <a:p>
                      <a:endParaRPr lang="fr-FR" sz="2000"/>
                    </a:p>
                  </a:txBody>
                  <a:tcPr/>
                </a:tc>
                <a:tc>
                  <a:txBody>
                    <a:bodyPr/>
                    <a:lstStyle/>
                    <a:p>
                      <a:endParaRPr lang="fr-FR" sz="200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NC6</a:t>
                      </a:r>
                    </a:p>
                  </a:txBody>
                  <a:tcPr marL="9525" marR="9525" marT="9525" marB="0" anchor="ctr"/>
                </a:tc>
                <a:tc>
                  <a:txBody>
                    <a:bodyPr/>
                    <a:lstStyle/>
                    <a:p>
                      <a:pPr algn="l" fontAlgn="ctr"/>
                      <a:r>
                        <a:rPr lang="fr-FR" sz="1200" b="0" i="0" u="none" strike="noStrike" dirty="0">
                          <a:solidFill>
                            <a:srgbClr val="000000"/>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p>
                  </a:txBody>
                  <a:tcPr marL="9525" marR="9525" marT="9525" marB="0" anchor="ctr"/>
                </a:tc>
                <a:tc>
                  <a:txBody>
                    <a:bodyPr/>
                    <a:lstStyle/>
                    <a:p>
                      <a:endParaRPr lang="fr-FR" sz="2000"/>
                    </a:p>
                  </a:txBody>
                  <a:tcPr/>
                </a:tc>
                <a:tc>
                  <a:txBody>
                    <a:bodyPr/>
                    <a:lstStyle/>
                    <a:p>
                      <a:endParaRPr lang="fr-FR" sz="2000"/>
                    </a:p>
                  </a:txBody>
                  <a:tcPr/>
                </a:tc>
                <a:tc>
                  <a:txBody>
                    <a:bodyPr/>
                    <a:lstStyle/>
                    <a:p>
                      <a:endParaRPr lang="fr-FR" sz="2000"/>
                    </a:p>
                  </a:txBody>
                  <a:tcPr/>
                </a:tc>
                <a:tc>
                  <a:txBody>
                    <a:bodyPr/>
                    <a:lstStyle/>
                    <a:p>
                      <a:endParaRPr lang="fr-FR" sz="200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NC7</a:t>
                      </a:r>
                    </a:p>
                  </a:txBody>
                  <a:tcPr marL="9525" marR="9525" marT="9525" marB="0" anchor="ctr"/>
                </a:tc>
                <a:tc>
                  <a:txBody>
                    <a:bodyPr/>
                    <a:lstStyle/>
                    <a:p>
                      <a:pPr algn="l" fontAlgn="ctr"/>
                      <a:r>
                        <a:rPr lang="fr-FR" sz="1200" b="0" i="0" u="none" strike="noStrike" dirty="0">
                          <a:solidFill>
                            <a:srgbClr val="000000"/>
                          </a:solidFill>
                          <a:effectLst/>
                          <a:latin typeface="Calibri" panose="020F0502020204030204" pitchFamily="34" charset="0"/>
                        </a:rPr>
                        <a:t>Passer d’une représentation à une autre, en particulier associer les noms des nombres à leurs écritures chiffrées.</a:t>
                      </a:r>
                    </a:p>
                  </a:txBody>
                  <a:tcPr marL="9525" marR="9525" marT="9525" marB="0" anchor="ctr"/>
                </a:tc>
                <a:tc>
                  <a:txBody>
                    <a:bodyPr/>
                    <a:lstStyle/>
                    <a:p>
                      <a:endParaRPr lang="fr-FR" sz="2000"/>
                    </a:p>
                  </a:txBody>
                  <a:tcPr/>
                </a:tc>
                <a:tc>
                  <a:txBody>
                    <a:bodyPr/>
                    <a:lstStyle/>
                    <a:p>
                      <a:endParaRPr lang="fr-FR" sz="2000"/>
                    </a:p>
                  </a:txBody>
                  <a:tcPr/>
                </a:tc>
                <a:tc>
                  <a:txBody>
                    <a:bodyPr/>
                    <a:lstStyle/>
                    <a:p>
                      <a:endParaRPr lang="fr-FR" sz="2000"/>
                    </a:p>
                  </a:txBody>
                  <a:tcPr/>
                </a:tc>
                <a:tc>
                  <a:txBody>
                    <a:bodyPr/>
                    <a:lstStyle/>
                    <a:p>
                      <a:endParaRPr lang="fr-FR" sz="20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NC11</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200" b="0" i="0" u="none" strike="noStrike" dirty="0" smtClean="0">
                          <a:solidFill>
                            <a:srgbClr val="000000"/>
                          </a:solidFill>
                          <a:effectLst/>
                          <a:latin typeface="Calibri" panose="020F0502020204030204" pitchFamily="34" charset="0"/>
                        </a:rPr>
                        <a:t>Sens des opérations. </a:t>
                      </a:r>
                    </a:p>
                    <a:p>
                      <a:pPr algn="l" fontAlgn="ctr"/>
                      <a:r>
                        <a:rPr lang="fr-FR" sz="12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2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200" b="0" i="0" u="none" strike="noStrike" dirty="0" smtClean="0">
                          <a:solidFill>
                            <a:srgbClr val="000000"/>
                          </a:solidFill>
                          <a:effectLst/>
                          <a:latin typeface="Calibri" panose="020F0502020204030204" pitchFamily="34" charset="0"/>
                        </a:rPr>
                        <a:t>Modéliser ces problèmes à l’aide d’écritures mathématiques. Sens des symboles +, −, ×, :</a:t>
                      </a:r>
                    </a:p>
                  </a:txBody>
                  <a:tcPr marL="9525" marR="9525" marT="9525" marB="0" anchor="ctr"/>
                </a:tc>
                <a:tc>
                  <a:txBody>
                    <a:bodyPr/>
                    <a:lstStyle/>
                    <a:p>
                      <a:endParaRPr lang="fr-FR" sz="2000"/>
                    </a:p>
                  </a:txBody>
                  <a:tcPr/>
                </a:tc>
                <a:tc>
                  <a:txBody>
                    <a:bodyPr/>
                    <a:lstStyle/>
                    <a:p>
                      <a:endParaRPr lang="fr-FR" sz="2000"/>
                    </a:p>
                  </a:txBody>
                  <a:tcPr/>
                </a:tc>
                <a:tc>
                  <a:txBody>
                    <a:bodyPr/>
                    <a:lstStyle/>
                    <a:p>
                      <a:endParaRPr lang="fr-FR" sz="2000"/>
                    </a:p>
                  </a:txBody>
                  <a:tcPr/>
                </a:tc>
                <a:tc>
                  <a:txBody>
                    <a:bodyPr/>
                    <a:lstStyle/>
                    <a:p>
                      <a:endParaRPr lang="fr-FR" sz="20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2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multiplication par une puissance de 10, doubles et moitiés de nombres d’usage courant, etc..</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2000"/>
                    </a:p>
                  </a:txBody>
                  <a:tcPr/>
                </a:tc>
                <a:tc>
                  <a:txBody>
                    <a:bodyPr/>
                    <a:lstStyle/>
                    <a:p>
                      <a:endParaRPr lang="fr-FR" sz="2000"/>
                    </a:p>
                  </a:txBody>
                  <a:tcPr/>
                </a:tc>
                <a:tc>
                  <a:txBody>
                    <a:bodyPr/>
                    <a:lstStyle/>
                    <a:p>
                      <a:endParaRPr lang="fr-FR" sz="2000"/>
                    </a:p>
                  </a:txBody>
                  <a:tcPr/>
                </a:tc>
                <a:tc>
                  <a:txBody>
                    <a:bodyPr/>
                    <a:lstStyle/>
                    <a:p>
                      <a:endParaRPr lang="fr-FR" sz="20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NC14</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Élaborer ou choisir des stratégies de calcul à l’oral et à l’écrit.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2000"/>
                    </a:p>
                  </a:txBody>
                  <a:tcPr/>
                </a:tc>
                <a:tc>
                  <a:txBody>
                    <a:bodyPr/>
                    <a:lstStyle/>
                    <a:p>
                      <a:endParaRPr lang="fr-FR" sz="2000"/>
                    </a:p>
                  </a:txBody>
                  <a:tcPr/>
                </a:tc>
                <a:tc>
                  <a:txBody>
                    <a:bodyPr/>
                    <a:lstStyle/>
                    <a:p>
                      <a:endParaRPr lang="fr-FR" sz="2000"/>
                    </a:p>
                  </a:txBody>
                  <a:tcPr/>
                </a:tc>
                <a:tc>
                  <a:txBody>
                    <a:bodyPr/>
                    <a:lstStyle/>
                    <a:p>
                      <a:endParaRPr lang="fr-FR" sz="20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200" b="0" i="0" u="sng" strike="noStrike" dirty="0">
                          <a:solidFill>
                            <a:srgbClr val="000000"/>
                          </a:solidFill>
                          <a:effectLst/>
                          <a:latin typeface="Calibri" panose="020F0502020204030204" pitchFamily="34" charset="0"/>
                        </a:rPr>
                        <a:t>Calcul mental </a:t>
                      </a:r>
                      <a:r>
                        <a:rPr lang="fr-FR" sz="12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2000"/>
                    </a:p>
                  </a:txBody>
                  <a:tcPr/>
                </a:tc>
                <a:tc>
                  <a:txBody>
                    <a:bodyPr/>
                    <a:lstStyle/>
                    <a:p>
                      <a:endParaRPr lang="fr-FR" sz="2000" dirty="0"/>
                    </a:p>
                  </a:txBody>
                  <a:tcPr/>
                </a:tc>
                <a:tc>
                  <a:txBody>
                    <a:bodyPr/>
                    <a:lstStyle/>
                    <a:p>
                      <a:endParaRPr lang="fr-FR" sz="2000"/>
                    </a:p>
                  </a:txBody>
                  <a:tcPr/>
                </a:tc>
                <a:tc>
                  <a:txBody>
                    <a:bodyPr/>
                    <a:lstStyle/>
                    <a:p>
                      <a:endParaRPr lang="fr-FR" sz="20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NC17</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sng" strike="noStrike" dirty="0" smtClean="0">
                          <a:solidFill>
                            <a:srgbClr val="000000"/>
                          </a:solidFill>
                          <a:effectLst/>
                          <a:latin typeface="Calibri" panose="020F0502020204030204" pitchFamily="34" charset="0"/>
                        </a:rPr>
                        <a:t>Calcul en ligne :</a:t>
                      </a:r>
                      <a:r>
                        <a:rPr lang="fr-FR" sz="1200" b="0" i="0" u="none" strike="noStrike" dirty="0" smtClean="0">
                          <a:solidFill>
                            <a:srgbClr val="000000"/>
                          </a:solidFill>
                          <a:effectLst/>
                          <a:latin typeface="Calibri" panose="020F0502020204030204" pitchFamily="34" charset="0"/>
                        </a:rPr>
                        <a:t> calculer en utilisant des écritures en ligne additives, soustractives, multiplicatives, mixtes,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2000"/>
                    </a:p>
                  </a:txBody>
                  <a:tcPr/>
                </a:tc>
                <a:tc>
                  <a:txBody>
                    <a:bodyPr/>
                    <a:lstStyle/>
                    <a:p>
                      <a:endParaRPr lang="fr-FR" sz="2000" dirty="0"/>
                    </a:p>
                  </a:txBody>
                  <a:tcPr/>
                </a:tc>
                <a:tc>
                  <a:txBody>
                    <a:bodyPr/>
                    <a:lstStyle/>
                    <a:p>
                      <a:endParaRPr lang="fr-FR" sz="2000"/>
                    </a:p>
                  </a:txBody>
                  <a:tcPr/>
                </a:tc>
                <a:tc>
                  <a:txBody>
                    <a:bodyPr/>
                    <a:lstStyle/>
                    <a:p>
                      <a:endParaRPr lang="fr-FR" sz="20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NC18</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sng" strike="noStrike" dirty="0" smtClean="0">
                          <a:solidFill>
                            <a:srgbClr val="000000"/>
                          </a:solidFill>
                          <a:effectLst/>
                          <a:latin typeface="Calibri" panose="020F0502020204030204" pitchFamily="34" charset="0"/>
                        </a:rPr>
                        <a:t>Calcul posé : </a:t>
                      </a:r>
                      <a:r>
                        <a:rPr lang="fr-FR" sz="1200" b="0" i="0" u="none" strike="noStrike" dirty="0" smtClean="0">
                          <a:solidFill>
                            <a:srgbClr val="000000"/>
                          </a:solidFill>
                          <a:effectLst/>
                          <a:latin typeface="Calibri" panose="020F0502020204030204" pitchFamily="34" charset="0"/>
                        </a:rPr>
                        <a:t>mettre en œuvre un algorithme de calcul posé pour l’addition, la soustraction, la multiplication.</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2000"/>
                    </a:p>
                  </a:txBody>
                  <a:tcPr/>
                </a:tc>
                <a:tc>
                  <a:txBody>
                    <a:bodyPr/>
                    <a:lstStyle/>
                    <a:p>
                      <a:endParaRPr lang="fr-FR" sz="2000" dirty="0"/>
                    </a:p>
                  </a:txBody>
                  <a:tcPr/>
                </a:tc>
                <a:tc>
                  <a:txBody>
                    <a:bodyPr/>
                    <a:lstStyle/>
                    <a:p>
                      <a:endParaRPr lang="fr-FR" sz="2000"/>
                    </a:p>
                  </a:txBody>
                  <a:tcPr/>
                </a:tc>
                <a:tc>
                  <a:txBody>
                    <a:bodyPr/>
                    <a:lstStyle/>
                    <a:p>
                      <a:endParaRPr lang="fr-FR" sz="2000" dirty="0"/>
                    </a:p>
                  </a:txBody>
                  <a:tcPr/>
                </a:tc>
              </a:tr>
            </a:tbl>
          </a:graphicData>
        </a:graphic>
      </p:graphicFrame>
    </p:spTree>
    <p:extLst>
      <p:ext uri="{BB962C8B-B14F-4D97-AF65-F5344CB8AC3E}">
        <p14:creationId xmlns:p14="http://schemas.microsoft.com/office/powerpoint/2010/main" val="13148831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11b</a:t>
            </a:r>
            <a:endParaRPr lang="fr-FR" sz="1600" b="1" dirty="0">
              <a:latin typeface="Century Gothic" panose="020B0502020202020204" pitchFamily="34" charset="0"/>
            </a:endParaRPr>
          </a:p>
        </p:txBody>
      </p:sp>
      <p:sp>
        <p:nvSpPr>
          <p:cNvPr id="7" name="ZoneTexte 6"/>
          <p:cNvSpPr txBox="1"/>
          <p:nvPr/>
        </p:nvSpPr>
        <p:spPr>
          <a:xfrm>
            <a:off x="329013" y="1099668"/>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369651" y="3968018"/>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1312509389"/>
              </p:ext>
            </p:extLst>
          </p:nvPr>
        </p:nvGraphicFramePr>
        <p:xfrm>
          <a:off x="409744" y="1772120"/>
          <a:ext cx="6870264" cy="1838325"/>
        </p:xfrm>
        <a:graphic>
          <a:graphicData uri="http://schemas.openxmlformats.org/drawingml/2006/table">
            <a:tbl>
              <a:tblPr firstRow="1" bandRow="1">
                <a:tableStyleId>{5940675A-B579-460E-94D1-54222C63F5DA}</a:tableStyleId>
              </a:tblPr>
              <a:tblGrid>
                <a:gridCol w="656673"/>
                <a:gridCol w="3478696"/>
                <a:gridCol w="576469"/>
                <a:gridCol w="496957"/>
                <a:gridCol w="516425"/>
                <a:gridCol w="1145044"/>
              </a:tblGrid>
              <a:tr h="370840">
                <a:tc>
                  <a:txBody>
                    <a:bodyPr/>
                    <a:lstStyle/>
                    <a:p>
                      <a:pPr algn="ctr" fontAlgn="ctr"/>
                      <a:r>
                        <a:rPr lang="fr-FR" sz="1200" b="1" i="0" u="none" strike="noStrike" dirty="0" smtClean="0">
                          <a:solidFill>
                            <a:srgbClr val="000000"/>
                          </a:solidFill>
                          <a:effectLst/>
                          <a:latin typeface="Calibri" panose="020F0502020204030204" pitchFamily="34" charset="0"/>
                        </a:rPr>
                        <a:t>GM10</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Résoudre des problèmes, notamment de mesurage et de comparaison, en utilisant les opérations sur les grandeurs ou sur les nombres. </a:t>
                      </a:r>
                    </a:p>
                    <a:p>
                      <a:pPr algn="l" fontAlgn="ctr"/>
                      <a:r>
                        <a:rPr lang="fr-FR" sz="1200" b="0" i="0" u="none" strike="noStrike" dirty="0" smtClean="0">
                          <a:solidFill>
                            <a:srgbClr val="000000"/>
                          </a:solidFill>
                          <a:effectLst/>
                          <a:latin typeface="Calibri" panose="020F0502020204030204" pitchFamily="34" charset="0"/>
                        </a:rPr>
                        <a:t>Opérations sur les grandeurs (addition, soustraction, multiplication par un entier, division : recherche du nombre de parts et de la taille d’une part). </a:t>
                      </a:r>
                    </a:p>
                    <a:p>
                      <a:pPr algn="l" fontAlgn="ctr"/>
                      <a:r>
                        <a:rPr lang="fr-FR" sz="1200" b="0" i="0" u="none" strike="noStrike" dirty="0" smtClean="0">
                          <a:solidFill>
                            <a:srgbClr val="000000"/>
                          </a:solidFill>
                          <a:effectLst/>
                          <a:latin typeface="Calibri" panose="020F0502020204030204" pitchFamily="34" charset="0"/>
                        </a:rPr>
                        <a:t>Quatre opérations sur les mesures  des grandeurs. </a:t>
                      </a:r>
                    </a:p>
                    <a:p>
                      <a:pPr algn="l" fontAlgn="ctr"/>
                      <a:r>
                        <a:rPr lang="fr-FR" sz="1200" b="0" i="0" u="none" strike="noStrike" dirty="0" smtClean="0">
                          <a:solidFill>
                            <a:srgbClr val="000000"/>
                          </a:solidFill>
                          <a:effectLst/>
                          <a:latin typeface="Calibri" panose="020F0502020204030204" pitchFamily="34" charset="0"/>
                        </a:rPr>
                        <a:t>Principes d’utilisation de la monnaie (en euros et centimes d’euros). </a:t>
                      </a:r>
                    </a:p>
                    <a:p>
                      <a:pPr algn="l" fontAlgn="ctr"/>
                      <a:r>
                        <a:rPr lang="fr-FR" sz="1200" b="0" i="0" u="none" strike="noStrike" dirty="0" smtClean="0">
                          <a:solidFill>
                            <a:srgbClr val="000000"/>
                          </a:solidFill>
                          <a:effectLst/>
                          <a:latin typeface="Calibri" panose="020F0502020204030204" pitchFamily="34" charset="0"/>
                        </a:rPr>
                        <a:t>Lexique lié aux pratiques économiques.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448098157"/>
              </p:ext>
            </p:extLst>
          </p:nvPr>
        </p:nvGraphicFramePr>
        <p:xfrm>
          <a:off x="379431" y="4910504"/>
          <a:ext cx="6870264" cy="2218690"/>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1200" b="1" i="0" u="none" strike="noStrike" dirty="0">
                          <a:solidFill>
                            <a:srgbClr val="000000"/>
                          </a:solidFill>
                          <a:effectLst/>
                          <a:latin typeface="Calibri" panose="020F0502020204030204" pitchFamily="34" charset="0"/>
                        </a:rPr>
                        <a:t>EG10</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Décrire, reproduire des figures ou des assemblages de figures planes sur papier quadrillé ou uni.</a:t>
                      </a:r>
                    </a:p>
                    <a:p>
                      <a:pPr algn="l" fontAlgn="ctr"/>
                      <a:r>
                        <a:rPr lang="fr-FR" sz="1200" b="0" i="0" u="none" strike="noStrike" dirty="0" smtClean="0">
                          <a:solidFill>
                            <a:srgbClr val="000000"/>
                          </a:solidFill>
                          <a:effectLst/>
                          <a:latin typeface="Calibri" panose="020F0502020204030204" pitchFamily="34" charset="0"/>
                        </a:rPr>
                        <a:t>Vocabulaire approprié pour décrire les figures planes usuelles : carré, rectangle, triangle, triangle rectangle, polygone, côté, sommet, angle droit ; cercle, disque, rayon, centre ; segment, milieu d’un segment, droite.</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EG11</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la règle, comme instrument de tracé. Lien entre propriétés géométriques et instruments de tracé : droite, alignement et règle non graduée ; angle droit et équerre ; cercle et compas.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EG12</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Reconnaitre, nommer les figures usuelles.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bl>
          </a:graphicData>
        </a:graphic>
      </p:graphicFrame>
      <p:grpSp>
        <p:nvGrpSpPr>
          <p:cNvPr id="24" name="Groupe 23"/>
          <p:cNvGrpSpPr/>
          <p:nvPr/>
        </p:nvGrpSpPr>
        <p:grpSpPr>
          <a:xfrm>
            <a:off x="329013" y="888373"/>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560793" y="3879784"/>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Tree>
    <p:extLst>
      <p:ext uri="{BB962C8B-B14F-4D97-AF65-F5344CB8AC3E}">
        <p14:creationId xmlns:p14="http://schemas.microsoft.com/office/powerpoint/2010/main" val="32737669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12a</a:t>
            </a:r>
            <a:endParaRPr lang="fr-FR" sz="1600" b="1" dirty="0">
              <a:latin typeface="Century Gothic" panose="020B0502020202020204" pitchFamily="34" charset="0"/>
            </a:endParaRPr>
          </a:p>
        </p:txBody>
      </p:sp>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graphicFrame>
        <p:nvGraphicFramePr>
          <p:cNvPr id="27" name="Tableau 26"/>
          <p:cNvGraphicFramePr>
            <a:graphicFrameLocks noGrp="1"/>
          </p:cNvGraphicFramePr>
          <p:nvPr>
            <p:extLst>
              <p:ext uri="{D42A27DB-BD31-4B8C-83A1-F6EECF244321}">
                <p14:modId xmlns:p14="http://schemas.microsoft.com/office/powerpoint/2010/main" val="4011789398"/>
              </p:ext>
            </p:extLst>
          </p:nvPr>
        </p:nvGraphicFramePr>
        <p:xfrm>
          <a:off x="328488" y="1213194"/>
          <a:ext cx="6870264" cy="8883650"/>
        </p:xfrm>
        <a:graphic>
          <a:graphicData uri="http://schemas.openxmlformats.org/drawingml/2006/table">
            <a:tbl>
              <a:tblPr firstRow="1" bandRow="1">
                <a:tableStyleId>{5940675A-B579-460E-94D1-54222C63F5DA}</a:tableStyleId>
              </a:tblPr>
              <a:tblGrid>
                <a:gridCol w="490219"/>
                <a:gridCol w="4159397"/>
                <a:gridCol w="457200"/>
                <a:gridCol w="516835"/>
                <a:gridCol w="496956"/>
                <a:gridCol w="749657"/>
              </a:tblGrid>
              <a:tr h="370840">
                <a:tc>
                  <a:txBody>
                    <a:bodyPr/>
                    <a:lstStyle/>
                    <a:p>
                      <a:pPr algn="ctr" fontAlgn="ctr"/>
                      <a:r>
                        <a:rPr lang="fr-FR" sz="1200" b="1" i="0" u="none" strike="noStrike" dirty="0">
                          <a:solidFill>
                            <a:srgbClr val="000000"/>
                          </a:solidFill>
                          <a:effectLst/>
                          <a:latin typeface="Calibri" panose="020F0502020204030204" pitchFamily="34" charset="0"/>
                        </a:rPr>
                        <a:t>NC2</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diverses stratégies de dénombrement.</a:t>
                      </a:r>
                    </a:p>
                    <a:p>
                      <a:pPr algn="l" fontAlgn="ctr"/>
                      <a:r>
                        <a:rPr lang="fr-FR" sz="1200" b="0" i="0" u="none" strike="noStrike" dirty="0" smtClean="0">
                          <a:solidFill>
                            <a:srgbClr val="000000"/>
                          </a:solidFill>
                          <a:effectLst/>
                          <a:latin typeface="Calibri" panose="020F0502020204030204" pitchFamily="34" charset="0"/>
                        </a:rPr>
                        <a:t>Procédures de dénombrement (décompositions/</a:t>
                      </a:r>
                    </a:p>
                    <a:p>
                      <a:pPr algn="l" fontAlgn="ctr"/>
                      <a:r>
                        <a:rPr lang="fr-FR" sz="1200" b="0" i="0" u="none" strike="noStrike" dirty="0" smtClean="0">
                          <a:solidFill>
                            <a:srgbClr val="000000"/>
                          </a:solidFill>
                          <a:effectLst/>
                          <a:latin typeface="Calibri" panose="020F0502020204030204" pitchFamily="34" charset="0"/>
                        </a:rPr>
                        <a:t>recompositions additives ou multiplicatives, utilisations d’unités intermédiaires : dizaines, centaines en relation ou non avec des groupements).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NC3</a:t>
                      </a:r>
                    </a:p>
                  </a:txBody>
                  <a:tcPr marL="9525" marR="9525" marT="9525" marB="0" anchor="ctr"/>
                </a:tc>
                <a:tc>
                  <a:txBody>
                    <a:bodyPr/>
                    <a:lstStyle/>
                    <a:p>
                      <a:pPr algn="l" fontAlgn="ctr"/>
                      <a:r>
                        <a:rPr lang="fr-FR" sz="1200" b="0" i="0" u="none" strike="noStrike" dirty="0">
                          <a:solidFill>
                            <a:srgbClr val="000000"/>
                          </a:solidFill>
                          <a:effectLst/>
                          <a:latin typeface="Calibri" panose="020F0502020204030204" pitchFamily="34" charset="0"/>
                        </a:rPr>
                        <a:t>Repérer un rang ou une position dans une file ou sur une piste.</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NC4</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Faire le lien entre le rang dans une liste et le nombre d’éléments qui le précèdent. (Relation entre ordinaux et cardinaux.)</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NC8</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Interpréter les noms des nombres à l’aide des unités de numération et des écritures arithmétiques. </a:t>
                      </a:r>
                    </a:p>
                    <a:p>
                      <a:pPr algn="l" fontAlgn="ctr"/>
                      <a:r>
                        <a:rPr lang="fr-FR" sz="1200" b="0" i="0" u="none" strike="noStrike" dirty="0" smtClean="0">
                          <a:solidFill>
                            <a:srgbClr val="000000"/>
                          </a:solidFill>
                          <a:effectLst/>
                          <a:latin typeface="Calibri" panose="020F0502020204030204" pitchFamily="34" charset="0"/>
                        </a:rPr>
                        <a:t>Unités de numération (unités simples, dizaines, centaines, milliers) et leurs relations (principe décimal de la numération en chiffres). </a:t>
                      </a:r>
                    </a:p>
                    <a:p>
                      <a:pPr algn="l" fontAlgn="ctr"/>
                      <a:r>
                        <a:rPr lang="fr-FR" sz="1200" b="0" i="0" u="none" strike="noStrike" dirty="0" smtClean="0">
                          <a:solidFill>
                            <a:srgbClr val="000000"/>
                          </a:solidFill>
                          <a:effectLst/>
                          <a:latin typeface="Calibri" panose="020F0502020204030204" pitchFamily="34" charset="0"/>
                        </a:rPr>
                        <a:t>Valeur des chiffres en fonction de leur rang dans l’écriture d’un nombre (principe de position).</a:t>
                      </a:r>
                    </a:p>
                    <a:p>
                      <a:pPr algn="l" fontAlgn="ctr"/>
                      <a:r>
                        <a:rPr lang="fr-FR" sz="1200" b="0" i="0" u="none" strike="noStrike" dirty="0" smtClean="0">
                          <a:solidFill>
                            <a:srgbClr val="000000"/>
                          </a:solidFill>
                          <a:effectLst/>
                          <a:latin typeface="Calibri" panose="020F0502020204030204" pitchFamily="34" charset="0"/>
                        </a:rPr>
                        <a:t>Noms des nombres.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NC9</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Associer un nombre entier à une position sur une demi-droite graduée, ainsi qu’à la distance de ce point à l’origine.</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NC10</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Associer un nombre ou un encadrement à une grandeur en mesurant celle-ci à l’aide d’une unité. </a:t>
                      </a:r>
                    </a:p>
                    <a:p>
                      <a:pPr algn="l" fontAlgn="ctr"/>
                      <a:r>
                        <a:rPr lang="fr-FR" sz="1200" b="0" i="0" u="none" strike="noStrike" dirty="0" smtClean="0">
                          <a:solidFill>
                            <a:srgbClr val="000000"/>
                          </a:solidFill>
                          <a:effectLst/>
                          <a:latin typeface="Calibri" panose="020F0502020204030204" pitchFamily="34" charset="0"/>
                        </a:rPr>
                        <a:t>La demi-droite graduée comme mode de représentation des nombres grâce au lien entre nombres et longueurs. </a:t>
                      </a:r>
                    </a:p>
                    <a:p>
                      <a:pPr algn="l" fontAlgn="ctr"/>
                      <a:r>
                        <a:rPr lang="fr-FR" sz="1200" b="0" i="0" u="none" strike="noStrike" dirty="0" smtClean="0">
                          <a:solidFill>
                            <a:srgbClr val="000000"/>
                          </a:solidFill>
                          <a:effectLst/>
                          <a:latin typeface="Calibri" panose="020F0502020204030204" pitchFamily="34" charset="0"/>
                        </a:rPr>
                        <a:t>Lien entre nombre et mesure de grandeurs une unité étant choisie</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NC11</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200" b="0" i="0" u="none" strike="noStrike" dirty="0" smtClean="0">
                          <a:solidFill>
                            <a:srgbClr val="000000"/>
                          </a:solidFill>
                          <a:effectLst/>
                          <a:latin typeface="Calibri" panose="020F0502020204030204" pitchFamily="34" charset="0"/>
                        </a:rPr>
                        <a:t>Sens des opérations. </a:t>
                      </a:r>
                    </a:p>
                    <a:p>
                      <a:pPr algn="l" fontAlgn="ctr"/>
                      <a:r>
                        <a:rPr lang="fr-FR" sz="12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2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200" b="0" i="0" u="none" strike="noStrike" dirty="0" smtClean="0">
                          <a:solidFill>
                            <a:srgbClr val="000000"/>
                          </a:solidFill>
                          <a:effectLst/>
                          <a:latin typeface="Calibri" panose="020F0502020204030204" pitchFamily="34" charset="0"/>
                        </a:rPr>
                        <a:t>Modéliser ces problèmes à l’aide d’écritures mathématiques. Sens des symboles +, −, ×, :</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2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multiplication par une puissance de 10, doubles et moitiés de nombres d’usage courant, etc..</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NC14</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Élaborer ou choisir des stratégies de calcul à l’oral et à l’écrit.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smtClean="0">
                          <a:solidFill>
                            <a:srgbClr val="000000"/>
                          </a:solidFill>
                          <a:effectLst/>
                          <a:latin typeface="Calibri" panose="020F0502020204030204" pitchFamily="34" charset="0"/>
                        </a:rPr>
                        <a:t>NC15</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Vérifier la vraisemblance d’un résultat, notamment en estimant son ordre de grandeur.</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200" b="0" i="0" u="sng" strike="noStrike" dirty="0">
                          <a:solidFill>
                            <a:srgbClr val="000000"/>
                          </a:solidFill>
                          <a:effectLst/>
                          <a:latin typeface="Calibri" panose="020F0502020204030204" pitchFamily="34" charset="0"/>
                        </a:rPr>
                        <a:t>Calcul mental </a:t>
                      </a:r>
                      <a:r>
                        <a:rPr lang="fr-FR" sz="12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200"/>
                    </a:p>
                  </a:txBody>
                  <a:tcPr/>
                </a:tc>
                <a:tc>
                  <a:txBody>
                    <a:bodyPr/>
                    <a:lstStyle/>
                    <a:p>
                      <a:endParaRPr lang="fr-FR" sz="1200" dirty="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NC17</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sng" strike="noStrike" dirty="0" smtClean="0">
                          <a:solidFill>
                            <a:srgbClr val="000000"/>
                          </a:solidFill>
                          <a:effectLst/>
                          <a:latin typeface="Calibri" panose="020F0502020204030204" pitchFamily="34" charset="0"/>
                        </a:rPr>
                        <a:t>Calcul en ligne :</a:t>
                      </a:r>
                      <a:r>
                        <a:rPr lang="fr-FR" sz="1200" b="0" i="0" u="none" strike="noStrike" dirty="0" smtClean="0">
                          <a:solidFill>
                            <a:srgbClr val="000000"/>
                          </a:solidFill>
                          <a:effectLst/>
                          <a:latin typeface="Calibri" panose="020F0502020204030204" pitchFamily="34" charset="0"/>
                        </a:rPr>
                        <a:t> calculer en utilisant des écritures en ligne additives, soustractives, multiplicatives, mixtes,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dirty="0"/>
                    </a:p>
                  </a:txBody>
                  <a:tcPr/>
                </a:tc>
                <a:tc>
                  <a:txBody>
                    <a:bodyPr/>
                    <a:lstStyle/>
                    <a:p>
                      <a:endParaRPr lang="fr-FR" sz="1200"/>
                    </a:p>
                  </a:txBody>
                  <a:tcPr/>
                </a:tc>
                <a:tc>
                  <a:txBody>
                    <a:bodyPr/>
                    <a:lstStyle/>
                    <a:p>
                      <a:endParaRPr lang="fr-FR" sz="1200" dirty="0"/>
                    </a:p>
                  </a:txBody>
                  <a:tcPr/>
                </a:tc>
              </a:tr>
            </a:tbl>
          </a:graphicData>
        </a:graphic>
      </p:graphicFrame>
    </p:spTree>
    <p:extLst>
      <p:ext uri="{BB962C8B-B14F-4D97-AF65-F5344CB8AC3E}">
        <p14:creationId xmlns:p14="http://schemas.microsoft.com/office/powerpoint/2010/main" val="32298712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12b</a:t>
            </a:r>
            <a:endParaRPr lang="fr-FR" sz="1600" b="1" dirty="0">
              <a:latin typeface="Century Gothic" panose="020B0502020202020204" pitchFamily="34" charset="0"/>
            </a:endParaRPr>
          </a:p>
        </p:txBody>
      </p:sp>
      <p:sp>
        <p:nvSpPr>
          <p:cNvPr id="7" name="ZoneTexte 6"/>
          <p:cNvSpPr txBox="1"/>
          <p:nvPr/>
        </p:nvSpPr>
        <p:spPr>
          <a:xfrm>
            <a:off x="319152" y="888373"/>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442842" y="5270856"/>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3181997676"/>
              </p:ext>
            </p:extLst>
          </p:nvPr>
        </p:nvGraphicFramePr>
        <p:xfrm>
          <a:off x="362111" y="1470157"/>
          <a:ext cx="6870264" cy="3449955"/>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a:r>
                        <a:rPr lang="fr-FR" sz="950" b="1" dirty="0" smtClean="0"/>
                        <a:t>GM2</a:t>
                      </a:r>
                      <a:endParaRPr lang="fr-FR" sz="950" b="1" dirty="0"/>
                    </a:p>
                  </a:txBody>
                  <a:tcPr anchor="ctr"/>
                </a:tc>
                <a:tc>
                  <a:txBody>
                    <a:bodyPr/>
                    <a:lstStyle/>
                    <a:p>
                      <a:pPr algn="l"/>
                      <a:r>
                        <a:rPr lang="fr-FR" sz="950" dirty="0" smtClean="0"/>
                        <a:t>Comparer des longueurs, des masses, directement, en introduisant la comparaison à un objet intermédiaire. Principe de comparaison des longueurs, des masses, des contenances. </a:t>
                      </a:r>
                      <a:endParaRPr lang="fr-FR" sz="950" dirty="0"/>
                    </a:p>
                  </a:txBody>
                  <a:tcPr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50" b="1" i="0" u="none" strike="noStrike" dirty="0" smtClean="0">
                          <a:solidFill>
                            <a:srgbClr val="000000"/>
                          </a:solidFill>
                          <a:effectLst/>
                          <a:latin typeface="Calibri" panose="020F0502020204030204" pitchFamily="34" charset="0"/>
                        </a:rPr>
                        <a:t>GM7</a:t>
                      </a:r>
                      <a:endParaRPr lang="fr-FR" sz="9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Exprimer une mesure dans une ou plusieurs unités choisies ou imposées. </a:t>
                      </a:r>
                    </a:p>
                    <a:p>
                      <a:pPr algn="l" fontAlgn="ctr"/>
                      <a:r>
                        <a:rPr lang="fr-FR" sz="950" b="0" i="0" u="none" strike="noStrike" dirty="0" smtClean="0">
                          <a:solidFill>
                            <a:srgbClr val="000000"/>
                          </a:solidFill>
                          <a:effectLst/>
                          <a:latin typeface="Calibri" panose="020F0502020204030204" pitchFamily="34" charset="0"/>
                        </a:rPr>
                        <a:t>Notion d’unité : grandeur arbitraire prise comme référence pour mesurer les grandeurs de la même espèce.</a:t>
                      </a:r>
                    </a:p>
                    <a:p>
                      <a:pPr algn="l" fontAlgn="ctr"/>
                      <a:r>
                        <a:rPr lang="fr-FR" sz="950" b="0" i="0" u="none" strike="noStrike" dirty="0" smtClean="0">
                          <a:solidFill>
                            <a:srgbClr val="000000"/>
                          </a:solidFill>
                          <a:effectLst/>
                          <a:latin typeface="Calibri" panose="020F0502020204030204" pitchFamily="34" charset="0"/>
                        </a:rPr>
                        <a:t>Unités de mesures </a:t>
                      </a:r>
                      <a:r>
                        <a:rPr lang="fr-FR" sz="950" b="0" i="0" u="none" strike="noStrike" dirty="0" err="1" smtClean="0">
                          <a:solidFill>
                            <a:srgbClr val="000000"/>
                          </a:solidFill>
                          <a:effectLst/>
                          <a:latin typeface="Calibri" panose="020F0502020204030204" pitchFamily="34" charset="0"/>
                        </a:rPr>
                        <a:t>usuelles.longueur</a:t>
                      </a:r>
                      <a:r>
                        <a:rPr lang="fr-FR" sz="950" b="0" i="0" u="none" strike="noStrike" dirty="0" smtClean="0">
                          <a:solidFill>
                            <a:srgbClr val="000000"/>
                          </a:solidFill>
                          <a:effectLst/>
                          <a:latin typeface="Calibri" panose="020F0502020204030204" pitchFamily="34" charset="0"/>
                        </a:rPr>
                        <a:t> : m, dm, cm, mm, </a:t>
                      </a:r>
                      <a:r>
                        <a:rPr lang="fr-FR" sz="950" b="0" i="0" u="none" strike="noStrike" dirty="0" err="1" smtClean="0">
                          <a:solidFill>
                            <a:srgbClr val="000000"/>
                          </a:solidFill>
                          <a:effectLst/>
                          <a:latin typeface="Calibri" panose="020F0502020204030204" pitchFamily="34" charset="0"/>
                        </a:rPr>
                        <a:t>km.masse</a:t>
                      </a:r>
                      <a:r>
                        <a:rPr lang="fr-FR" sz="950" b="0" i="0" u="none" strike="noStrike" dirty="0" smtClean="0">
                          <a:solidFill>
                            <a:srgbClr val="000000"/>
                          </a:solidFill>
                          <a:effectLst/>
                          <a:latin typeface="Calibri" panose="020F0502020204030204" pitchFamily="34" charset="0"/>
                        </a:rPr>
                        <a:t> : g, kg, tonne. contenance : L, </a:t>
                      </a:r>
                      <a:r>
                        <a:rPr lang="fr-FR" sz="950" b="0" i="0" u="none" strike="noStrike" dirty="0" err="1" smtClean="0">
                          <a:solidFill>
                            <a:srgbClr val="000000"/>
                          </a:solidFill>
                          <a:effectLst/>
                          <a:latin typeface="Calibri" panose="020F0502020204030204" pitchFamily="34" charset="0"/>
                        </a:rPr>
                        <a:t>dL</a:t>
                      </a:r>
                      <a:r>
                        <a:rPr lang="fr-FR" sz="950" b="0" i="0" u="none" strike="noStrike" dirty="0" smtClean="0">
                          <a:solidFill>
                            <a:srgbClr val="000000"/>
                          </a:solidFill>
                          <a:effectLst/>
                          <a:latin typeface="Calibri" panose="020F0502020204030204" pitchFamily="34" charset="0"/>
                        </a:rPr>
                        <a:t>, </a:t>
                      </a:r>
                      <a:r>
                        <a:rPr lang="fr-FR" sz="950" b="0" i="0" u="none" strike="noStrike" dirty="0" err="1" smtClean="0">
                          <a:solidFill>
                            <a:srgbClr val="000000"/>
                          </a:solidFill>
                          <a:effectLst/>
                          <a:latin typeface="Calibri" panose="020F0502020204030204" pitchFamily="34" charset="0"/>
                        </a:rPr>
                        <a:t>cL</a:t>
                      </a:r>
                      <a:r>
                        <a:rPr lang="fr-FR" sz="950" b="0" i="0" u="none" strike="noStrike" dirty="0" smtClean="0">
                          <a:solidFill>
                            <a:srgbClr val="000000"/>
                          </a:solidFill>
                          <a:effectLst/>
                          <a:latin typeface="Calibri" panose="020F0502020204030204" pitchFamily="34" charset="0"/>
                        </a:rPr>
                        <a:t>.</a:t>
                      </a:r>
                    </a:p>
                    <a:p>
                      <a:pPr algn="l" fontAlgn="ctr"/>
                      <a:r>
                        <a:rPr lang="fr-FR" sz="950" b="0" i="0" u="none" strike="noStrike" dirty="0" smtClean="0">
                          <a:solidFill>
                            <a:srgbClr val="000000"/>
                          </a:solidFill>
                          <a:effectLst/>
                          <a:latin typeface="Calibri" panose="020F0502020204030204" pitchFamily="34" charset="0"/>
                        </a:rPr>
                        <a:t>Relations entre les unités de longueur, entre les unités de masses, entre les unités de contenance.</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50" b="1" i="0" u="none" strike="noStrike" dirty="0">
                          <a:solidFill>
                            <a:srgbClr val="000000"/>
                          </a:solidFill>
                          <a:effectLst/>
                          <a:latin typeface="Calibri" panose="020F0502020204030204" pitchFamily="34" charset="0"/>
                        </a:rPr>
                        <a:t>GM8</a:t>
                      </a: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Comparer, estimer, mesurer des durées (Unités de mesure usuelles de durées : j, semaine, mois, année, siècle, millénaire.) Relations entre ces unités.</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50" b="1" i="0" u="none" strike="noStrike" dirty="0" smtClean="0">
                          <a:solidFill>
                            <a:srgbClr val="000000"/>
                          </a:solidFill>
                          <a:effectLst/>
                          <a:latin typeface="Calibri" panose="020F0502020204030204" pitchFamily="34" charset="0"/>
                        </a:rPr>
                        <a:t>GM10</a:t>
                      </a:r>
                      <a:endParaRPr lang="fr-FR" sz="9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Résoudre des problèmes, notamment de mesurage et de comparaison, en utilisant les opérations sur les grandeurs ou sur les nombres. </a:t>
                      </a:r>
                    </a:p>
                    <a:p>
                      <a:pPr algn="l" fontAlgn="ctr"/>
                      <a:r>
                        <a:rPr lang="fr-FR" sz="950" b="0" i="0" u="none" strike="noStrike" dirty="0" smtClean="0">
                          <a:solidFill>
                            <a:srgbClr val="000000"/>
                          </a:solidFill>
                          <a:effectLst/>
                          <a:latin typeface="Calibri" panose="020F0502020204030204" pitchFamily="34" charset="0"/>
                        </a:rPr>
                        <a:t>Opérations sur les grandeurs (addition, soustraction, multiplication par un entier, division : recherche du nombre de parts et de la taille d’une part). </a:t>
                      </a:r>
                    </a:p>
                    <a:p>
                      <a:pPr algn="l" fontAlgn="ctr"/>
                      <a:r>
                        <a:rPr lang="fr-FR" sz="950" b="0" i="0" u="none" strike="noStrike" dirty="0" smtClean="0">
                          <a:solidFill>
                            <a:srgbClr val="000000"/>
                          </a:solidFill>
                          <a:effectLst/>
                          <a:latin typeface="Calibri" panose="020F0502020204030204" pitchFamily="34" charset="0"/>
                        </a:rPr>
                        <a:t>Quatre opérations sur les mesures  des grandeurs. </a:t>
                      </a:r>
                    </a:p>
                    <a:p>
                      <a:pPr algn="l" fontAlgn="ctr"/>
                      <a:r>
                        <a:rPr lang="fr-FR" sz="950" b="0" i="0" u="none" strike="noStrike" dirty="0" smtClean="0">
                          <a:solidFill>
                            <a:srgbClr val="000000"/>
                          </a:solidFill>
                          <a:effectLst/>
                          <a:latin typeface="Calibri" panose="020F0502020204030204" pitchFamily="34" charset="0"/>
                        </a:rPr>
                        <a:t>Principes d’utilisation de la monnaie (en euros et centimes d’euros). </a:t>
                      </a:r>
                    </a:p>
                    <a:p>
                      <a:pPr algn="l" fontAlgn="ctr"/>
                      <a:r>
                        <a:rPr lang="fr-FR" sz="950" b="0" i="0" u="none" strike="noStrike" dirty="0" smtClean="0">
                          <a:solidFill>
                            <a:srgbClr val="000000"/>
                          </a:solidFill>
                          <a:effectLst/>
                          <a:latin typeface="Calibri" panose="020F0502020204030204" pitchFamily="34" charset="0"/>
                        </a:rPr>
                        <a:t>Lexique lié aux pratiques économiques.</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grpSp>
        <p:nvGrpSpPr>
          <p:cNvPr id="24" name="Groupe 23"/>
          <p:cNvGrpSpPr/>
          <p:nvPr/>
        </p:nvGrpSpPr>
        <p:grpSpPr>
          <a:xfrm>
            <a:off x="362111" y="710582"/>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666497" y="5140654"/>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graphicFrame>
        <p:nvGraphicFramePr>
          <p:cNvPr id="27" name="Tableau 26"/>
          <p:cNvGraphicFramePr>
            <a:graphicFrameLocks noGrp="1"/>
          </p:cNvGraphicFramePr>
          <p:nvPr>
            <p:extLst>
              <p:ext uri="{D42A27DB-BD31-4B8C-83A1-F6EECF244321}">
                <p14:modId xmlns:p14="http://schemas.microsoft.com/office/powerpoint/2010/main" val="1507223086"/>
              </p:ext>
            </p:extLst>
          </p:nvPr>
        </p:nvGraphicFramePr>
        <p:xfrm>
          <a:off x="358768" y="6047433"/>
          <a:ext cx="6870264" cy="4199255"/>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950" b="1" i="0" u="none" strike="noStrike" dirty="0" smtClean="0">
                          <a:solidFill>
                            <a:srgbClr val="000000"/>
                          </a:solidFill>
                          <a:effectLst/>
                          <a:latin typeface="Calibri" panose="020F0502020204030204" pitchFamily="34" charset="0"/>
                        </a:rPr>
                        <a:t>EG1</a:t>
                      </a:r>
                      <a:endParaRPr lang="fr-FR" sz="9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Se repérer dans son environnement proche.</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50" b="1" i="0" u="none" strike="noStrike" dirty="0">
                          <a:solidFill>
                            <a:srgbClr val="000000"/>
                          </a:solidFill>
                          <a:effectLst/>
                          <a:latin typeface="Calibri" panose="020F0502020204030204" pitchFamily="34" charset="0"/>
                        </a:rPr>
                        <a:t>EG2</a:t>
                      </a: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Situer des objets ou des personnes les uns par rapport aux autres ou par rapport à d’autres repères.</a:t>
                      </a:r>
                    </a:p>
                    <a:p>
                      <a:pPr algn="l" fontAlgn="ctr"/>
                      <a:r>
                        <a:rPr lang="fr-FR" sz="950" b="0" i="0" u="none" strike="noStrike" dirty="0" smtClean="0">
                          <a:solidFill>
                            <a:srgbClr val="000000"/>
                          </a:solidFill>
                          <a:effectLst/>
                          <a:latin typeface="Calibri" panose="020F0502020204030204" pitchFamily="34" charset="0"/>
                        </a:rPr>
                        <a:t>Vocabulaire permettant de définir des positions (gauche, droite, au-dessus, en dessous, sur, sous, devant, derrière, près, loin, premier plan, second plan, nord, sud, est, ouest,…).</a:t>
                      </a:r>
                    </a:p>
                    <a:p>
                      <a:pPr algn="l" fontAlgn="ctr"/>
                      <a:r>
                        <a:rPr lang="fr-FR" sz="950" b="0" i="0" u="none" strike="noStrike" dirty="0" smtClean="0">
                          <a:solidFill>
                            <a:srgbClr val="000000"/>
                          </a:solidFill>
                          <a:effectLst/>
                          <a:latin typeface="Calibri" panose="020F0502020204030204" pitchFamily="34" charset="0"/>
                        </a:rPr>
                        <a:t>Vocabulaire permettant de définir des déplacements (avancer, reculer, tourner à droite/à gauche, monter, descendre, …).</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50" b="1" i="0" u="none" strike="noStrike" dirty="0" smtClean="0">
                          <a:solidFill>
                            <a:srgbClr val="000000"/>
                          </a:solidFill>
                          <a:effectLst/>
                          <a:latin typeface="Calibri" panose="020F0502020204030204" pitchFamily="34" charset="0"/>
                        </a:rPr>
                        <a:t>EG4</a:t>
                      </a:r>
                      <a:endParaRPr lang="fr-FR" sz="9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S'orienter et se déplacer en utilisant des repères.</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950" b="1" i="0" u="none" strike="noStrike" dirty="0">
                          <a:solidFill>
                            <a:srgbClr val="000000"/>
                          </a:solidFill>
                          <a:effectLst/>
                          <a:latin typeface="Calibri" panose="020F0502020204030204" pitchFamily="34" charset="0"/>
                        </a:rPr>
                        <a:t>EG10</a:t>
                      </a: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Décrire, reproduire des figures ou des assemblages de figures planes sur papier quadrillé ou uni.</a:t>
                      </a:r>
                    </a:p>
                    <a:p>
                      <a:pPr algn="l" fontAlgn="ctr"/>
                      <a:r>
                        <a:rPr lang="fr-FR" sz="950" b="0" i="0" u="none" strike="noStrike" dirty="0" smtClean="0">
                          <a:solidFill>
                            <a:srgbClr val="000000"/>
                          </a:solidFill>
                          <a:effectLst/>
                          <a:latin typeface="Calibri" panose="020F0502020204030204" pitchFamily="34" charset="0"/>
                        </a:rPr>
                        <a:t>Vocabulaire approprié pour décrire les figures planes usuelles : carré, rectangle, triangle, triangle rectangle, polygone, côté, sommet, angle droit ; cercle, disque, rayon, centre ; segment, milieu d’un segment, droite.</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50" b="1" i="0" u="none" strike="noStrike" dirty="0" smtClean="0">
                          <a:solidFill>
                            <a:srgbClr val="000000"/>
                          </a:solidFill>
                          <a:effectLst/>
                          <a:latin typeface="Calibri" panose="020F0502020204030204" pitchFamily="34" charset="0"/>
                        </a:rPr>
                        <a:t>EG11</a:t>
                      </a:r>
                      <a:endParaRPr lang="fr-FR" sz="9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Utiliser la règle, comme instrument de tracé. Lien entre propriétés géométriques et instruments de tracé : droite, alignement et règle non graduée ; angle droit et équerre ; cercle et compas.</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50" b="1" i="0" u="none" strike="noStrike" dirty="0" smtClean="0">
                          <a:solidFill>
                            <a:srgbClr val="000000"/>
                          </a:solidFill>
                          <a:effectLst/>
                          <a:latin typeface="Calibri" panose="020F0502020204030204" pitchFamily="34" charset="0"/>
                        </a:rPr>
                        <a:t>EG12</a:t>
                      </a:r>
                      <a:endParaRPr lang="fr-FR" sz="9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Reconnaitre, nommer les figures usuelles. </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r h="370840">
                <a:tc>
                  <a:txBody>
                    <a:bodyPr/>
                    <a:lstStyle/>
                    <a:p>
                      <a:pPr algn="ctr" fontAlgn="ctr"/>
                      <a:r>
                        <a:rPr lang="fr-FR" sz="950" b="1" i="0" u="none" strike="noStrike" dirty="0" smtClean="0">
                          <a:solidFill>
                            <a:srgbClr val="000000"/>
                          </a:solidFill>
                          <a:effectLst/>
                          <a:latin typeface="Calibri" panose="020F0502020204030204" pitchFamily="34" charset="0"/>
                        </a:rPr>
                        <a:t>EG14</a:t>
                      </a:r>
                      <a:endParaRPr lang="fr-FR" sz="9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Construire un cercle connaissant son centre et un point, ou son centre et son rayon.</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50" b="1" i="0" u="none" strike="noStrike" dirty="0" smtClean="0">
                          <a:solidFill>
                            <a:srgbClr val="000000"/>
                          </a:solidFill>
                          <a:effectLst/>
                          <a:latin typeface="Calibri" panose="020F0502020204030204" pitchFamily="34" charset="0"/>
                        </a:rPr>
                        <a:t>EG17</a:t>
                      </a:r>
                      <a:endParaRPr lang="fr-FR" sz="9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Reporter une longueur sur une droite déjà tracée. Égalité de longueurs.</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spTree>
    <p:extLst>
      <p:ext uri="{BB962C8B-B14F-4D97-AF65-F5344CB8AC3E}">
        <p14:creationId xmlns:p14="http://schemas.microsoft.com/office/powerpoint/2010/main" val="23258277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13a</a:t>
            </a:r>
            <a:endParaRPr lang="fr-FR" sz="1600" b="1" dirty="0">
              <a:latin typeface="Century Gothic" panose="020B0502020202020204" pitchFamily="34" charset="0"/>
            </a:endParaRPr>
          </a:p>
        </p:txBody>
      </p:sp>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graphicFrame>
        <p:nvGraphicFramePr>
          <p:cNvPr id="27" name="Tableau 26"/>
          <p:cNvGraphicFramePr>
            <a:graphicFrameLocks noGrp="1"/>
          </p:cNvGraphicFramePr>
          <p:nvPr>
            <p:extLst>
              <p:ext uri="{D42A27DB-BD31-4B8C-83A1-F6EECF244321}">
                <p14:modId xmlns:p14="http://schemas.microsoft.com/office/powerpoint/2010/main" val="1936482276"/>
              </p:ext>
            </p:extLst>
          </p:nvPr>
        </p:nvGraphicFramePr>
        <p:xfrm>
          <a:off x="328488" y="1213194"/>
          <a:ext cx="6870264" cy="8320405"/>
        </p:xfrm>
        <a:graphic>
          <a:graphicData uri="http://schemas.openxmlformats.org/drawingml/2006/table">
            <a:tbl>
              <a:tblPr firstRow="1" bandRow="1">
                <a:tableStyleId>{5940675A-B579-460E-94D1-54222C63F5DA}</a:tableStyleId>
              </a:tblPr>
              <a:tblGrid>
                <a:gridCol w="529100"/>
                <a:gridCol w="4120516"/>
                <a:gridCol w="457200"/>
                <a:gridCol w="516835"/>
                <a:gridCol w="496956"/>
                <a:gridCol w="749657"/>
              </a:tblGrid>
              <a:tr h="370840">
                <a:tc>
                  <a:txBody>
                    <a:bodyPr/>
                    <a:lstStyle/>
                    <a:p>
                      <a:pPr algn="ctr" fontAlgn="ctr"/>
                      <a:r>
                        <a:rPr lang="fr-FR" sz="1200" b="1" i="0" u="none" strike="noStrike" dirty="0">
                          <a:solidFill>
                            <a:srgbClr val="000000"/>
                          </a:solidFill>
                          <a:effectLst/>
                          <a:latin typeface="Calibri" panose="020F0502020204030204" pitchFamily="34" charset="0"/>
                        </a:rPr>
                        <a:t>NC2</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diverses stratégies de dénombrement.</a:t>
                      </a:r>
                    </a:p>
                    <a:p>
                      <a:pPr algn="l" fontAlgn="ctr"/>
                      <a:r>
                        <a:rPr lang="fr-FR" sz="1200" b="0" i="0" u="none" strike="noStrike" dirty="0" smtClean="0">
                          <a:solidFill>
                            <a:srgbClr val="000000"/>
                          </a:solidFill>
                          <a:effectLst/>
                          <a:latin typeface="Calibri" panose="020F0502020204030204" pitchFamily="34" charset="0"/>
                        </a:rPr>
                        <a:t>Procédures de dénombrement (décompositions/</a:t>
                      </a:r>
                    </a:p>
                    <a:p>
                      <a:pPr algn="l" fontAlgn="ctr"/>
                      <a:r>
                        <a:rPr lang="fr-FR" sz="1200" b="0" i="0" u="none" strike="noStrike" dirty="0" smtClean="0">
                          <a:solidFill>
                            <a:srgbClr val="000000"/>
                          </a:solidFill>
                          <a:effectLst/>
                          <a:latin typeface="Calibri" panose="020F0502020204030204" pitchFamily="34" charset="0"/>
                        </a:rPr>
                        <a:t>recompositions additives ou multiplicatives, utilisations d’unités intermédiaires : dizaines, centaines en relation ou non avec des groupements).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NC7</a:t>
                      </a:r>
                    </a:p>
                  </a:txBody>
                  <a:tcPr marL="9525" marR="9525" marT="9525" marB="0" anchor="ctr"/>
                </a:tc>
                <a:tc>
                  <a:txBody>
                    <a:bodyPr/>
                    <a:lstStyle/>
                    <a:p>
                      <a:pPr algn="l" fontAlgn="ctr"/>
                      <a:r>
                        <a:rPr lang="fr-FR" sz="1200" b="0" i="0" u="none" strike="noStrike" dirty="0">
                          <a:solidFill>
                            <a:srgbClr val="000000"/>
                          </a:solidFill>
                          <a:effectLst/>
                          <a:latin typeface="Calibri" panose="020F0502020204030204" pitchFamily="34" charset="0"/>
                        </a:rPr>
                        <a:t>Passer d’une représentation à une autre, en particulier associer les noms des nombres à leurs écritures chiffrées.</a:t>
                      </a:r>
                    </a:p>
                  </a:txBody>
                  <a:tcPr marL="9525" marR="9525" marT="9525" marB="0" anchor="ctr"/>
                </a:tc>
                <a:tc>
                  <a:txBody>
                    <a:bodyPr/>
                    <a:lstStyle/>
                    <a:p>
                      <a:endParaRPr lang="fr-FR" sz="1400" dirty="0"/>
                    </a:p>
                  </a:txBody>
                  <a:tcPr/>
                </a:tc>
                <a:tc>
                  <a:txBody>
                    <a:bodyPr/>
                    <a:lstStyle/>
                    <a:p>
                      <a:endParaRPr lang="fr-FR" sz="1400" dirty="0"/>
                    </a:p>
                  </a:txBody>
                  <a:tcPr/>
                </a:tc>
                <a:tc>
                  <a:txBody>
                    <a:bodyPr/>
                    <a:lstStyle/>
                    <a:p>
                      <a:endParaRPr lang="fr-FR" sz="1400"/>
                    </a:p>
                  </a:txBody>
                  <a:tcPr/>
                </a:tc>
                <a:tc>
                  <a:txBody>
                    <a:bodyPr/>
                    <a:lstStyle/>
                    <a:p>
                      <a:endParaRPr lang="fr-FR" sz="1400"/>
                    </a:p>
                  </a:txBody>
                  <a:tcPr/>
                </a:tc>
              </a:tr>
              <a:tr h="370840">
                <a:tc>
                  <a:txBody>
                    <a:bodyPr/>
                    <a:lstStyle/>
                    <a:p>
                      <a:pPr algn="ctr" fontAlgn="ctr"/>
                      <a:r>
                        <a:rPr lang="fr-FR" sz="1200" b="1" i="0" u="none" strike="noStrike">
                          <a:solidFill>
                            <a:srgbClr val="000000"/>
                          </a:solidFill>
                          <a:effectLst/>
                          <a:latin typeface="Calibri" panose="020F0502020204030204" pitchFamily="34" charset="0"/>
                        </a:rPr>
                        <a:t>NC8</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Interpréter les noms des nombres à l’aide des unités de numération et des écritures arithmétiques. </a:t>
                      </a:r>
                    </a:p>
                    <a:p>
                      <a:pPr algn="l" fontAlgn="ctr"/>
                      <a:r>
                        <a:rPr lang="fr-FR" sz="1200" b="0" i="0" u="none" strike="noStrike" dirty="0" smtClean="0">
                          <a:solidFill>
                            <a:srgbClr val="000000"/>
                          </a:solidFill>
                          <a:effectLst/>
                          <a:latin typeface="Calibri" panose="020F0502020204030204" pitchFamily="34" charset="0"/>
                        </a:rPr>
                        <a:t>Unités de numération (unités simples, dizaines, centaines, milliers) et leurs relations (principe décimal de la numération en chiffres). </a:t>
                      </a:r>
                    </a:p>
                    <a:p>
                      <a:pPr algn="l" fontAlgn="ctr"/>
                      <a:r>
                        <a:rPr lang="fr-FR" sz="1200" b="0" i="0" u="none" strike="noStrike" dirty="0" smtClean="0">
                          <a:solidFill>
                            <a:srgbClr val="000000"/>
                          </a:solidFill>
                          <a:effectLst/>
                          <a:latin typeface="Calibri" panose="020F0502020204030204" pitchFamily="34" charset="0"/>
                        </a:rPr>
                        <a:t>Valeur des chiffres en fonction de leur rang dans l’écriture d’un nombre (principe de position).</a:t>
                      </a:r>
                    </a:p>
                    <a:p>
                      <a:pPr algn="l" fontAlgn="ctr"/>
                      <a:r>
                        <a:rPr lang="fr-FR" sz="1200" b="0" i="0" u="none" strike="noStrike" dirty="0" smtClean="0">
                          <a:solidFill>
                            <a:srgbClr val="000000"/>
                          </a:solidFill>
                          <a:effectLst/>
                          <a:latin typeface="Calibri" panose="020F0502020204030204" pitchFamily="34" charset="0"/>
                        </a:rPr>
                        <a:t>Noms des nombres.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NC11</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200" b="0" i="0" u="none" strike="noStrike" dirty="0" smtClean="0">
                          <a:solidFill>
                            <a:srgbClr val="000000"/>
                          </a:solidFill>
                          <a:effectLst/>
                          <a:latin typeface="Calibri" panose="020F0502020204030204" pitchFamily="34" charset="0"/>
                        </a:rPr>
                        <a:t>Sens des opérations. </a:t>
                      </a:r>
                    </a:p>
                    <a:p>
                      <a:pPr algn="l" fontAlgn="ctr"/>
                      <a:r>
                        <a:rPr lang="fr-FR" sz="12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2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200" b="0" i="0" u="none" strike="noStrike" dirty="0" smtClean="0">
                          <a:solidFill>
                            <a:srgbClr val="000000"/>
                          </a:solidFill>
                          <a:effectLst/>
                          <a:latin typeface="Calibri" panose="020F0502020204030204" pitchFamily="34" charset="0"/>
                        </a:rPr>
                        <a:t>Modéliser ces problèmes à l’aide d’écritures mathématiques. Sens des symboles +, −, ×, :</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NC12</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Organisation et gestion de données - Exploiter des données numériques pour répondre à des questions. </a:t>
                      </a:r>
                    </a:p>
                    <a:p>
                      <a:pPr algn="l" fontAlgn="ctr"/>
                      <a:r>
                        <a:rPr lang="fr-FR" sz="1200" b="0" i="0" u="none" strike="noStrike" dirty="0" smtClean="0">
                          <a:solidFill>
                            <a:srgbClr val="000000"/>
                          </a:solidFill>
                          <a:effectLst/>
                          <a:latin typeface="Calibri" panose="020F0502020204030204" pitchFamily="34" charset="0"/>
                        </a:rPr>
                        <a:t>Présenter et organiser des mesures sous forme de tableaux. </a:t>
                      </a:r>
                    </a:p>
                    <a:p>
                      <a:pPr algn="l" fontAlgn="ctr"/>
                      <a:r>
                        <a:rPr lang="fr-FR" sz="1200" b="0" i="0" u="none" strike="noStrike" dirty="0" smtClean="0">
                          <a:solidFill>
                            <a:srgbClr val="000000"/>
                          </a:solidFill>
                          <a:effectLst/>
                          <a:latin typeface="Calibri" panose="020F0502020204030204" pitchFamily="34" charset="0"/>
                        </a:rPr>
                        <a:t>Modes de représentation de données numériques : tableaux, graphiques simples, etc.</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2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multiplication par une puissance de 10, doubles et moitiés de nombres d’usage courant, etc..</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NC14</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Élaborer ou choisir des stratégies de calcul à l’oral et à l’écrit.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200" b="0" i="0" u="sng" strike="noStrike" dirty="0">
                          <a:solidFill>
                            <a:srgbClr val="000000"/>
                          </a:solidFill>
                          <a:effectLst/>
                          <a:latin typeface="Calibri" panose="020F0502020204030204" pitchFamily="34" charset="0"/>
                        </a:rPr>
                        <a:t>Calcul mental </a:t>
                      </a:r>
                      <a:r>
                        <a:rPr lang="fr-FR" sz="12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400"/>
                    </a:p>
                  </a:txBody>
                  <a:tcPr/>
                </a:tc>
                <a:tc>
                  <a:txBody>
                    <a:bodyPr/>
                    <a:lstStyle/>
                    <a:p>
                      <a:endParaRPr lang="fr-FR" sz="1400" dirty="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NC17</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sng" strike="noStrike" dirty="0" smtClean="0">
                          <a:solidFill>
                            <a:srgbClr val="000000"/>
                          </a:solidFill>
                          <a:effectLst/>
                          <a:latin typeface="Calibri" panose="020F0502020204030204" pitchFamily="34" charset="0"/>
                        </a:rPr>
                        <a:t>Calcul en ligne :</a:t>
                      </a:r>
                      <a:r>
                        <a:rPr lang="fr-FR" sz="1200" b="0" i="0" u="none" strike="noStrike" dirty="0" smtClean="0">
                          <a:solidFill>
                            <a:srgbClr val="000000"/>
                          </a:solidFill>
                          <a:effectLst/>
                          <a:latin typeface="Calibri" panose="020F0502020204030204" pitchFamily="34" charset="0"/>
                        </a:rPr>
                        <a:t> calculer en utilisant des écritures en ligne additives, soustractives, multiplicatives, mixtes,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dirty="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NC18</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sng" strike="noStrike" dirty="0" smtClean="0">
                          <a:solidFill>
                            <a:srgbClr val="000000"/>
                          </a:solidFill>
                          <a:effectLst/>
                          <a:latin typeface="Calibri" panose="020F0502020204030204" pitchFamily="34" charset="0"/>
                        </a:rPr>
                        <a:t>Calcul posé : </a:t>
                      </a:r>
                      <a:r>
                        <a:rPr lang="fr-FR" sz="1200" b="0" i="0" u="none" strike="noStrike" dirty="0" smtClean="0">
                          <a:solidFill>
                            <a:srgbClr val="000000"/>
                          </a:solidFill>
                          <a:effectLst/>
                          <a:latin typeface="Calibri" panose="020F0502020204030204" pitchFamily="34" charset="0"/>
                        </a:rPr>
                        <a:t>mettre en œuvre un algorithme de calcul posé pour l’addition, la soustraction, la multiplication.</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dirty="0"/>
                    </a:p>
                  </a:txBody>
                  <a:tcPr/>
                </a:tc>
                <a:tc>
                  <a:txBody>
                    <a:bodyPr/>
                    <a:lstStyle/>
                    <a:p>
                      <a:endParaRPr lang="fr-FR" sz="1400"/>
                    </a:p>
                  </a:txBody>
                  <a:tcPr/>
                </a:tc>
                <a:tc>
                  <a:txBody>
                    <a:bodyPr/>
                    <a:lstStyle/>
                    <a:p>
                      <a:endParaRPr lang="fr-FR" sz="1400" dirty="0"/>
                    </a:p>
                  </a:txBody>
                  <a:tcPr/>
                </a:tc>
              </a:tr>
            </a:tbl>
          </a:graphicData>
        </a:graphic>
      </p:graphicFrame>
    </p:spTree>
    <p:extLst>
      <p:ext uri="{BB962C8B-B14F-4D97-AF65-F5344CB8AC3E}">
        <p14:creationId xmlns:p14="http://schemas.microsoft.com/office/powerpoint/2010/main" val="28938143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13b</a:t>
            </a:r>
            <a:endParaRPr lang="fr-FR" sz="1600" b="1" dirty="0">
              <a:latin typeface="Century Gothic" panose="020B0502020202020204" pitchFamily="34" charset="0"/>
            </a:endParaRPr>
          </a:p>
        </p:txBody>
      </p:sp>
      <p:sp>
        <p:nvSpPr>
          <p:cNvPr id="7" name="ZoneTexte 6"/>
          <p:cNvSpPr txBox="1"/>
          <p:nvPr/>
        </p:nvSpPr>
        <p:spPr>
          <a:xfrm>
            <a:off x="196874" y="1155816"/>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332020" y="3432554"/>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3409567253"/>
              </p:ext>
            </p:extLst>
          </p:nvPr>
        </p:nvGraphicFramePr>
        <p:xfrm>
          <a:off x="324757" y="1720355"/>
          <a:ext cx="6870264" cy="1340485"/>
        </p:xfrm>
        <a:graphic>
          <a:graphicData uri="http://schemas.openxmlformats.org/drawingml/2006/table">
            <a:tbl>
              <a:tblPr firstRow="1" bandRow="1">
                <a:tableStyleId>{5940675A-B579-460E-94D1-54222C63F5DA}</a:tableStyleId>
              </a:tblPr>
              <a:tblGrid>
                <a:gridCol w="656673"/>
                <a:gridCol w="3478696"/>
                <a:gridCol w="576469"/>
                <a:gridCol w="496957"/>
                <a:gridCol w="516425"/>
                <a:gridCol w="1145044"/>
              </a:tblGrid>
              <a:tr h="370840">
                <a:tc>
                  <a:txBody>
                    <a:bodyPr/>
                    <a:lstStyle/>
                    <a:p>
                      <a:pPr algn="ctr" fontAlgn="ctr"/>
                      <a:r>
                        <a:rPr lang="fr-FR" sz="900" b="1" i="0" u="none" strike="noStrike" dirty="0" smtClean="0">
                          <a:solidFill>
                            <a:srgbClr val="000000"/>
                          </a:solidFill>
                          <a:effectLst/>
                          <a:latin typeface="Calibri" panose="020F0502020204030204" pitchFamily="34" charset="0"/>
                        </a:rPr>
                        <a:t>GM4</a:t>
                      </a:r>
                      <a:endParaRPr lang="fr-FR" sz="9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00" b="0" i="0" u="none" strike="noStrike" dirty="0" smtClean="0">
                          <a:solidFill>
                            <a:srgbClr val="000000"/>
                          </a:solidFill>
                          <a:effectLst/>
                          <a:latin typeface="Calibri" panose="020F0502020204030204" pitchFamily="34" charset="0"/>
                        </a:rPr>
                        <a:t>Mesurer des longueurs avec un instrument adapté, notamment en reportant une unité.</a:t>
                      </a:r>
                      <a:endParaRPr lang="fr-FR" sz="9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900" b="1" i="0" u="none" strike="noStrike" dirty="0" smtClean="0">
                          <a:solidFill>
                            <a:srgbClr val="000000"/>
                          </a:solidFill>
                          <a:effectLst/>
                          <a:latin typeface="Calibri" panose="020F0502020204030204" pitchFamily="34" charset="0"/>
                        </a:rPr>
                        <a:t>GM7</a:t>
                      </a:r>
                      <a:endParaRPr lang="fr-FR" sz="9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00" b="0" i="0" u="none" strike="noStrike" dirty="0" smtClean="0">
                          <a:solidFill>
                            <a:srgbClr val="000000"/>
                          </a:solidFill>
                          <a:effectLst/>
                          <a:latin typeface="Calibri" panose="020F0502020204030204" pitchFamily="34" charset="0"/>
                        </a:rPr>
                        <a:t>Exprimer une mesure dans une ou plusieurs unités choisies ou imposées. </a:t>
                      </a:r>
                    </a:p>
                    <a:p>
                      <a:pPr algn="l" fontAlgn="ctr"/>
                      <a:r>
                        <a:rPr lang="fr-FR" sz="900" b="0" i="0" u="none" strike="noStrike" dirty="0" smtClean="0">
                          <a:solidFill>
                            <a:srgbClr val="000000"/>
                          </a:solidFill>
                          <a:effectLst/>
                          <a:latin typeface="Calibri" panose="020F0502020204030204" pitchFamily="34" charset="0"/>
                        </a:rPr>
                        <a:t>Notion d’unité : grandeur arbitraire prise comme référence pour mesurer les grandeurs de la même espèce.</a:t>
                      </a:r>
                    </a:p>
                    <a:p>
                      <a:pPr algn="l" fontAlgn="ctr"/>
                      <a:r>
                        <a:rPr lang="fr-FR" sz="900" b="0" i="0" u="none" strike="noStrike" dirty="0" smtClean="0">
                          <a:solidFill>
                            <a:srgbClr val="000000"/>
                          </a:solidFill>
                          <a:effectLst/>
                          <a:latin typeface="Calibri" panose="020F0502020204030204" pitchFamily="34" charset="0"/>
                        </a:rPr>
                        <a:t>Unités de mesures </a:t>
                      </a:r>
                      <a:r>
                        <a:rPr lang="fr-FR" sz="900" b="0" i="0" u="none" strike="noStrike" dirty="0" err="1" smtClean="0">
                          <a:solidFill>
                            <a:srgbClr val="000000"/>
                          </a:solidFill>
                          <a:effectLst/>
                          <a:latin typeface="Calibri" panose="020F0502020204030204" pitchFamily="34" charset="0"/>
                        </a:rPr>
                        <a:t>usuelles.longueur</a:t>
                      </a:r>
                      <a:r>
                        <a:rPr lang="fr-FR" sz="900" b="0" i="0" u="none" strike="noStrike" dirty="0" smtClean="0">
                          <a:solidFill>
                            <a:srgbClr val="000000"/>
                          </a:solidFill>
                          <a:effectLst/>
                          <a:latin typeface="Calibri" panose="020F0502020204030204" pitchFamily="34" charset="0"/>
                        </a:rPr>
                        <a:t> : m, dm, cm, mm, </a:t>
                      </a:r>
                      <a:r>
                        <a:rPr lang="fr-FR" sz="900" b="0" i="0" u="none" strike="noStrike" dirty="0" err="1" smtClean="0">
                          <a:solidFill>
                            <a:srgbClr val="000000"/>
                          </a:solidFill>
                          <a:effectLst/>
                          <a:latin typeface="Calibri" panose="020F0502020204030204" pitchFamily="34" charset="0"/>
                        </a:rPr>
                        <a:t>km.masse</a:t>
                      </a:r>
                      <a:r>
                        <a:rPr lang="fr-FR" sz="900" b="0" i="0" u="none" strike="noStrike" dirty="0" smtClean="0">
                          <a:solidFill>
                            <a:srgbClr val="000000"/>
                          </a:solidFill>
                          <a:effectLst/>
                          <a:latin typeface="Calibri" panose="020F0502020204030204" pitchFamily="34" charset="0"/>
                        </a:rPr>
                        <a:t> : g, kg, tonne. contenance : L, </a:t>
                      </a:r>
                      <a:r>
                        <a:rPr lang="fr-FR" sz="900" b="0" i="0" u="none" strike="noStrike" dirty="0" err="1" smtClean="0">
                          <a:solidFill>
                            <a:srgbClr val="000000"/>
                          </a:solidFill>
                          <a:effectLst/>
                          <a:latin typeface="Calibri" panose="020F0502020204030204" pitchFamily="34" charset="0"/>
                        </a:rPr>
                        <a:t>dL</a:t>
                      </a:r>
                      <a:r>
                        <a:rPr lang="fr-FR" sz="900" b="0" i="0" u="none" strike="noStrike" dirty="0" smtClean="0">
                          <a:solidFill>
                            <a:srgbClr val="000000"/>
                          </a:solidFill>
                          <a:effectLst/>
                          <a:latin typeface="Calibri" panose="020F0502020204030204" pitchFamily="34" charset="0"/>
                        </a:rPr>
                        <a:t>, </a:t>
                      </a:r>
                      <a:r>
                        <a:rPr lang="fr-FR" sz="900" b="0" i="0" u="none" strike="noStrike" dirty="0" err="1" smtClean="0">
                          <a:solidFill>
                            <a:srgbClr val="000000"/>
                          </a:solidFill>
                          <a:effectLst/>
                          <a:latin typeface="Calibri" panose="020F0502020204030204" pitchFamily="34" charset="0"/>
                        </a:rPr>
                        <a:t>cL</a:t>
                      </a:r>
                      <a:r>
                        <a:rPr lang="fr-FR" sz="900" b="0" i="0" u="none" strike="noStrike" dirty="0" smtClean="0">
                          <a:solidFill>
                            <a:srgbClr val="000000"/>
                          </a:solidFill>
                          <a:effectLst/>
                          <a:latin typeface="Calibri" panose="020F0502020204030204" pitchFamily="34" charset="0"/>
                        </a:rPr>
                        <a:t>.</a:t>
                      </a:r>
                    </a:p>
                    <a:p>
                      <a:pPr algn="l" fontAlgn="ctr"/>
                      <a:r>
                        <a:rPr lang="fr-FR" sz="900" b="0" i="0" u="none" strike="noStrike" dirty="0" smtClean="0">
                          <a:solidFill>
                            <a:srgbClr val="000000"/>
                          </a:solidFill>
                          <a:effectLst/>
                          <a:latin typeface="Calibri" panose="020F0502020204030204" pitchFamily="34" charset="0"/>
                        </a:rPr>
                        <a:t>Relations entre les unités de longueur, entre les unités de masses, entre les unités de contenance.</a:t>
                      </a:r>
                      <a:endParaRPr lang="fr-FR" sz="9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bl>
          </a:graphicData>
        </a:graphic>
      </p:graphicFrame>
      <p:grpSp>
        <p:nvGrpSpPr>
          <p:cNvPr id="24" name="Groupe 23"/>
          <p:cNvGrpSpPr/>
          <p:nvPr/>
        </p:nvGrpSpPr>
        <p:grpSpPr>
          <a:xfrm>
            <a:off x="500442" y="822930"/>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636687" y="3466006"/>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graphicFrame>
        <p:nvGraphicFramePr>
          <p:cNvPr id="27" name="Tableau 26"/>
          <p:cNvGraphicFramePr>
            <a:graphicFrameLocks noGrp="1"/>
          </p:cNvGraphicFramePr>
          <p:nvPr>
            <p:extLst>
              <p:ext uri="{D42A27DB-BD31-4B8C-83A1-F6EECF244321}">
                <p14:modId xmlns:p14="http://schemas.microsoft.com/office/powerpoint/2010/main" val="1823475642"/>
              </p:ext>
            </p:extLst>
          </p:nvPr>
        </p:nvGraphicFramePr>
        <p:xfrm>
          <a:off x="324757" y="4293798"/>
          <a:ext cx="6870264" cy="5838825"/>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900" b="1" i="0" u="none" strike="noStrike" dirty="0">
                          <a:solidFill>
                            <a:srgbClr val="000000"/>
                          </a:solidFill>
                          <a:effectLst/>
                          <a:latin typeface="Calibri" panose="020F0502020204030204" pitchFamily="34" charset="0"/>
                        </a:rPr>
                        <a:t>EG2</a:t>
                      </a:r>
                    </a:p>
                  </a:txBody>
                  <a:tcPr marL="9525" marR="9525" marT="9525" marB="0" anchor="ctr"/>
                </a:tc>
                <a:tc>
                  <a:txBody>
                    <a:bodyPr/>
                    <a:lstStyle/>
                    <a:p>
                      <a:pPr algn="l" fontAlgn="ctr"/>
                      <a:r>
                        <a:rPr lang="fr-FR" sz="900" b="0" i="0" u="none" strike="noStrike" dirty="0" smtClean="0">
                          <a:solidFill>
                            <a:srgbClr val="000000"/>
                          </a:solidFill>
                          <a:effectLst/>
                          <a:latin typeface="Calibri" panose="020F0502020204030204" pitchFamily="34" charset="0"/>
                        </a:rPr>
                        <a:t>Situer des objets ou des personnes les uns par rapport aux autres ou par rapport à d’autres repères.</a:t>
                      </a:r>
                    </a:p>
                    <a:p>
                      <a:pPr algn="l" fontAlgn="ctr"/>
                      <a:r>
                        <a:rPr lang="fr-FR" sz="900" b="0" i="0" u="none" strike="noStrike" dirty="0" smtClean="0">
                          <a:solidFill>
                            <a:srgbClr val="000000"/>
                          </a:solidFill>
                          <a:effectLst/>
                          <a:latin typeface="Calibri" panose="020F0502020204030204" pitchFamily="34" charset="0"/>
                        </a:rPr>
                        <a:t>Vocabulaire permettant de définir des positions (gauche, droite, au-dessus, en dessous, sur, sous, devant, derrière, près, loin, premier plan, second plan, nord, sud, est, ouest,…).</a:t>
                      </a:r>
                    </a:p>
                    <a:p>
                      <a:pPr algn="l" fontAlgn="ctr"/>
                      <a:r>
                        <a:rPr lang="fr-FR" sz="900" b="0" i="0" u="none" strike="noStrike" dirty="0" smtClean="0">
                          <a:solidFill>
                            <a:srgbClr val="000000"/>
                          </a:solidFill>
                          <a:effectLst/>
                          <a:latin typeface="Calibri" panose="020F0502020204030204" pitchFamily="34" charset="0"/>
                        </a:rPr>
                        <a:t>Vocabulaire permettant de définir des déplacements (avancer, reculer, tourner à droite/à gauche, monter, descendre, …).</a:t>
                      </a:r>
                      <a:endParaRPr lang="fr-FR" sz="9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00" b="1" i="0" u="none" strike="noStrike" dirty="0" smtClean="0">
                          <a:solidFill>
                            <a:srgbClr val="000000"/>
                          </a:solidFill>
                          <a:effectLst/>
                          <a:latin typeface="Calibri" panose="020F0502020204030204" pitchFamily="34" charset="0"/>
                        </a:rPr>
                        <a:t>EG4</a:t>
                      </a:r>
                      <a:endParaRPr lang="fr-FR" sz="9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00" b="0" i="0" u="none" strike="noStrike" dirty="0" smtClean="0">
                          <a:solidFill>
                            <a:srgbClr val="000000"/>
                          </a:solidFill>
                          <a:effectLst/>
                          <a:latin typeface="Calibri" panose="020F0502020204030204" pitchFamily="34" charset="0"/>
                        </a:rPr>
                        <a:t>S'orienter et se déplacer en utilisant des repères.</a:t>
                      </a:r>
                      <a:endParaRPr lang="fr-FR" sz="9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900" b="1" i="0" u="none" strike="noStrike" dirty="0">
                          <a:solidFill>
                            <a:srgbClr val="000000"/>
                          </a:solidFill>
                          <a:effectLst/>
                          <a:latin typeface="Calibri" panose="020F0502020204030204" pitchFamily="34" charset="0"/>
                        </a:rPr>
                        <a:t>EG5</a:t>
                      </a:r>
                    </a:p>
                  </a:txBody>
                  <a:tcPr marL="9525" marR="9525" marT="9525" marB="0" anchor="ctr"/>
                </a:tc>
                <a:tc>
                  <a:txBody>
                    <a:bodyPr/>
                    <a:lstStyle/>
                    <a:p>
                      <a:pPr algn="l" fontAlgn="ctr"/>
                      <a:r>
                        <a:rPr lang="fr-FR" sz="900" b="0" i="0" u="none" strike="noStrike" dirty="0" smtClean="0">
                          <a:solidFill>
                            <a:srgbClr val="000000"/>
                          </a:solidFill>
                          <a:effectLst/>
                          <a:latin typeface="Calibri" panose="020F0502020204030204" pitchFamily="34" charset="0"/>
                        </a:rPr>
                        <a:t>Coder et décoder pour prévoir, représenter et réaliser des déplacements dans des espaces familiers, sur un quadrillage, sur un écran. </a:t>
                      </a:r>
                    </a:p>
                    <a:p>
                      <a:pPr algn="l" fontAlgn="ctr"/>
                      <a:r>
                        <a:rPr lang="fr-FR" sz="900" b="0" i="0" u="none" strike="noStrike" dirty="0" smtClean="0">
                          <a:solidFill>
                            <a:srgbClr val="000000"/>
                          </a:solidFill>
                          <a:effectLst/>
                          <a:latin typeface="Calibri" panose="020F0502020204030204" pitchFamily="34" charset="0"/>
                        </a:rPr>
                        <a:t>Repères spatiaux. </a:t>
                      </a:r>
                    </a:p>
                    <a:p>
                      <a:pPr algn="l" fontAlgn="ctr"/>
                      <a:r>
                        <a:rPr lang="fr-FR" sz="900" b="0" i="0" u="none" strike="noStrike" dirty="0" smtClean="0">
                          <a:solidFill>
                            <a:srgbClr val="000000"/>
                          </a:solidFill>
                          <a:effectLst/>
                          <a:latin typeface="Calibri" panose="020F0502020204030204" pitchFamily="34" charset="0"/>
                        </a:rPr>
                        <a:t>Relations entre l’espace dans lequel on se déplace et ses représentations.</a:t>
                      </a:r>
                      <a:endParaRPr lang="fr-FR" sz="9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00" b="1" i="0" u="none" strike="noStrike" dirty="0">
                          <a:solidFill>
                            <a:srgbClr val="000000"/>
                          </a:solidFill>
                          <a:effectLst/>
                          <a:latin typeface="Calibri" panose="020F0502020204030204" pitchFamily="34" charset="0"/>
                        </a:rPr>
                        <a:t>EG10</a:t>
                      </a:r>
                    </a:p>
                  </a:txBody>
                  <a:tcPr marL="9525" marR="9525" marT="9525" marB="0" anchor="ctr"/>
                </a:tc>
                <a:tc>
                  <a:txBody>
                    <a:bodyPr/>
                    <a:lstStyle/>
                    <a:p>
                      <a:pPr algn="l" fontAlgn="ctr"/>
                      <a:r>
                        <a:rPr lang="fr-FR" sz="900" b="0" i="0" u="none" strike="noStrike" dirty="0" smtClean="0">
                          <a:solidFill>
                            <a:srgbClr val="000000"/>
                          </a:solidFill>
                          <a:effectLst/>
                          <a:latin typeface="Calibri" panose="020F0502020204030204" pitchFamily="34" charset="0"/>
                        </a:rPr>
                        <a:t>Décrire, reproduire des figures ou des assemblages de figures planes sur papier quadrillé ou uni.</a:t>
                      </a:r>
                    </a:p>
                    <a:p>
                      <a:pPr algn="l" fontAlgn="ctr"/>
                      <a:r>
                        <a:rPr lang="fr-FR" sz="900" b="0" i="0" u="none" strike="noStrike" dirty="0" smtClean="0">
                          <a:solidFill>
                            <a:srgbClr val="000000"/>
                          </a:solidFill>
                          <a:effectLst/>
                          <a:latin typeface="Calibri" panose="020F0502020204030204" pitchFamily="34" charset="0"/>
                        </a:rPr>
                        <a:t>Vocabulaire approprié pour décrire les figures planes usuelles : carré, rectangle, triangle, triangle rectangle, polygone, côté, sommet, angle droit ; cercle, disque, rayon, centre ; segment, milieu d’un segment, droite.</a:t>
                      </a:r>
                      <a:endParaRPr lang="fr-FR" sz="9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00" b="1" i="0" u="none" strike="noStrike" dirty="0" smtClean="0">
                          <a:solidFill>
                            <a:srgbClr val="000000"/>
                          </a:solidFill>
                          <a:effectLst/>
                          <a:latin typeface="Calibri" panose="020F0502020204030204" pitchFamily="34" charset="0"/>
                        </a:rPr>
                        <a:t>EG11</a:t>
                      </a:r>
                      <a:endParaRPr lang="fr-FR" sz="9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00" b="0" i="0" u="none" strike="noStrike" dirty="0" smtClean="0">
                          <a:solidFill>
                            <a:srgbClr val="000000"/>
                          </a:solidFill>
                          <a:effectLst/>
                          <a:latin typeface="Calibri" panose="020F0502020204030204" pitchFamily="34" charset="0"/>
                        </a:rPr>
                        <a:t>Utiliser la règle, comme instrument de tracé. Lien entre propriétés géométriques et instruments de tracé : droite, alignement et règle non graduée ; angle droit et équerre ; cercle et compas.</a:t>
                      </a:r>
                      <a:endParaRPr lang="fr-FR" sz="9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00" b="1" i="0" u="none" strike="noStrike" dirty="0" smtClean="0">
                          <a:solidFill>
                            <a:srgbClr val="000000"/>
                          </a:solidFill>
                          <a:effectLst/>
                          <a:latin typeface="Calibri" panose="020F0502020204030204" pitchFamily="34" charset="0"/>
                        </a:rPr>
                        <a:t>EG15</a:t>
                      </a:r>
                      <a:endParaRPr lang="fr-FR" sz="9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00" b="0" i="0" u="none" strike="noStrike" dirty="0" smtClean="0">
                          <a:solidFill>
                            <a:srgbClr val="000000"/>
                          </a:solidFill>
                          <a:effectLst/>
                          <a:latin typeface="Calibri" panose="020F0502020204030204" pitchFamily="34" charset="0"/>
                        </a:rPr>
                        <a:t>Utiliser la règle (non graduée) pour repérer et produire des alignements.  Alignement de points et de segments.</a:t>
                      </a:r>
                      <a:endParaRPr lang="fr-FR" sz="9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00" b="1" i="0" u="none" strike="noStrike" dirty="0" smtClean="0">
                          <a:solidFill>
                            <a:srgbClr val="000000"/>
                          </a:solidFill>
                          <a:effectLst/>
                          <a:latin typeface="Calibri" panose="020F0502020204030204" pitchFamily="34" charset="0"/>
                        </a:rPr>
                        <a:t>EG16</a:t>
                      </a:r>
                      <a:endParaRPr lang="fr-FR" sz="9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00" b="0" i="0" u="none" strike="noStrike" dirty="0" smtClean="0">
                          <a:solidFill>
                            <a:srgbClr val="000000"/>
                          </a:solidFill>
                          <a:effectLst/>
                          <a:latin typeface="Calibri" panose="020F0502020204030204" pitchFamily="34" charset="0"/>
                        </a:rPr>
                        <a:t>Repérer et produire des angles droits à l'aide d’un gabarit, d'une équerre.</a:t>
                      </a:r>
                      <a:endParaRPr lang="fr-FR" sz="9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00" b="1" i="0" u="none" strike="noStrike" dirty="0" smtClean="0">
                          <a:solidFill>
                            <a:srgbClr val="000000"/>
                          </a:solidFill>
                          <a:effectLst/>
                          <a:latin typeface="Calibri" panose="020F0502020204030204" pitchFamily="34" charset="0"/>
                        </a:rPr>
                        <a:t>EG17</a:t>
                      </a:r>
                      <a:endParaRPr lang="fr-FR" sz="9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00" b="0" i="0" u="none" strike="noStrike" dirty="0" smtClean="0">
                          <a:solidFill>
                            <a:srgbClr val="000000"/>
                          </a:solidFill>
                          <a:effectLst/>
                          <a:latin typeface="Calibri" panose="020F0502020204030204" pitchFamily="34" charset="0"/>
                        </a:rPr>
                        <a:t>Reporter une longueur sur une droite déjà tracée. Égalité de longueurs.</a:t>
                      </a:r>
                      <a:endParaRPr lang="fr-FR" sz="9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00" b="1" i="0" u="none" strike="noStrike" dirty="0" smtClean="0">
                          <a:solidFill>
                            <a:srgbClr val="000000"/>
                          </a:solidFill>
                          <a:effectLst/>
                          <a:latin typeface="Calibri" panose="020F0502020204030204" pitchFamily="34" charset="0"/>
                        </a:rPr>
                        <a:t>EG18</a:t>
                      </a:r>
                      <a:endParaRPr lang="fr-FR" sz="9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00" b="0" i="0" u="none" strike="noStrike" dirty="0" smtClean="0">
                          <a:solidFill>
                            <a:srgbClr val="000000"/>
                          </a:solidFill>
                          <a:effectLst/>
                          <a:latin typeface="Calibri" panose="020F0502020204030204" pitchFamily="34" charset="0"/>
                        </a:rPr>
                        <a:t>Repérer ou trouver le milieu d’un segment. Milieu d’un segment.</a:t>
                      </a:r>
                      <a:endParaRPr lang="fr-FR" sz="9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00" b="1" i="0" u="none" strike="noStrike" dirty="0" smtClean="0">
                          <a:solidFill>
                            <a:srgbClr val="000000"/>
                          </a:solidFill>
                          <a:effectLst/>
                          <a:latin typeface="Calibri" panose="020F0502020204030204" pitchFamily="34" charset="0"/>
                        </a:rPr>
                        <a:t>EG19</a:t>
                      </a:r>
                      <a:endParaRPr lang="fr-FR" sz="9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00" b="0" i="0" u="none" strike="noStrike" dirty="0" smtClean="0">
                          <a:solidFill>
                            <a:srgbClr val="000000"/>
                          </a:solidFill>
                          <a:effectLst/>
                          <a:latin typeface="Calibri" panose="020F0502020204030204" pitchFamily="34" charset="0"/>
                        </a:rPr>
                        <a:t>Reconnaitre si une figure présente un axe de symétrie (à trouver).</a:t>
                      </a:r>
                      <a:endParaRPr lang="fr-FR" sz="9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00" b="1" i="0" u="none" strike="noStrike" dirty="0" smtClean="0">
                          <a:solidFill>
                            <a:srgbClr val="000000"/>
                          </a:solidFill>
                          <a:effectLst/>
                          <a:latin typeface="Calibri" panose="020F0502020204030204" pitchFamily="34" charset="0"/>
                        </a:rPr>
                        <a:t>EG20</a:t>
                      </a:r>
                      <a:endParaRPr lang="fr-FR" sz="9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00" b="0" i="0" u="none" strike="noStrike" dirty="0" smtClean="0">
                          <a:solidFill>
                            <a:srgbClr val="000000"/>
                          </a:solidFill>
                          <a:effectLst/>
                          <a:latin typeface="Calibri" panose="020F0502020204030204" pitchFamily="34" charset="0"/>
                        </a:rPr>
                        <a:t>Compléter une figure pour qu'elle soit symétrique par rapport à un axe donné. </a:t>
                      </a:r>
                    </a:p>
                    <a:p>
                      <a:pPr algn="l" fontAlgn="ctr"/>
                      <a:r>
                        <a:rPr lang="fr-FR" sz="900" b="0" i="0" u="none" strike="noStrike" dirty="0" smtClean="0">
                          <a:solidFill>
                            <a:srgbClr val="000000"/>
                          </a:solidFill>
                          <a:effectLst/>
                          <a:latin typeface="Calibri" panose="020F0502020204030204" pitchFamily="34" charset="0"/>
                        </a:rPr>
                        <a:t>Symétrie axiale. </a:t>
                      </a:r>
                    </a:p>
                    <a:p>
                      <a:pPr algn="l" fontAlgn="ctr"/>
                      <a:r>
                        <a:rPr lang="fr-FR" sz="900" b="0" i="0" u="none" strike="noStrike" dirty="0" smtClean="0">
                          <a:solidFill>
                            <a:srgbClr val="000000"/>
                          </a:solidFill>
                          <a:effectLst/>
                          <a:latin typeface="Calibri" panose="020F0502020204030204" pitchFamily="34" charset="0"/>
                        </a:rPr>
                        <a:t>Une figure décalquée puis retournée qui coïncide avec la figure initiale est symétrique : elle a un axe de symétrie (à trouver). </a:t>
                      </a:r>
                    </a:p>
                    <a:p>
                      <a:pPr algn="l" fontAlgn="ctr"/>
                      <a:r>
                        <a:rPr lang="fr-FR" sz="900" b="0" i="0" u="none" strike="noStrike" dirty="0" smtClean="0">
                          <a:solidFill>
                            <a:srgbClr val="000000"/>
                          </a:solidFill>
                          <a:effectLst/>
                          <a:latin typeface="Calibri" panose="020F0502020204030204" pitchFamily="34" charset="0"/>
                        </a:rPr>
                        <a:t> Une figure symétrique pliée sur son axe de symétrie, se partage en deux parties qui coïncident exactement.</a:t>
                      </a:r>
                      <a:endParaRPr lang="fr-FR" sz="9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spTree>
    <p:extLst>
      <p:ext uri="{BB962C8B-B14F-4D97-AF65-F5344CB8AC3E}">
        <p14:creationId xmlns:p14="http://schemas.microsoft.com/office/powerpoint/2010/main" val="33168199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14a</a:t>
            </a:r>
            <a:endParaRPr lang="fr-FR" sz="1600" b="1" dirty="0">
              <a:latin typeface="Century Gothic" panose="020B0502020202020204" pitchFamily="34" charset="0"/>
            </a:endParaRPr>
          </a:p>
        </p:txBody>
      </p:sp>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graphicFrame>
        <p:nvGraphicFramePr>
          <p:cNvPr id="27" name="Tableau 26"/>
          <p:cNvGraphicFramePr>
            <a:graphicFrameLocks noGrp="1"/>
          </p:cNvGraphicFramePr>
          <p:nvPr>
            <p:extLst>
              <p:ext uri="{D42A27DB-BD31-4B8C-83A1-F6EECF244321}">
                <p14:modId xmlns:p14="http://schemas.microsoft.com/office/powerpoint/2010/main" val="2014592345"/>
              </p:ext>
            </p:extLst>
          </p:nvPr>
        </p:nvGraphicFramePr>
        <p:xfrm>
          <a:off x="328488" y="1213194"/>
          <a:ext cx="6870264" cy="7396480"/>
        </p:xfrm>
        <a:graphic>
          <a:graphicData uri="http://schemas.openxmlformats.org/drawingml/2006/table">
            <a:tbl>
              <a:tblPr firstRow="1" bandRow="1">
                <a:tableStyleId>{5940675A-B579-460E-94D1-54222C63F5DA}</a:tableStyleId>
              </a:tblPr>
              <a:tblGrid>
                <a:gridCol w="529100"/>
                <a:gridCol w="4120516"/>
                <a:gridCol w="457200"/>
                <a:gridCol w="516835"/>
                <a:gridCol w="496956"/>
                <a:gridCol w="749657"/>
              </a:tblGrid>
              <a:tr h="370840">
                <a:tc>
                  <a:txBody>
                    <a:bodyPr/>
                    <a:lstStyle/>
                    <a:p>
                      <a:pPr algn="ctr" fontAlgn="ctr"/>
                      <a:r>
                        <a:rPr lang="fr-FR" sz="1200" b="1" i="0" u="none" strike="noStrike" dirty="0">
                          <a:solidFill>
                            <a:srgbClr val="000000"/>
                          </a:solidFill>
                          <a:effectLst/>
                          <a:latin typeface="Calibri" panose="020F0502020204030204" pitchFamily="34" charset="0"/>
                        </a:rPr>
                        <a:t>NC2</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diverses stratégies de dénombrement.</a:t>
                      </a:r>
                    </a:p>
                    <a:p>
                      <a:pPr algn="l" fontAlgn="ctr"/>
                      <a:r>
                        <a:rPr lang="fr-FR" sz="1200" b="0" i="0" u="none" strike="noStrike" dirty="0" smtClean="0">
                          <a:solidFill>
                            <a:srgbClr val="000000"/>
                          </a:solidFill>
                          <a:effectLst/>
                          <a:latin typeface="Calibri" panose="020F0502020204030204" pitchFamily="34" charset="0"/>
                        </a:rPr>
                        <a:t>Procédures de dénombrement (décompositions/</a:t>
                      </a:r>
                    </a:p>
                    <a:p>
                      <a:pPr algn="l" fontAlgn="ctr"/>
                      <a:r>
                        <a:rPr lang="fr-FR" sz="1200" b="0" i="0" u="none" strike="noStrike" dirty="0" smtClean="0">
                          <a:solidFill>
                            <a:srgbClr val="000000"/>
                          </a:solidFill>
                          <a:effectLst/>
                          <a:latin typeface="Calibri" panose="020F0502020204030204" pitchFamily="34" charset="0"/>
                        </a:rPr>
                        <a:t>recompositions additives ou multiplicatives, utilisations d’unités intermédiaires : dizaines, centaines en relation ou non avec des groupements).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NC9</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Associer un nombre entier à une position sur une demi-droite graduée, ainsi qu’à la distance de ce point à l’origine.</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NC10</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Associer un nombre ou un encadrement à une grandeur en mesurant celle-ci à l’aide d’une unité. </a:t>
                      </a:r>
                    </a:p>
                    <a:p>
                      <a:pPr algn="l" fontAlgn="ctr"/>
                      <a:r>
                        <a:rPr lang="fr-FR" sz="1200" b="0" i="0" u="none" strike="noStrike" dirty="0" smtClean="0">
                          <a:solidFill>
                            <a:srgbClr val="000000"/>
                          </a:solidFill>
                          <a:effectLst/>
                          <a:latin typeface="Calibri" panose="020F0502020204030204" pitchFamily="34" charset="0"/>
                        </a:rPr>
                        <a:t>La demi-droite graduée comme mode de représentation des nombres grâce au lien entre nombres et longueurs. </a:t>
                      </a:r>
                    </a:p>
                    <a:p>
                      <a:pPr algn="l" fontAlgn="ctr"/>
                      <a:r>
                        <a:rPr lang="fr-FR" sz="1200" b="0" i="0" u="none" strike="noStrike" dirty="0" smtClean="0">
                          <a:solidFill>
                            <a:srgbClr val="000000"/>
                          </a:solidFill>
                          <a:effectLst/>
                          <a:latin typeface="Calibri" panose="020F0502020204030204" pitchFamily="34" charset="0"/>
                        </a:rPr>
                        <a:t>Lien entre nombre et mesure de grandeurs une unité étant choisie</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NC11</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200" b="0" i="0" u="none" strike="noStrike" dirty="0" smtClean="0">
                          <a:solidFill>
                            <a:srgbClr val="000000"/>
                          </a:solidFill>
                          <a:effectLst/>
                          <a:latin typeface="Calibri" panose="020F0502020204030204" pitchFamily="34" charset="0"/>
                        </a:rPr>
                        <a:t>Sens des opérations. </a:t>
                      </a:r>
                    </a:p>
                    <a:p>
                      <a:pPr algn="l" fontAlgn="ctr"/>
                      <a:r>
                        <a:rPr lang="fr-FR" sz="12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2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200" b="0" i="0" u="none" strike="noStrike" dirty="0" smtClean="0">
                          <a:solidFill>
                            <a:srgbClr val="000000"/>
                          </a:solidFill>
                          <a:effectLst/>
                          <a:latin typeface="Calibri" panose="020F0502020204030204" pitchFamily="34" charset="0"/>
                        </a:rPr>
                        <a:t>Modéliser ces problèmes à l’aide d’écritures mathématiques. Sens des symboles +, −, ×, :</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NC12</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Organisation et gestion de données - Exploiter des données numériques pour répondre à des questions. </a:t>
                      </a:r>
                    </a:p>
                    <a:p>
                      <a:pPr algn="l" fontAlgn="ctr"/>
                      <a:r>
                        <a:rPr lang="fr-FR" sz="1200" b="0" i="0" u="none" strike="noStrike" dirty="0" smtClean="0">
                          <a:solidFill>
                            <a:srgbClr val="000000"/>
                          </a:solidFill>
                          <a:effectLst/>
                          <a:latin typeface="Calibri" panose="020F0502020204030204" pitchFamily="34" charset="0"/>
                        </a:rPr>
                        <a:t>Présenter et organiser des mesures sous forme de tableaux. </a:t>
                      </a:r>
                    </a:p>
                    <a:p>
                      <a:pPr algn="l" fontAlgn="ctr"/>
                      <a:r>
                        <a:rPr lang="fr-FR" sz="1200" b="0" i="0" u="none" strike="noStrike" dirty="0" smtClean="0">
                          <a:solidFill>
                            <a:srgbClr val="000000"/>
                          </a:solidFill>
                          <a:effectLst/>
                          <a:latin typeface="Calibri" panose="020F0502020204030204" pitchFamily="34" charset="0"/>
                        </a:rPr>
                        <a:t>Modes de représentation de données numériques : tableaux, graphiques simples, etc.</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2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multiplication par une puissance de 10, doubles et moitiés de nombres d’usage courant, etc..</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NC14</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Élaborer ou choisir des stratégies de calcul à l’oral et à l’écrit.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200" b="0" i="0" u="sng" strike="noStrike" dirty="0">
                          <a:solidFill>
                            <a:srgbClr val="000000"/>
                          </a:solidFill>
                          <a:effectLst/>
                          <a:latin typeface="Calibri" panose="020F0502020204030204" pitchFamily="34" charset="0"/>
                        </a:rPr>
                        <a:t>Calcul mental </a:t>
                      </a:r>
                      <a:r>
                        <a:rPr lang="fr-FR" sz="12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400"/>
                    </a:p>
                  </a:txBody>
                  <a:tcPr/>
                </a:tc>
                <a:tc>
                  <a:txBody>
                    <a:bodyPr/>
                    <a:lstStyle/>
                    <a:p>
                      <a:endParaRPr lang="fr-FR" sz="1400" dirty="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NC18</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sng" strike="noStrike" dirty="0" smtClean="0">
                          <a:solidFill>
                            <a:srgbClr val="000000"/>
                          </a:solidFill>
                          <a:effectLst/>
                          <a:latin typeface="Calibri" panose="020F0502020204030204" pitchFamily="34" charset="0"/>
                        </a:rPr>
                        <a:t>Calcul posé : </a:t>
                      </a:r>
                      <a:r>
                        <a:rPr lang="fr-FR" sz="1200" b="0" i="0" u="none" strike="noStrike" dirty="0" smtClean="0">
                          <a:solidFill>
                            <a:srgbClr val="000000"/>
                          </a:solidFill>
                          <a:effectLst/>
                          <a:latin typeface="Calibri" panose="020F0502020204030204" pitchFamily="34" charset="0"/>
                        </a:rPr>
                        <a:t>mettre en œuvre un algorithme de calcul posé pour l’addition, la soustraction, la multiplication.</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dirty="0"/>
                    </a:p>
                  </a:txBody>
                  <a:tcPr/>
                </a:tc>
                <a:tc>
                  <a:txBody>
                    <a:bodyPr/>
                    <a:lstStyle/>
                    <a:p>
                      <a:endParaRPr lang="fr-FR" sz="1400"/>
                    </a:p>
                  </a:txBody>
                  <a:tcPr/>
                </a:tc>
                <a:tc>
                  <a:txBody>
                    <a:bodyPr/>
                    <a:lstStyle/>
                    <a:p>
                      <a:endParaRPr lang="fr-FR" sz="1400" dirty="0"/>
                    </a:p>
                  </a:txBody>
                  <a:tcPr/>
                </a:tc>
              </a:tr>
            </a:tbl>
          </a:graphicData>
        </a:graphic>
      </p:graphicFrame>
    </p:spTree>
    <p:extLst>
      <p:ext uri="{BB962C8B-B14F-4D97-AF65-F5344CB8AC3E}">
        <p14:creationId xmlns:p14="http://schemas.microsoft.com/office/powerpoint/2010/main" val="32639731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14b</a:t>
            </a:r>
            <a:endParaRPr lang="fr-FR" sz="1600" b="1" dirty="0">
              <a:latin typeface="Century Gothic" panose="020B0502020202020204" pitchFamily="34" charset="0"/>
            </a:endParaRPr>
          </a:p>
        </p:txBody>
      </p:sp>
      <p:sp>
        <p:nvSpPr>
          <p:cNvPr id="7" name="ZoneTexte 6"/>
          <p:cNvSpPr txBox="1"/>
          <p:nvPr/>
        </p:nvSpPr>
        <p:spPr>
          <a:xfrm>
            <a:off x="221995" y="767105"/>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401735" y="5399256"/>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1252407123"/>
              </p:ext>
            </p:extLst>
          </p:nvPr>
        </p:nvGraphicFramePr>
        <p:xfrm>
          <a:off x="401735" y="1484959"/>
          <a:ext cx="6870264" cy="3657600"/>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950" b="1" i="0" u="none" strike="noStrike" dirty="0" smtClean="0">
                          <a:solidFill>
                            <a:schemeClr val="tx1"/>
                          </a:solidFill>
                          <a:effectLst/>
                          <a:latin typeface="Calibri" panose="020F0502020204030204" pitchFamily="34" charset="0"/>
                        </a:rPr>
                        <a:t>GM3</a:t>
                      </a:r>
                      <a:endParaRPr lang="fr-FR" sz="950" b="1" i="0" u="none" strike="noStrike" dirty="0">
                        <a:solidFill>
                          <a:schemeClr val="tx1"/>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chemeClr val="tx1"/>
                          </a:solidFill>
                          <a:effectLst/>
                          <a:latin typeface="Calibri" panose="020F0502020204030204" pitchFamily="34" charset="0"/>
                        </a:rPr>
                        <a:t>Estimer les ordres de grandeurs de quelques longueurs, masses et contenances en relation avec les unités métriques. Vérifier éventuellement avec un instrument. Ordres de grandeur des unités usuelles en les associant à quelques objets familiers. Rapports très simples de longueurs (double et moitié).</a:t>
                      </a:r>
                      <a:endParaRPr lang="fr-FR" sz="950" b="0" i="0" u="none" strike="noStrike" dirty="0">
                        <a:solidFill>
                          <a:schemeClr val="tx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50" b="1" i="0" u="none" strike="noStrike" dirty="0" smtClean="0">
                          <a:solidFill>
                            <a:srgbClr val="000000"/>
                          </a:solidFill>
                          <a:effectLst/>
                          <a:latin typeface="Calibri" panose="020F0502020204030204" pitchFamily="34" charset="0"/>
                        </a:rPr>
                        <a:t>GM7</a:t>
                      </a:r>
                      <a:endParaRPr lang="fr-FR" sz="9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Exprimer une mesure dans une ou plusieurs unités choisies ou imposées. </a:t>
                      </a:r>
                    </a:p>
                    <a:p>
                      <a:pPr algn="l" fontAlgn="ctr"/>
                      <a:r>
                        <a:rPr lang="fr-FR" sz="950" b="0" i="0" u="none" strike="noStrike" dirty="0" smtClean="0">
                          <a:solidFill>
                            <a:srgbClr val="000000"/>
                          </a:solidFill>
                          <a:effectLst/>
                          <a:latin typeface="Calibri" panose="020F0502020204030204" pitchFamily="34" charset="0"/>
                        </a:rPr>
                        <a:t>Notion d’unité : grandeur arbitraire prise comme référence pour mesurer les grandeurs de la même espèce.</a:t>
                      </a:r>
                    </a:p>
                    <a:p>
                      <a:pPr algn="l" fontAlgn="ctr"/>
                      <a:r>
                        <a:rPr lang="fr-FR" sz="950" b="0" i="0" u="none" strike="noStrike" dirty="0" smtClean="0">
                          <a:solidFill>
                            <a:srgbClr val="000000"/>
                          </a:solidFill>
                          <a:effectLst/>
                          <a:latin typeface="Calibri" panose="020F0502020204030204" pitchFamily="34" charset="0"/>
                        </a:rPr>
                        <a:t>Unités de mesures </a:t>
                      </a:r>
                      <a:r>
                        <a:rPr lang="fr-FR" sz="950" b="0" i="0" u="none" strike="noStrike" dirty="0" err="1" smtClean="0">
                          <a:solidFill>
                            <a:srgbClr val="000000"/>
                          </a:solidFill>
                          <a:effectLst/>
                          <a:latin typeface="Calibri" panose="020F0502020204030204" pitchFamily="34" charset="0"/>
                        </a:rPr>
                        <a:t>usuelles.longueur</a:t>
                      </a:r>
                      <a:r>
                        <a:rPr lang="fr-FR" sz="950" b="0" i="0" u="none" strike="noStrike" dirty="0" smtClean="0">
                          <a:solidFill>
                            <a:srgbClr val="000000"/>
                          </a:solidFill>
                          <a:effectLst/>
                          <a:latin typeface="Calibri" panose="020F0502020204030204" pitchFamily="34" charset="0"/>
                        </a:rPr>
                        <a:t> : m, dm, cm, mm, </a:t>
                      </a:r>
                      <a:r>
                        <a:rPr lang="fr-FR" sz="950" b="0" i="0" u="none" strike="noStrike" dirty="0" err="1" smtClean="0">
                          <a:solidFill>
                            <a:srgbClr val="000000"/>
                          </a:solidFill>
                          <a:effectLst/>
                          <a:latin typeface="Calibri" panose="020F0502020204030204" pitchFamily="34" charset="0"/>
                        </a:rPr>
                        <a:t>km.masse</a:t>
                      </a:r>
                      <a:r>
                        <a:rPr lang="fr-FR" sz="950" b="0" i="0" u="none" strike="noStrike" dirty="0" smtClean="0">
                          <a:solidFill>
                            <a:srgbClr val="000000"/>
                          </a:solidFill>
                          <a:effectLst/>
                          <a:latin typeface="Calibri" panose="020F0502020204030204" pitchFamily="34" charset="0"/>
                        </a:rPr>
                        <a:t> : g, kg, tonne. contenance : L, </a:t>
                      </a:r>
                      <a:r>
                        <a:rPr lang="fr-FR" sz="950" b="0" i="0" u="none" strike="noStrike" dirty="0" err="1" smtClean="0">
                          <a:solidFill>
                            <a:srgbClr val="000000"/>
                          </a:solidFill>
                          <a:effectLst/>
                          <a:latin typeface="Calibri" panose="020F0502020204030204" pitchFamily="34" charset="0"/>
                        </a:rPr>
                        <a:t>dL</a:t>
                      </a:r>
                      <a:r>
                        <a:rPr lang="fr-FR" sz="950" b="0" i="0" u="none" strike="noStrike" dirty="0" smtClean="0">
                          <a:solidFill>
                            <a:srgbClr val="000000"/>
                          </a:solidFill>
                          <a:effectLst/>
                          <a:latin typeface="Calibri" panose="020F0502020204030204" pitchFamily="34" charset="0"/>
                        </a:rPr>
                        <a:t>, </a:t>
                      </a:r>
                      <a:r>
                        <a:rPr lang="fr-FR" sz="950" b="0" i="0" u="none" strike="noStrike" dirty="0" err="1" smtClean="0">
                          <a:solidFill>
                            <a:srgbClr val="000000"/>
                          </a:solidFill>
                          <a:effectLst/>
                          <a:latin typeface="Calibri" panose="020F0502020204030204" pitchFamily="34" charset="0"/>
                        </a:rPr>
                        <a:t>cL</a:t>
                      </a:r>
                      <a:r>
                        <a:rPr lang="fr-FR" sz="950" b="0" i="0" u="none" strike="noStrike" dirty="0" smtClean="0">
                          <a:solidFill>
                            <a:srgbClr val="000000"/>
                          </a:solidFill>
                          <a:effectLst/>
                          <a:latin typeface="Calibri" panose="020F0502020204030204" pitchFamily="34" charset="0"/>
                        </a:rPr>
                        <a:t>.</a:t>
                      </a:r>
                    </a:p>
                    <a:p>
                      <a:pPr algn="l" fontAlgn="ctr"/>
                      <a:r>
                        <a:rPr lang="fr-FR" sz="950" b="0" i="0" u="none" strike="noStrike" dirty="0" smtClean="0">
                          <a:solidFill>
                            <a:srgbClr val="000000"/>
                          </a:solidFill>
                          <a:effectLst/>
                          <a:latin typeface="Calibri" panose="020F0502020204030204" pitchFamily="34" charset="0"/>
                        </a:rPr>
                        <a:t>Relations entre les unités de longueur, entre les unités de masses, entre les unités de contenance.</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50" b="1" i="0" u="none" strike="noStrike" dirty="0">
                          <a:solidFill>
                            <a:srgbClr val="000000"/>
                          </a:solidFill>
                          <a:effectLst/>
                          <a:latin typeface="Calibri" panose="020F0502020204030204" pitchFamily="34" charset="0"/>
                        </a:rPr>
                        <a:t>GM8</a:t>
                      </a: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Comparer, estimer, mesurer des durées (Unités de mesure usuelles de durées : j, semaine, mois, année, siècle, millénaire.) Relations entre ces unités.</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50" b="1" i="0" u="none" strike="noStrike" dirty="0" smtClean="0">
                          <a:solidFill>
                            <a:srgbClr val="000000"/>
                          </a:solidFill>
                          <a:effectLst/>
                          <a:latin typeface="Calibri" panose="020F0502020204030204" pitchFamily="34" charset="0"/>
                        </a:rPr>
                        <a:t>GM10</a:t>
                      </a:r>
                      <a:endParaRPr lang="fr-FR" sz="9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Résoudre des problèmes, notamment de mesurage et de comparaison, en utilisant les opérations sur les grandeurs ou sur les nombres. </a:t>
                      </a:r>
                    </a:p>
                    <a:p>
                      <a:pPr algn="l" fontAlgn="ctr"/>
                      <a:r>
                        <a:rPr lang="fr-FR" sz="950" b="0" i="0" u="none" strike="noStrike" dirty="0" smtClean="0">
                          <a:solidFill>
                            <a:srgbClr val="000000"/>
                          </a:solidFill>
                          <a:effectLst/>
                          <a:latin typeface="Calibri" panose="020F0502020204030204" pitchFamily="34" charset="0"/>
                        </a:rPr>
                        <a:t>Opérations sur les grandeurs (addition, soustraction, multiplication par un entier, division : recherche du nombre de parts et de la taille d’une part). </a:t>
                      </a:r>
                    </a:p>
                    <a:p>
                      <a:pPr algn="l" fontAlgn="ctr"/>
                      <a:r>
                        <a:rPr lang="fr-FR" sz="950" b="0" i="0" u="none" strike="noStrike" dirty="0" smtClean="0">
                          <a:solidFill>
                            <a:srgbClr val="000000"/>
                          </a:solidFill>
                          <a:effectLst/>
                          <a:latin typeface="Calibri" panose="020F0502020204030204" pitchFamily="34" charset="0"/>
                        </a:rPr>
                        <a:t>Quatre opérations sur les mesures  des grandeurs. </a:t>
                      </a:r>
                    </a:p>
                    <a:p>
                      <a:pPr algn="l" fontAlgn="ctr"/>
                      <a:r>
                        <a:rPr lang="fr-FR" sz="950" b="0" i="0" u="none" strike="noStrike" dirty="0" smtClean="0">
                          <a:solidFill>
                            <a:srgbClr val="000000"/>
                          </a:solidFill>
                          <a:effectLst/>
                          <a:latin typeface="Calibri" panose="020F0502020204030204" pitchFamily="34" charset="0"/>
                        </a:rPr>
                        <a:t>Principes d’utilisation de la monnaie (en euros et centimes d’euros). </a:t>
                      </a:r>
                    </a:p>
                    <a:p>
                      <a:pPr algn="l" fontAlgn="ctr"/>
                      <a:r>
                        <a:rPr lang="fr-FR" sz="950" b="0" i="0" u="none" strike="noStrike" dirty="0" smtClean="0">
                          <a:solidFill>
                            <a:srgbClr val="000000"/>
                          </a:solidFill>
                          <a:effectLst/>
                          <a:latin typeface="Calibri" panose="020F0502020204030204" pitchFamily="34" charset="0"/>
                        </a:rPr>
                        <a:t>Lexique lié aux pratiques économiques.</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3234967081"/>
              </p:ext>
            </p:extLst>
          </p:nvPr>
        </p:nvGraphicFramePr>
        <p:xfrm>
          <a:off x="401735" y="6117110"/>
          <a:ext cx="6870264" cy="4199255"/>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950" b="1" i="0" u="none" strike="noStrike" dirty="0">
                          <a:solidFill>
                            <a:srgbClr val="000000"/>
                          </a:solidFill>
                          <a:effectLst/>
                          <a:latin typeface="Calibri" panose="020F0502020204030204" pitchFamily="34" charset="0"/>
                        </a:rPr>
                        <a:t>EG10</a:t>
                      </a: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Décrire, reproduire des figures ou des assemblages de figures planes sur papier quadrillé ou uni.</a:t>
                      </a:r>
                    </a:p>
                    <a:p>
                      <a:pPr algn="l" fontAlgn="ctr"/>
                      <a:r>
                        <a:rPr lang="fr-FR" sz="950" b="0" i="0" u="none" strike="noStrike" dirty="0" smtClean="0">
                          <a:solidFill>
                            <a:srgbClr val="000000"/>
                          </a:solidFill>
                          <a:effectLst/>
                          <a:latin typeface="Calibri" panose="020F0502020204030204" pitchFamily="34" charset="0"/>
                        </a:rPr>
                        <a:t>Vocabulaire approprié pour décrire les figures planes usuelles : carré, rectangle, triangle, triangle rectangle, polygone, côté, sommet, angle droit ; cercle, disque, rayon, centre ; segment, milieu d’un segment, droite.</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50" b="1" i="0" u="none" strike="noStrike" dirty="0" smtClean="0">
                          <a:solidFill>
                            <a:srgbClr val="000000"/>
                          </a:solidFill>
                          <a:effectLst/>
                          <a:latin typeface="Calibri" panose="020F0502020204030204" pitchFamily="34" charset="0"/>
                        </a:rPr>
                        <a:t>EG11</a:t>
                      </a:r>
                      <a:endParaRPr lang="fr-FR" sz="9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Utiliser la règle, comme instrument de tracé. Lien entre propriétés géométriques et instruments de tracé : droite, alignement et règle non graduée ; angle droit et équerre ; cercle et compas.</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50" b="1" i="0" u="none" strike="noStrike" dirty="0" smtClean="0">
                          <a:solidFill>
                            <a:srgbClr val="000000"/>
                          </a:solidFill>
                          <a:effectLst/>
                          <a:latin typeface="Calibri" panose="020F0502020204030204" pitchFamily="34" charset="0"/>
                        </a:rPr>
                        <a:t>EG15</a:t>
                      </a:r>
                      <a:endParaRPr lang="fr-FR" sz="9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Utiliser la règle (non graduée) pour repérer et produire des alignements.  Alignement de points et de segments.</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50" b="1" i="0" u="none" strike="noStrike" dirty="0" smtClean="0">
                          <a:solidFill>
                            <a:srgbClr val="000000"/>
                          </a:solidFill>
                          <a:effectLst/>
                          <a:latin typeface="Calibri" panose="020F0502020204030204" pitchFamily="34" charset="0"/>
                        </a:rPr>
                        <a:t>EG16</a:t>
                      </a:r>
                      <a:endParaRPr lang="fr-FR" sz="9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Repérer et produire des angles droits à l'aide d’un gabarit, d'une équerre.</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50" b="1" i="0" u="none" strike="noStrike" dirty="0" smtClean="0">
                          <a:solidFill>
                            <a:srgbClr val="000000"/>
                          </a:solidFill>
                          <a:effectLst/>
                          <a:latin typeface="Calibri" panose="020F0502020204030204" pitchFamily="34" charset="0"/>
                        </a:rPr>
                        <a:t>EG17</a:t>
                      </a:r>
                      <a:endParaRPr lang="fr-FR" sz="9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Reporter une longueur sur une droite déjà tracée. Égalité de longueurs.</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50" b="1" i="0" u="none" strike="noStrike" dirty="0" smtClean="0">
                          <a:solidFill>
                            <a:srgbClr val="000000"/>
                          </a:solidFill>
                          <a:effectLst/>
                          <a:latin typeface="Calibri" panose="020F0502020204030204" pitchFamily="34" charset="0"/>
                        </a:rPr>
                        <a:t>EG18</a:t>
                      </a:r>
                      <a:endParaRPr lang="fr-FR" sz="9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Repérer ou trouver le milieu d’un segment. Milieu d’un segment.</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50" b="1" i="0" u="none" strike="noStrike" dirty="0" smtClean="0">
                          <a:solidFill>
                            <a:srgbClr val="000000"/>
                          </a:solidFill>
                          <a:effectLst/>
                          <a:latin typeface="Calibri" panose="020F0502020204030204" pitchFamily="34" charset="0"/>
                        </a:rPr>
                        <a:t>EG19</a:t>
                      </a:r>
                      <a:endParaRPr lang="fr-FR" sz="9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Reconnaitre si une figure présente un axe de symétrie (à trouver).</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50" b="1" i="0" u="none" strike="noStrike" dirty="0" smtClean="0">
                          <a:solidFill>
                            <a:srgbClr val="000000"/>
                          </a:solidFill>
                          <a:effectLst/>
                          <a:latin typeface="Calibri" panose="020F0502020204030204" pitchFamily="34" charset="0"/>
                        </a:rPr>
                        <a:t>EG20</a:t>
                      </a:r>
                      <a:endParaRPr lang="fr-FR" sz="9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Compléter une figure pour qu'elle soit symétrique par rapport à un axe donné. </a:t>
                      </a:r>
                    </a:p>
                    <a:p>
                      <a:pPr algn="l" fontAlgn="ctr"/>
                      <a:r>
                        <a:rPr lang="fr-FR" sz="950" b="0" i="0" u="none" strike="noStrike" dirty="0" smtClean="0">
                          <a:solidFill>
                            <a:srgbClr val="000000"/>
                          </a:solidFill>
                          <a:effectLst/>
                          <a:latin typeface="Calibri" panose="020F0502020204030204" pitchFamily="34" charset="0"/>
                        </a:rPr>
                        <a:t>Symétrie axiale. </a:t>
                      </a:r>
                    </a:p>
                    <a:p>
                      <a:pPr algn="l" fontAlgn="ctr"/>
                      <a:r>
                        <a:rPr lang="fr-FR" sz="950" b="0" i="0" u="none" strike="noStrike" dirty="0" smtClean="0">
                          <a:solidFill>
                            <a:srgbClr val="000000"/>
                          </a:solidFill>
                          <a:effectLst/>
                          <a:latin typeface="Calibri" panose="020F0502020204030204" pitchFamily="34" charset="0"/>
                        </a:rPr>
                        <a:t>Une figure décalquée puis retournée qui coïncide avec la figure initiale est symétrique : elle a un axe de symétrie (à trouver). </a:t>
                      </a:r>
                    </a:p>
                    <a:p>
                      <a:pPr algn="l" fontAlgn="ctr"/>
                      <a:r>
                        <a:rPr lang="fr-FR" sz="950" b="0" i="0" u="none" strike="noStrike" dirty="0" smtClean="0">
                          <a:solidFill>
                            <a:srgbClr val="000000"/>
                          </a:solidFill>
                          <a:effectLst/>
                          <a:latin typeface="Calibri" panose="020F0502020204030204" pitchFamily="34" charset="0"/>
                        </a:rPr>
                        <a:t> Une figure symétrique pliée sur son axe de symétrie, se partage en deux parties qui coïncident exactement.</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grpSp>
        <p:nvGrpSpPr>
          <p:cNvPr id="24" name="Groupe 23"/>
          <p:cNvGrpSpPr/>
          <p:nvPr/>
        </p:nvGrpSpPr>
        <p:grpSpPr>
          <a:xfrm>
            <a:off x="592667" y="692126"/>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899448" y="5289489"/>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Tree>
    <p:extLst>
      <p:ext uri="{BB962C8B-B14F-4D97-AF65-F5344CB8AC3E}">
        <p14:creationId xmlns:p14="http://schemas.microsoft.com/office/powerpoint/2010/main" val="29706029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15a</a:t>
            </a:r>
            <a:endParaRPr lang="fr-FR" sz="1600" b="1" dirty="0">
              <a:latin typeface="Century Gothic" panose="020B0502020202020204" pitchFamily="34" charset="0"/>
            </a:endParaRPr>
          </a:p>
        </p:txBody>
      </p:sp>
      <p:graphicFrame>
        <p:nvGraphicFramePr>
          <p:cNvPr id="5" name="Tableau 4"/>
          <p:cNvGraphicFramePr>
            <a:graphicFrameLocks noGrp="1"/>
          </p:cNvGraphicFramePr>
          <p:nvPr>
            <p:extLst>
              <p:ext uri="{D42A27DB-BD31-4B8C-83A1-F6EECF244321}">
                <p14:modId xmlns:p14="http://schemas.microsoft.com/office/powerpoint/2010/main" val="1398888543"/>
              </p:ext>
            </p:extLst>
          </p:nvPr>
        </p:nvGraphicFramePr>
        <p:xfrm>
          <a:off x="328752" y="1077624"/>
          <a:ext cx="6870264" cy="8893810"/>
        </p:xfrm>
        <a:graphic>
          <a:graphicData uri="http://schemas.openxmlformats.org/drawingml/2006/table">
            <a:tbl>
              <a:tblPr firstRow="1" bandRow="1">
                <a:tableStyleId>{5940675A-B579-460E-94D1-54222C63F5DA}</a:tableStyleId>
              </a:tblPr>
              <a:tblGrid>
                <a:gridCol w="766401"/>
                <a:gridCol w="3261273"/>
                <a:gridCol w="536713"/>
                <a:gridCol w="576470"/>
                <a:gridCol w="584363"/>
                <a:gridCol w="1145044"/>
              </a:tblGrid>
              <a:tr h="370840">
                <a:tc>
                  <a:txBody>
                    <a:bodyPr/>
                    <a:lstStyle/>
                    <a:p>
                      <a:pPr algn="ctr" fontAlgn="ctr"/>
                      <a:r>
                        <a:rPr lang="fr-FR" sz="1050" b="1" i="0" u="none" strike="noStrike" dirty="0" smtClean="0">
                          <a:solidFill>
                            <a:srgbClr val="000000"/>
                          </a:solidFill>
                          <a:effectLst/>
                          <a:latin typeface="Calibri" panose="020F0502020204030204" pitchFamily="34" charset="0"/>
                        </a:rPr>
                        <a:t>NC2</a:t>
                      </a:r>
                      <a:endParaRPr lang="fr-FR" sz="10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50" b="0" i="0" u="none" strike="noStrike" dirty="0" smtClean="0">
                          <a:solidFill>
                            <a:srgbClr val="000000"/>
                          </a:solidFill>
                          <a:effectLst/>
                          <a:latin typeface="Calibri" panose="020F0502020204030204" pitchFamily="34" charset="0"/>
                        </a:rPr>
                        <a:t>Utiliser diverses stratégies de dénombrement.</a:t>
                      </a:r>
                    </a:p>
                    <a:p>
                      <a:pPr algn="l" fontAlgn="ctr"/>
                      <a:r>
                        <a:rPr lang="fr-FR" sz="1050" b="0" i="0" u="none" strike="noStrike" dirty="0" smtClean="0">
                          <a:solidFill>
                            <a:srgbClr val="000000"/>
                          </a:solidFill>
                          <a:effectLst/>
                          <a:latin typeface="Calibri" panose="020F0502020204030204" pitchFamily="34" charset="0"/>
                        </a:rPr>
                        <a:t>Procédures de dénombrement (décompositions/</a:t>
                      </a:r>
                    </a:p>
                    <a:p>
                      <a:pPr algn="l" fontAlgn="ctr"/>
                      <a:r>
                        <a:rPr lang="fr-FR" sz="1050" b="0" i="0" u="none" strike="noStrike" dirty="0" smtClean="0">
                          <a:solidFill>
                            <a:srgbClr val="000000"/>
                          </a:solidFill>
                          <a:effectLst/>
                          <a:latin typeface="Calibri" panose="020F0502020204030204" pitchFamily="34" charset="0"/>
                        </a:rPr>
                        <a:t>recompositions additives ou multiplicatives, utilisations d’unités intermédiaires : dizaines, centaines en relation ou non avec des groupements).</a:t>
                      </a:r>
                      <a:endParaRPr lang="fr-FR" sz="10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dirty="0"/>
                    </a:p>
                  </a:txBody>
                  <a:tcPr/>
                </a:tc>
              </a:tr>
              <a:tr h="370840">
                <a:tc>
                  <a:txBody>
                    <a:bodyPr/>
                    <a:lstStyle/>
                    <a:p>
                      <a:pPr algn="ctr" fontAlgn="ctr"/>
                      <a:r>
                        <a:rPr lang="fr-FR" sz="1050" b="1" i="0" u="none" strike="noStrike" dirty="0">
                          <a:solidFill>
                            <a:srgbClr val="000000"/>
                          </a:solidFill>
                          <a:effectLst/>
                          <a:latin typeface="Calibri" panose="020F0502020204030204" pitchFamily="34" charset="0"/>
                        </a:rPr>
                        <a:t>NC6</a:t>
                      </a:r>
                    </a:p>
                  </a:txBody>
                  <a:tcPr marL="9525" marR="9525" marT="9525" marB="0" anchor="ctr"/>
                </a:tc>
                <a:tc>
                  <a:txBody>
                    <a:bodyPr/>
                    <a:lstStyle/>
                    <a:p>
                      <a:pPr algn="l" fontAlgn="ctr"/>
                      <a:r>
                        <a:rPr lang="fr-FR" sz="1050" b="0" i="0" u="none" strike="noStrike" dirty="0" smtClean="0">
                          <a:solidFill>
                            <a:srgbClr val="000000"/>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endParaRPr lang="fr-FR" sz="10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a:p>
                  </a:txBody>
                  <a:tcPr/>
                </a:tc>
              </a:tr>
              <a:tr h="370840">
                <a:tc>
                  <a:txBody>
                    <a:bodyPr/>
                    <a:lstStyle/>
                    <a:p>
                      <a:pPr algn="ctr" fontAlgn="ctr"/>
                      <a:r>
                        <a:rPr lang="fr-FR" sz="1050" b="1" i="0" u="none" strike="noStrike" dirty="0" smtClean="0">
                          <a:solidFill>
                            <a:srgbClr val="000000"/>
                          </a:solidFill>
                          <a:effectLst/>
                          <a:latin typeface="Calibri" panose="020F0502020204030204" pitchFamily="34" charset="0"/>
                        </a:rPr>
                        <a:t>NC7</a:t>
                      </a:r>
                      <a:endParaRPr lang="fr-FR" sz="10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50" b="0" i="0" u="none" strike="noStrike" dirty="0" smtClean="0">
                          <a:solidFill>
                            <a:srgbClr val="000000"/>
                          </a:solidFill>
                          <a:effectLst/>
                          <a:latin typeface="Calibri" panose="020F0502020204030204" pitchFamily="34" charset="0"/>
                        </a:rPr>
                        <a:t>Passer d’une représentation à une autre, en particulier associer les noms des nombres à leurs écritures chiffrées.</a:t>
                      </a:r>
                      <a:endParaRPr lang="fr-FR" sz="10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dirty="0"/>
                    </a:p>
                  </a:txBody>
                  <a:tcPr/>
                </a:tc>
              </a:tr>
              <a:tr h="370840">
                <a:tc>
                  <a:txBody>
                    <a:bodyPr/>
                    <a:lstStyle/>
                    <a:p>
                      <a:pPr algn="ctr" fontAlgn="ctr"/>
                      <a:r>
                        <a:rPr lang="fr-FR" sz="1050" b="1" i="0" u="none" strike="noStrike" dirty="0">
                          <a:solidFill>
                            <a:srgbClr val="000000"/>
                          </a:solidFill>
                          <a:effectLst/>
                          <a:latin typeface="Calibri" panose="020F0502020204030204" pitchFamily="34" charset="0"/>
                        </a:rPr>
                        <a:t>NC8</a:t>
                      </a:r>
                    </a:p>
                  </a:txBody>
                  <a:tcPr marL="9525" marR="9525" marT="9525" marB="0" anchor="ctr"/>
                </a:tc>
                <a:tc>
                  <a:txBody>
                    <a:bodyPr/>
                    <a:lstStyle/>
                    <a:p>
                      <a:pPr algn="l" fontAlgn="ctr"/>
                      <a:r>
                        <a:rPr lang="fr-FR" sz="1050" b="0" i="0" u="none" strike="noStrike" dirty="0" smtClean="0">
                          <a:solidFill>
                            <a:srgbClr val="000000"/>
                          </a:solidFill>
                          <a:effectLst/>
                          <a:latin typeface="Calibri" panose="020F0502020204030204" pitchFamily="34" charset="0"/>
                        </a:rPr>
                        <a:t>Interpréter les noms des nombres à l’aide des unités de numération et des écritures arithmétiques. </a:t>
                      </a:r>
                    </a:p>
                    <a:p>
                      <a:pPr algn="l" fontAlgn="ctr"/>
                      <a:r>
                        <a:rPr lang="fr-FR" sz="1050" b="0" i="0" u="none" strike="noStrike" dirty="0" smtClean="0">
                          <a:solidFill>
                            <a:srgbClr val="000000"/>
                          </a:solidFill>
                          <a:effectLst/>
                          <a:latin typeface="Calibri" panose="020F0502020204030204" pitchFamily="34" charset="0"/>
                        </a:rPr>
                        <a:t>Unités de numération (unités simples, dizaines, centaines, milliers) et leurs relations (principe décimal de la numération en chiffres). </a:t>
                      </a:r>
                    </a:p>
                    <a:p>
                      <a:pPr algn="l" fontAlgn="ctr"/>
                      <a:r>
                        <a:rPr lang="fr-FR" sz="1050" b="0" i="0" u="none" strike="noStrike" dirty="0" smtClean="0">
                          <a:solidFill>
                            <a:srgbClr val="000000"/>
                          </a:solidFill>
                          <a:effectLst/>
                          <a:latin typeface="Calibri" panose="020F0502020204030204" pitchFamily="34" charset="0"/>
                        </a:rPr>
                        <a:t>Valeur des chiffres en fonction de leur rang dans l’écriture d’un nombre (principe de position).</a:t>
                      </a:r>
                    </a:p>
                    <a:p>
                      <a:pPr algn="l" fontAlgn="ctr"/>
                      <a:r>
                        <a:rPr lang="fr-FR" sz="1050" b="0" i="0" u="none" strike="noStrike" dirty="0" smtClean="0">
                          <a:solidFill>
                            <a:srgbClr val="000000"/>
                          </a:solidFill>
                          <a:effectLst/>
                          <a:latin typeface="Calibri" panose="020F0502020204030204" pitchFamily="34" charset="0"/>
                        </a:rPr>
                        <a:t>Noms des nombres.</a:t>
                      </a:r>
                      <a:endParaRPr lang="fr-FR" sz="10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a:p>
                  </a:txBody>
                  <a:tcPr/>
                </a:tc>
              </a:tr>
              <a:tr h="370840">
                <a:tc>
                  <a:txBody>
                    <a:bodyPr/>
                    <a:lstStyle/>
                    <a:p>
                      <a:pPr algn="ctr" fontAlgn="ctr"/>
                      <a:r>
                        <a:rPr lang="fr-FR" sz="1050" b="1" i="0" u="none" strike="noStrike" dirty="0" smtClean="0">
                          <a:solidFill>
                            <a:srgbClr val="000000"/>
                          </a:solidFill>
                          <a:effectLst/>
                          <a:latin typeface="Calibri" panose="020F0502020204030204" pitchFamily="34" charset="0"/>
                        </a:rPr>
                        <a:t>NC9</a:t>
                      </a:r>
                      <a:endParaRPr lang="fr-FR" sz="10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50" b="0" i="0" u="none" strike="noStrike" dirty="0" smtClean="0">
                          <a:solidFill>
                            <a:srgbClr val="000000"/>
                          </a:solidFill>
                          <a:effectLst/>
                          <a:latin typeface="Calibri" panose="020F0502020204030204" pitchFamily="34" charset="0"/>
                        </a:rPr>
                        <a:t>Associer un nombre entier à une position sur une demi-droite graduée, ainsi qu’à la distance de ce point à l’origine.</a:t>
                      </a:r>
                      <a:endParaRPr lang="fr-FR" sz="10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dirty="0"/>
                    </a:p>
                  </a:txBody>
                  <a:tcPr/>
                </a:tc>
              </a:tr>
              <a:tr h="370840">
                <a:tc>
                  <a:txBody>
                    <a:bodyPr/>
                    <a:lstStyle/>
                    <a:p>
                      <a:pPr algn="ctr" fontAlgn="ctr"/>
                      <a:r>
                        <a:rPr lang="fr-FR" sz="1050" b="1" i="0" u="none" strike="noStrike" dirty="0" smtClean="0">
                          <a:solidFill>
                            <a:srgbClr val="000000"/>
                          </a:solidFill>
                          <a:effectLst/>
                          <a:latin typeface="Calibri" panose="020F0502020204030204" pitchFamily="34" charset="0"/>
                        </a:rPr>
                        <a:t>NC10</a:t>
                      </a:r>
                      <a:endParaRPr lang="fr-FR" sz="10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50" b="0" i="0" u="none" strike="noStrike" dirty="0" smtClean="0">
                          <a:solidFill>
                            <a:srgbClr val="000000"/>
                          </a:solidFill>
                          <a:effectLst/>
                          <a:latin typeface="Calibri" panose="020F0502020204030204" pitchFamily="34" charset="0"/>
                        </a:rPr>
                        <a:t>Associer un nombre ou un encadrement à une grandeur en mesurant celle-ci à l’aide d’une unité. </a:t>
                      </a:r>
                    </a:p>
                    <a:p>
                      <a:pPr algn="l" fontAlgn="ctr"/>
                      <a:r>
                        <a:rPr lang="fr-FR" sz="1050" b="0" i="0" u="none" strike="noStrike" dirty="0" smtClean="0">
                          <a:solidFill>
                            <a:srgbClr val="000000"/>
                          </a:solidFill>
                          <a:effectLst/>
                          <a:latin typeface="Calibri" panose="020F0502020204030204" pitchFamily="34" charset="0"/>
                        </a:rPr>
                        <a:t>La demi-droite graduée comme mode de représentation des nombres grâce au lien entre nombres et longueurs. </a:t>
                      </a:r>
                    </a:p>
                    <a:p>
                      <a:pPr algn="l" fontAlgn="ctr"/>
                      <a:r>
                        <a:rPr lang="fr-FR" sz="1050" b="0" i="0" u="none" strike="noStrike" dirty="0" smtClean="0">
                          <a:solidFill>
                            <a:srgbClr val="000000"/>
                          </a:solidFill>
                          <a:effectLst/>
                          <a:latin typeface="Calibri" panose="020F0502020204030204" pitchFamily="34" charset="0"/>
                        </a:rPr>
                        <a:t>Lien entre nombre et mesure de grandeurs une unité étant choisie</a:t>
                      </a:r>
                      <a:endParaRPr lang="fr-FR" sz="10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dirty="0"/>
                    </a:p>
                  </a:txBody>
                  <a:tcPr/>
                </a:tc>
              </a:tr>
              <a:tr h="370840">
                <a:tc>
                  <a:txBody>
                    <a:bodyPr/>
                    <a:lstStyle/>
                    <a:p>
                      <a:pPr algn="ctr" fontAlgn="ctr"/>
                      <a:r>
                        <a:rPr lang="fr-FR" sz="1050" b="1" i="0" u="none" strike="noStrike" dirty="0" smtClean="0">
                          <a:solidFill>
                            <a:srgbClr val="000000"/>
                          </a:solidFill>
                          <a:effectLst/>
                          <a:latin typeface="Calibri" panose="020F0502020204030204" pitchFamily="34" charset="0"/>
                        </a:rPr>
                        <a:t>NC11</a:t>
                      </a:r>
                      <a:endParaRPr lang="fr-FR" sz="10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5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050" b="0" i="0" u="none" strike="noStrike" dirty="0" smtClean="0">
                          <a:solidFill>
                            <a:srgbClr val="000000"/>
                          </a:solidFill>
                          <a:effectLst/>
                          <a:latin typeface="Calibri" panose="020F0502020204030204" pitchFamily="34" charset="0"/>
                        </a:rPr>
                        <a:t>Sens des opérations. </a:t>
                      </a:r>
                    </a:p>
                    <a:p>
                      <a:pPr algn="l" fontAlgn="ctr"/>
                      <a:r>
                        <a:rPr lang="fr-FR" sz="105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05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050" b="0" i="0" u="none" strike="noStrike" dirty="0" smtClean="0">
                          <a:solidFill>
                            <a:srgbClr val="000000"/>
                          </a:solidFill>
                          <a:effectLst/>
                          <a:latin typeface="Calibri" panose="020F0502020204030204" pitchFamily="34" charset="0"/>
                        </a:rPr>
                        <a:t>Modéliser ces problèmes à l’aide d’écritures mathématiques. Sens des symboles +, −, ×, :</a:t>
                      </a: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dirty="0"/>
                    </a:p>
                  </a:txBody>
                  <a:tcPr/>
                </a:tc>
                <a:tc>
                  <a:txBody>
                    <a:bodyPr/>
                    <a:lstStyle/>
                    <a:p>
                      <a:endParaRPr lang="fr-FR" sz="1100"/>
                    </a:p>
                  </a:txBody>
                  <a:tcPr/>
                </a:tc>
              </a:tr>
              <a:tr h="370840">
                <a:tc>
                  <a:txBody>
                    <a:bodyPr/>
                    <a:lstStyle/>
                    <a:p>
                      <a:pPr algn="ctr" fontAlgn="ctr"/>
                      <a:r>
                        <a:rPr lang="fr-FR" sz="105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05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05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multiplication par une puissance de 10, doubles et moitiés de nombres d’usage courant, etc..</a:t>
                      </a:r>
                      <a:endParaRPr lang="fr-FR" sz="10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a:p>
                  </a:txBody>
                  <a:tcPr/>
                </a:tc>
              </a:tr>
              <a:tr h="370840">
                <a:tc>
                  <a:txBody>
                    <a:bodyPr/>
                    <a:lstStyle/>
                    <a:p>
                      <a:pPr algn="ctr" fontAlgn="ctr"/>
                      <a:r>
                        <a:rPr lang="fr-FR" sz="1050" b="1" i="0" u="none" strike="noStrike" dirty="0" smtClean="0">
                          <a:solidFill>
                            <a:srgbClr val="000000"/>
                          </a:solidFill>
                          <a:effectLst/>
                          <a:latin typeface="Calibri" panose="020F0502020204030204" pitchFamily="34" charset="0"/>
                        </a:rPr>
                        <a:t>NC14</a:t>
                      </a:r>
                      <a:endParaRPr lang="fr-FR" sz="10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50" b="0" i="0" u="none" strike="noStrike" dirty="0" smtClean="0">
                          <a:solidFill>
                            <a:srgbClr val="000000"/>
                          </a:solidFill>
                          <a:effectLst/>
                          <a:latin typeface="Calibri" panose="020F0502020204030204" pitchFamily="34" charset="0"/>
                        </a:rPr>
                        <a:t>Élaborer ou choisir des stratégies de calcul à l’oral et à l’écrit. </a:t>
                      </a:r>
                      <a:endParaRPr lang="fr-FR" sz="10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a:p>
                  </a:txBody>
                  <a:tcPr/>
                </a:tc>
              </a:tr>
              <a:tr h="370840">
                <a:tc>
                  <a:txBody>
                    <a:bodyPr/>
                    <a:lstStyle/>
                    <a:p>
                      <a:pPr algn="ctr" fontAlgn="ctr"/>
                      <a:r>
                        <a:rPr lang="fr-FR" sz="1050" b="1" i="0" u="none" strike="noStrike" smtClean="0">
                          <a:solidFill>
                            <a:srgbClr val="000000"/>
                          </a:solidFill>
                          <a:effectLst/>
                          <a:latin typeface="Calibri" panose="020F0502020204030204" pitchFamily="34" charset="0"/>
                        </a:rPr>
                        <a:t>NC15</a:t>
                      </a:r>
                      <a:endParaRPr lang="fr-FR" sz="10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50" b="0" i="0" u="none" strike="noStrike" dirty="0" smtClean="0">
                          <a:solidFill>
                            <a:srgbClr val="000000"/>
                          </a:solidFill>
                          <a:effectLst/>
                          <a:latin typeface="Calibri" panose="020F0502020204030204" pitchFamily="34" charset="0"/>
                        </a:rPr>
                        <a:t>Vérifier la vraisemblance d’un résultat, notamment en estimant son ordre de grandeur.</a:t>
                      </a:r>
                      <a:endParaRPr lang="fr-FR" sz="10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a:p>
                  </a:txBody>
                  <a:tcPr/>
                </a:tc>
              </a:tr>
              <a:tr h="370840">
                <a:tc>
                  <a:txBody>
                    <a:bodyPr/>
                    <a:lstStyle/>
                    <a:p>
                      <a:pPr algn="ctr" fontAlgn="ctr"/>
                      <a:r>
                        <a:rPr lang="fr-FR" sz="1050" b="1" i="0" u="none" strike="noStrike">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050" b="0" i="0" u="sng" strike="noStrike" dirty="0">
                          <a:solidFill>
                            <a:srgbClr val="000000"/>
                          </a:solidFill>
                          <a:effectLst/>
                          <a:latin typeface="Calibri" panose="020F0502020204030204" pitchFamily="34" charset="0"/>
                        </a:rPr>
                        <a:t>Calcul mental </a:t>
                      </a:r>
                      <a:r>
                        <a:rPr lang="fr-FR" sz="105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dirty="0"/>
                    </a:p>
                  </a:txBody>
                  <a:tcPr/>
                </a:tc>
              </a:tr>
              <a:tr h="370840">
                <a:tc>
                  <a:txBody>
                    <a:bodyPr/>
                    <a:lstStyle/>
                    <a:p>
                      <a:pPr algn="ctr" fontAlgn="ctr"/>
                      <a:r>
                        <a:rPr lang="fr-FR" sz="1050" b="1" i="0" u="none" strike="noStrike" dirty="0" smtClean="0">
                          <a:solidFill>
                            <a:srgbClr val="000000"/>
                          </a:solidFill>
                          <a:effectLst/>
                          <a:latin typeface="Calibri" panose="020F0502020204030204" pitchFamily="34" charset="0"/>
                        </a:rPr>
                        <a:t>NC17</a:t>
                      </a:r>
                      <a:endParaRPr lang="fr-FR" sz="10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50" b="0" i="0" u="sng" strike="noStrike" dirty="0" smtClean="0">
                          <a:solidFill>
                            <a:srgbClr val="000000"/>
                          </a:solidFill>
                          <a:effectLst/>
                          <a:latin typeface="Calibri" panose="020F0502020204030204" pitchFamily="34" charset="0"/>
                        </a:rPr>
                        <a:t>Calcul en ligne :</a:t>
                      </a:r>
                      <a:r>
                        <a:rPr lang="fr-FR" sz="1050" b="0" i="0" u="none" strike="noStrike" dirty="0" smtClean="0">
                          <a:solidFill>
                            <a:srgbClr val="000000"/>
                          </a:solidFill>
                          <a:effectLst/>
                          <a:latin typeface="Calibri" panose="020F0502020204030204" pitchFamily="34" charset="0"/>
                        </a:rPr>
                        <a:t> calculer en utilisant des écritures en ligne additives, soustractives, multiplicatives, mixtes,</a:t>
                      </a:r>
                      <a:endParaRPr lang="fr-FR" sz="10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dirty="0"/>
                    </a:p>
                  </a:txBody>
                  <a:tcPr/>
                </a:tc>
              </a:tr>
              <a:tr h="370840">
                <a:tc>
                  <a:txBody>
                    <a:bodyPr/>
                    <a:lstStyle/>
                    <a:p>
                      <a:pPr algn="ctr" fontAlgn="ctr"/>
                      <a:r>
                        <a:rPr lang="fr-FR" sz="1050" b="1" i="0" u="none" strike="noStrike" dirty="0" smtClean="0">
                          <a:solidFill>
                            <a:srgbClr val="000000"/>
                          </a:solidFill>
                          <a:effectLst/>
                          <a:latin typeface="Calibri" panose="020F0502020204030204" pitchFamily="34" charset="0"/>
                        </a:rPr>
                        <a:t>NC18</a:t>
                      </a:r>
                      <a:endParaRPr lang="fr-FR" sz="10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50" b="0" i="0" u="sng" strike="noStrike" dirty="0" smtClean="0">
                          <a:solidFill>
                            <a:srgbClr val="000000"/>
                          </a:solidFill>
                          <a:effectLst/>
                          <a:latin typeface="Calibri" panose="020F0502020204030204" pitchFamily="34" charset="0"/>
                        </a:rPr>
                        <a:t>Calcul posé : </a:t>
                      </a:r>
                      <a:r>
                        <a:rPr lang="fr-FR" sz="1050" b="0" i="0" u="none" strike="noStrike" dirty="0" smtClean="0">
                          <a:solidFill>
                            <a:srgbClr val="000000"/>
                          </a:solidFill>
                          <a:effectLst/>
                          <a:latin typeface="Calibri" panose="020F0502020204030204" pitchFamily="34" charset="0"/>
                        </a:rPr>
                        <a:t>mettre en œuvre un algorithme de calcul posé pour l’addition, la soustraction, la multiplication.</a:t>
                      </a:r>
                      <a:endParaRPr lang="fr-FR" sz="10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dirty="0"/>
                    </a:p>
                  </a:txBody>
                  <a:tcPr/>
                </a:tc>
              </a:tr>
            </a:tbl>
          </a:graphicData>
        </a:graphic>
      </p:graphicFrame>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Tree>
    <p:extLst>
      <p:ext uri="{BB962C8B-B14F-4D97-AF65-F5344CB8AC3E}">
        <p14:creationId xmlns:p14="http://schemas.microsoft.com/office/powerpoint/2010/main" val="6394896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2a</a:t>
            </a:r>
            <a:endParaRPr lang="fr-FR" sz="1600" b="1" dirty="0">
              <a:latin typeface="Century Gothic" panose="020B0502020202020204" pitchFamily="34" charset="0"/>
            </a:endParaRPr>
          </a:p>
        </p:txBody>
      </p:sp>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graphicFrame>
        <p:nvGraphicFramePr>
          <p:cNvPr id="27" name="Tableau 26"/>
          <p:cNvGraphicFramePr>
            <a:graphicFrameLocks noGrp="1"/>
          </p:cNvGraphicFramePr>
          <p:nvPr>
            <p:extLst>
              <p:ext uri="{D42A27DB-BD31-4B8C-83A1-F6EECF244321}">
                <p14:modId xmlns:p14="http://schemas.microsoft.com/office/powerpoint/2010/main" val="1497859952"/>
              </p:ext>
            </p:extLst>
          </p:nvPr>
        </p:nvGraphicFramePr>
        <p:xfrm>
          <a:off x="344703" y="1290337"/>
          <a:ext cx="6870264" cy="8869045"/>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1200" b="1" i="0" u="none" strike="noStrike" dirty="0">
                          <a:solidFill>
                            <a:srgbClr val="000000"/>
                          </a:solidFill>
                          <a:effectLst/>
                          <a:latin typeface="Calibri" panose="020F0502020204030204" pitchFamily="34" charset="0"/>
                        </a:rPr>
                        <a:t>NC1</a:t>
                      </a:r>
                    </a:p>
                  </a:txBody>
                  <a:tcPr marL="9525" marR="9525" marT="9525" marB="0" anchor="ctr"/>
                </a:tc>
                <a:tc>
                  <a:txBody>
                    <a:bodyPr/>
                    <a:lstStyle/>
                    <a:p>
                      <a:pPr algn="l" fontAlgn="ctr"/>
                      <a:r>
                        <a:rPr lang="fr-FR" sz="1200" b="0" i="0" u="none" strike="noStrike" dirty="0">
                          <a:solidFill>
                            <a:srgbClr val="000000"/>
                          </a:solidFill>
                          <a:effectLst/>
                          <a:latin typeface="Calibri" panose="020F0502020204030204" pitchFamily="34" charset="0"/>
                        </a:rPr>
                        <a:t>Dénombrer, constituer et comparer des collections.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NC2</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diverses stratégies de dénombrement.</a:t>
                      </a:r>
                    </a:p>
                    <a:p>
                      <a:pPr algn="l" fontAlgn="ctr"/>
                      <a:r>
                        <a:rPr lang="fr-FR" sz="1200" b="0" i="0" u="none" strike="noStrike" dirty="0" smtClean="0">
                          <a:solidFill>
                            <a:srgbClr val="000000"/>
                          </a:solidFill>
                          <a:effectLst/>
                          <a:latin typeface="Calibri" panose="020F0502020204030204" pitchFamily="34" charset="0"/>
                        </a:rPr>
                        <a:t>Procédures de dénombrement (décompositions/</a:t>
                      </a:r>
                    </a:p>
                    <a:p>
                      <a:pPr algn="l" fontAlgn="ctr"/>
                      <a:r>
                        <a:rPr lang="fr-FR" sz="1200" b="0" i="0" u="none" strike="noStrike" dirty="0" smtClean="0">
                          <a:solidFill>
                            <a:srgbClr val="000000"/>
                          </a:solidFill>
                          <a:effectLst/>
                          <a:latin typeface="Calibri" panose="020F0502020204030204" pitchFamily="34" charset="0"/>
                        </a:rPr>
                        <a:t>recompositions additives ou multiplicatives, utilisations d’unités intermédiaires : dizaines, centaines en relation ou non avec des groupements).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NC6</a:t>
                      </a:r>
                    </a:p>
                  </a:txBody>
                  <a:tcPr marL="9525" marR="9525" marT="9525" marB="0" anchor="ctr"/>
                </a:tc>
                <a:tc>
                  <a:txBody>
                    <a:bodyPr/>
                    <a:lstStyle/>
                    <a:p>
                      <a:pPr algn="l" fontAlgn="ctr"/>
                      <a:r>
                        <a:rPr lang="fr-FR" sz="1200" b="0" i="0" u="none" strike="noStrike" dirty="0">
                          <a:solidFill>
                            <a:srgbClr val="000000"/>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NC7</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Passer d’une représentation à une autre, en particulier associer les noms des nombres à leurs écritures chiffrées.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NC8</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Interpréter les noms des nombres à l’aide des unités de numération et des écritures arithmétiques. </a:t>
                      </a:r>
                    </a:p>
                    <a:p>
                      <a:pPr algn="l" fontAlgn="ctr"/>
                      <a:r>
                        <a:rPr lang="fr-FR" sz="1200" b="0" i="0" u="none" strike="noStrike" dirty="0" smtClean="0">
                          <a:solidFill>
                            <a:srgbClr val="000000"/>
                          </a:solidFill>
                          <a:effectLst/>
                          <a:latin typeface="Calibri" panose="020F0502020204030204" pitchFamily="34" charset="0"/>
                        </a:rPr>
                        <a:t>Unités de numération (unités simples, dizaines, centaines, milliers) et leurs relations (principe décimal de la numération en chiffres). </a:t>
                      </a:r>
                    </a:p>
                    <a:p>
                      <a:pPr algn="l" fontAlgn="ctr"/>
                      <a:r>
                        <a:rPr lang="fr-FR" sz="1200" b="0" i="0" u="none" strike="noStrike" dirty="0" smtClean="0">
                          <a:solidFill>
                            <a:srgbClr val="000000"/>
                          </a:solidFill>
                          <a:effectLst/>
                          <a:latin typeface="Calibri" panose="020F0502020204030204" pitchFamily="34" charset="0"/>
                        </a:rPr>
                        <a:t>Valeur des chiffres en fonction de leur rang dans l’écriture d’un nombre (principe de position).</a:t>
                      </a:r>
                    </a:p>
                    <a:p>
                      <a:pPr algn="l" fontAlgn="ctr"/>
                      <a:r>
                        <a:rPr lang="fr-FR" sz="1200" b="0" i="0" u="none" strike="noStrike" dirty="0" smtClean="0">
                          <a:solidFill>
                            <a:srgbClr val="000000"/>
                          </a:solidFill>
                          <a:effectLst/>
                          <a:latin typeface="Calibri" panose="020F0502020204030204" pitchFamily="34" charset="0"/>
                        </a:rPr>
                        <a:t>Noms des nombres.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NC9</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Associer un nombre entier à une position sur une demi-droite graduée, ainsi qu’à la distance de ce point à l’origine.</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NC11</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200" b="0" i="0" u="none" strike="noStrike" dirty="0" smtClean="0">
                          <a:solidFill>
                            <a:srgbClr val="000000"/>
                          </a:solidFill>
                          <a:effectLst/>
                          <a:latin typeface="Calibri" panose="020F0502020204030204" pitchFamily="34" charset="0"/>
                        </a:rPr>
                        <a:t>Sens des opérations. </a:t>
                      </a:r>
                    </a:p>
                    <a:p>
                      <a:pPr algn="l" fontAlgn="ctr"/>
                      <a:r>
                        <a:rPr lang="fr-FR" sz="12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2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200" b="0" i="0" u="none" strike="noStrike" dirty="0" smtClean="0">
                          <a:solidFill>
                            <a:srgbClr val="000000"/>
                          </a:solidFill>
                          <a:effectLst/>
                          <a:latin typeface="Calibri" panose="020F0502020204030204" pitchFamily="34" charset="0"/>
                        </a:rPr>
                        <a:t>Modéliser ces problèmes à l’aide d’écritures mathématiques. Sens des symboles +, −, ×, :</a:t>
                      </a:r>
                    </a:p>
                    <a:p>
                      <a:pPr algn="l" fontAlgn="ct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2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multiplication par une puissance de 10, doubles et moitiés de nombres d’usage courant, etc..</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NC14</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Élaborer ou choisir des stratégies de calcul à l’oral et à l’écrit.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200" b="0" i="0" u="sng" strike="noStrike" dirty="0" smtClean="0">
                          <a:solidFill>
                            <a:srgbClr val="000000"/>
                          </a:solidFill>
                          <a:effectLst/>
                          <a:latin typeface="Calibri" panose="020F0502020204030204" pitchFamily="34" charset="0"/>
                        </a:rPr>
                        <a:t>Calcul mental : </a:t>
                      </a:r>
                      <a:r>
                        <a:rPr lang="fr-FR" sz="1200" b="0" i="0" u="none" strike="noStrike" dirty="0" smtClean="0">
                          <a:solidFill>
                            <a:srgbClr val="000000"/>
                          </a:solidFill>
                          <a:effectLst/>
                          <a:latin typeface="Calibri" panose="020F0502020204030204" pitchFamily="34" charset="0"/>
                        </a:rPr>
                        <a:t>calculer mentalement pour obtenir un résultat exact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spTree>
    <p:extLst>
      <p:ext uri="{BB962C8B-B14F-4D97-AF65-F5344CB8AC3E}">
        <p14:creationId xmlns:p14="http://schemas.microsoft.com/office/powerpoint/2010/main" val="40265667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15b</a:t>
            </a:r>
            <a:endParaRPr lang="fr-FR" sz="1600" b="1" dirty="0">
              <a:latin typeface="Century Gothic" panose="020B0502020202020204" pitchFamily="34" charset="0"/>
            </a:endParaRPr>
          </a:p>
        </p:txBody>
      </p:sp>
      <p:sp>
        <p:nvSpPr>
          <p:cNvPr id="7" name="ZoneTexte 6"/>
          <p:cNvSpPr txBox="1"/>
          <p:nvPr/>
        </p:nvSpPr>
        <p:spPr>
          <a:xfrm>
            <a:off x="211037" y="1611751"/>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325725" y="3136734"/>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142698339"/>
              </p:ext>
            </p:extLst>
          </p:nvPr>
        </p:nvGraphicFramePr>
        <p:xfrm>
          <a:off x="287183" y="2175388"/>
          <a:ext cx="6870264" cy="370840"/>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endParaRPr lang="fr-FR" dirty="0"/>
                    </a:p>
                  </a:txBody>
                  <a:tcP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2979484703"/>
              </p:ext>
            </p:extLst>
          </p:nvPr>
        </p:nvGraphicFramePr>
        <p:xfrm>
          <a:off x="325725" y="3715725"/>
          <a:ext cx="6870264" cy="3133090"/>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1200" b="1" i="0" u="none" strike="noStrike" dirty="0">
                          <a:solidFill>
                            <a:srgbClr val="000000"/>
                          </a:solidFill>
                          <a:effectLst/>
                          <a:latin typeface="Calibri" panose="020F0502020204030204" pitchFamily="34" charset="0"/>
                        </a:rPr>
                        <a:t>EG2</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Situer des objets ou des personnes les uns par rapport aux autres ou par rapport à d’autres repères.</a:t>
                      </a:r>
                    </a:p>
                    <a:p>
                      <a:pPr algn="l" fontAlgn="ctr"/>
                      <a:r>
                        <a:rPr lang="fr-FR" sz="1200" b="0" i="0" u="none" strike="noStrike" dirty="0" smtClean="0">
                          <a:solidFill>
                            <a:srgbClr val="000000"/>
                          </a:solidFill>
                          <a:effectLst/>
                          <a:latin typeface="Calibri" panose="020F0502020204030204" pitchFamily="34" charset="0"/>
                        </a:rPr>
                        <a:t>Vocabulaire permettant de définir des positions (gauche, droite, au-dessus, en dessous, sur, sous, devant, derrière, près, loin, premier plan, second plan, nord, sud, est, ouest,…).</a:t>
                      </a:r>
                    </a:p>
                    <a:p>
                      <a:pPr algn="l" fontAlgn="ctr"/>
                      <a:r>
                        <a:rPr lang="fr-FR" sz="1200" b="0" i="0" u="none" strike="noStrike" dirty="0" smtClean="0">
                          <a:solidFill>
                            <a:srgbClr val="000000"/>
                          </a:solidFill>
                          <a:effectLst/>
                          <a:latin typeface="Calibri" panose="020F0502020204030204" pitchFamily="34" charset="0"/>
                        </a:rPr>
                        <a:t>Vocabulaire permettant de définir des déplacements (avancer, reculer, tourner à droite/à gauche, monter, descendre,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EG4</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S'orienter et se déplacer en utilisant des repères.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EG5</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Coder et décoder pour prévoir, représenter et réaliser des déplacements dans des espaces familiers, sur un quadrillage, sur un écran. </a:t>
                      </a:r>
                    </a:p>
                    <a:p>
                      <a:pPr algn="l" fontAlgn="ctr"/>
                      <a:r>
                        <a:rPr lang="fr-FR" sz="1200" b="0" i="0" u="none" strike="noStrike" dirty="0" smtClean="0">
                          <a:solidFill>
                            <a:srgbClr val="000000"/>
                          </a:solidFill>
                          <a:effectLst/>
                          <a:latin typeface="Calibri" panose="020F0502020204030204" pitchFamily="34" charset="0"/>
                        </a:rPr>
                        <a:t>Repères spatiaux. </a:t>
                      </a:r>
                    </a:p>
                    <a:p>
                      <a:pPr algn="l" fontAlgn="ctr"/>
                      <a:r>
                        <a:rPr lang="fr-FR" sz="1200" b="0" i="0" u="none" strike="noStrike" dirty="0" smtClean="0">
                          <a:solidFill>
                            <a:srgbClr val="000000"/>
                          </a:solidFill>
                          <a:effectLst/>
                          <a:latin typeface="Calibri" panose="020F0502020204030204" pitchFamily="34" charset="0"/>
                        </a:rPr>
                        <a:t>Relations entre l’espace dans lequel on se déplace et ses représentations.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grpSp>
        <p:nvGrpSpPr>
          <p:cNvPr id="24" name="Groupe 23"/>
          <p:cNvGrpSpPr/>
          <p:nvPr/>
        </p:nvGrpSpPr>
        <p:grpSpPr>
          <a:xfrm>
            <a:off x="325725" y="1377053"/>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432389" y="2805620"/>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Tree>
    <p:extLst>
      <p:ext uri="{BB962C8B-B14F-4D97-AF65-F5344CB8AC3E}">
        <p14:creationId xmlns:p14="http://schemas.microsoft.com/office/powerpoint/2010/main" val="23784469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16a</a:t>
            </a:r>
            <a:endParaRPr lang="fr-FR" sz="1600" b="1" dirty="0">
              <a:latin typeface="Century Gothic" panose="020B0502020202020204" pitchFamily="34" charset="0"/>
            </a:endParaRPr>
          </a:p>
        </p:txBody>
      </p:sp>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graphicFrame>
        <p:nvGraphicFramePr>
          <p:cNvPr id="27" name="Tableau 26"/>
          <p:cNvGraphicFramePr>
            <a:graphicFrameLocks noGrp="1"/>
          </p:cNvGraphicFramePr>
          <p:nvPr>
            <p:extLst>
              <p:ext uri="{D42A27DB-BD31-4B8C-83A1-F6EECF244321}">
                <p14:modId xmlns:p14="http://schemas.microsoft.com/office/powerpoint/2010/main" val="1910793970"/>
              </p:ext>
            </p:extLst>
          </p:nvPr>
        </p:nvGraphicFramePr>
        <p:xfrm>
          <a:off x="328752" y="1154382"/>
          <a:ext cx="6870264" cy="6280150"/>
        </p:xfrm>
        <a:graphic>
          <a:graphicData uri="http://schemas.openxmlformats.org/drawingml/2006/table">
            <a:tbl>
              <a:tblPr firstRow="1" bandRow="1">
                <a:tableStyleId>{5940675A-B579-460E-94D1-54222C63F5DA}</a:tableStyleId>
              </a:tblPr>
              <a:tblGrid>
                <a:gridCol w="529100"/>
                <a:gridCol w="4120516"/>
                <a:gridCol w="457200"/>
                <a:gridCol w="516835"/>
                <a:gridCol w="496956"/>
                <a:gridCol w="749657"/>
              </a:tblGrid>
              <a:tr h="370840">
                <a:tc>
                  <a:txBody>
                    <a:bodyPr/>
                    <a:lstStyle/>
                    <a:p>
                      <a:pPr algn="ctr" fontAlgn="ctr"/>
                      <a:r>
                        <a:rPr lang="fr-FR" sz="1200" b="1" i="0" u="none" strike="noStrike" dirty="0">
                          <a:solidFill>
                            <a:srgbClr val="000000"/>
                          </a:solidFill>
                          <a:effectLst/>
                          <a:latin typeface="Calibri" panose="020F0502020204030204" pitchFamily="34" charset="0"/>
                        </a:rPr>
                        <a:t>NC2</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diverses stratégies de dénombrement.</a:t>
                      </a:r>
                    </a:p>
                    <a:p>
                      <a:pPr algn="l" fontAlgn="ctr"/>
                      <a:r>
                        <a:rPr lang="fr-FR" sz="1200" b="0" i="0" u="none" strike="noStrike" dirty="0" smtClean="0">
                          <a:solidFill>
                            <a:srgbClr val="000000"/>
                          </a:solidFill>
                          <a:effectLst/>
                          <a:latin typeface="Calibri" panose="020F0502020204030204" pitchFamily="34" charset="0"/>
                        </a:rPr>
                        <a:t>Procédures de dénombrement (décompositions/</a:t>
                      </a:r>
                    </a:p>
                    <a:p>
                      <a:pPr algn="l" fontAlgn="ctr"/>
                      <a:r>
                        <a:rPr lang="fr-FR" sz="1200" b="0" i="0" u="none" strike="noStrike" dirty="0" smtClean="0">
                          <a:solidFill>
                            <a:srgbClr val="000000"/>
                          </a:solidFill>
                          <a:effectLst/>
                          <a:latin typeface="Calibri" panose="020F0502020204030204" pitchFamily="34" charset="0"/>
                        </a:rPr>
                        <a:t>recompositions additives ou multiplicatives, utilisations d’unités intermédiaires : dizaines, centaines en relation ou non avec des groupements).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dirty="0"/>
                    </a:p>
                  </a:txBody>
                  <a:tcPr/>
                </a:tc>
                <a:tc>
                  <a:txBody>
                    <a:bodyPr/>
                    <a:lstStyle/>
                    <a:p>
                      <a:endParaRPr lang="fr-FR" sz="1400"/>
                    </a:p>
                  </a:txBody>
                  <a:tcPr/>
                </a:tc>
                <a:tc>
                  <a:txBody>
                    <a:bodyPr/>
                    <a:lstStyle/>
                    <a:p>
                      <a:endParaRPr lang="fr-FR" sz="140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NC5</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Comparer, ranger des nombres entiers, en utilisant les symboles =, &lt;, &gt;. </a:t>
                      </a:r>
                    </a:p>
                    <a:p>
                      <a:pPr algn="l" fontAlgn="ctr"/>
                      <a:r>
                        <a:rPr lang="fr-FR" sz="1200" b="0" i="0" u="none" strike="noStrike" dirty="0" smtClean="0">
                          <a:solidFill>
                            <a:srgbClr val="000000"/>
                          </a:solidFill>
                          <a:effectLst/>
                          <a:latin typeface="Calibri" panose="020F0502020204030204" pitchFamily="34" charset="0"/>
                        </a:rPr>
                        <a:t>Egalite traduisant l’équivalence de deux désignations du même nombre. </a:t>
                      </a:r>
                    </a:p>
                    <a:p>
                      <a:pPr algn="l" fontAlgn="ctr"/>
                      <a:r>
                        <a:rPr lang="fr-FR" sz="1200" b="0" i="0" u="none" strike="noStrike" dirty="0" smtClean="0">
                          <a:solidFill>
                            <a:srgbClr val="000000"/>
                          </a:solidFill>
                          <a:effectLst/>
                          <a:latin typeface="Calibri" panose="020F0502020204030204" pitchFamily="34" charset="0"/>
                        </a:rPr>
                        <a:t>Ordre. </a:t>
                      </a:r>
                    </a:p>
                    <a:p>
                      <a:pPr algn="l" fontAlgn="ctr"/>
                      <a:r>
                        <a:rPr lang="fr-FR" sz="1200" b="0" i="0" u="none" strike="noStrike" dirty="0" smtClean="0">
                          <a:solidFill>
                            <a:srgbClr val="000000"/>
                          </a:solidFill>
                          <a:effectLst/>
                          <a:latin typeface="Calibri" panose="020F0502020204030204" pitchFamily="34" charset="0"/>
                        </a:rPr>
                        <a:t>Sens des symboles =, &lt;, &gt;.</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dirty="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NC11</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200" b="0" i="0" u="none" strike="noStrike" dirty="0" smtClean="0">
                          <a:solidFill>
                            <a:srgbClr val="000000"/>
                          </a:solidFill>
                          <a:effectLst/>
                          <a:latin typeface="Calibri" panose="020F0502020204030204" pitchFamily="34" charset="0"/>
                        </a:rPr>
                        <a:t>Sens des opérations. </a:t>
                      </a:r>
                    </a:p>
                    <a:p>
                      <a:pPr algn="l" fontAlgn="ctr"/>
                      <a:r>
                        <a:rPr lang="fr-FR" sz="12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2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200" b="0" i="0" u="none" strike="noStrike" dirty="0" smtClean="0">
                          <a:solidFill>
                            <a:srgbClr val="000000"/>
                          </a:solidFill>
                          <a:effectLst/>
                          <a:latin typeface="Calibri" panose="020F0502020204030204" pitchFamily="34" charset="0"/>
                        </a:rPr>
                        <a:t>Modéliser ces problèmes à l’aide d’écritures mathématiques. Sens des symboles +, −, ×, :</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2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multiplication par une puissance de 10, doubles et moitiés de nombres d’usage courant, etc..</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NC14</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Élaborer ou choisir des stratégies de calcul à l’oral et à l’écrit.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200" b="0" i="0" u="sng" strike="noStrike" dirty="0">
                          <a:solidFill>
                            <a:srgbClr val="000000"/>
                          </a:solidFill>
                          <a:effectLst/>
                          <a:latin typeface="Calibri" panose="020F0502020204030204" pitchFamily="34" charset="0"/>
                        </a:rPr>
                        <a:t>Calcul mental </a:t>
                      </a:r>
                      <a:r>
                        <a:rPr lang="fr-FR" sz="12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400"/>
                    </a:p>
                  </a:txBody>
                  <a:tcPr/>
                </a:tc>
                <a:tc>
                  <a:txBody>
                    <a:bodyPr/>
                    <a:lstStyle/>
                    <a:p>
                      <a:endParaRPr lang="fr-FR" sz="1400" dirty="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NC17</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sng" strike="noStrike" dirty="0" smtClean="0">
                          <a:solidFill>
                            <a:srgbClr val="000000"/>
                          </a:solidFill>
                          <a:effectLst/>
                          <a:latin typeface="Calibri" panose="020F0502020204030204" pitchFamily="34" charset="0"/>
                        </a:rPr>
                        <a:t>Calcul en ligne :</a:t>
                      </a:r>
                      <a:r>
                        <a:rPr lang="fr-FR" sz="1200" b="0" i="0" u="none" strike="noStrike" dirty="0" smtClean="0">
                          <a:solidFill>
                            <a:srgbClr val="000000"/>
                          </a:solidFill>
                          <a:effectLst/>
                          <a:latin typeface="Calibri" panose="020F0502020204030204" pitchFamily="34" charset="0"/>
                        </a:rPr>
                        <a:t> calculer en utilisant des écritures en ligne additives, soustractives, multiplicatives, mixtes,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dirty="0"/>
                    </a:p>
                  </a:txBody>
                  <a:tcPr/>
                </a:tc>
                <a:tc>
                  <a:txBody>
                    <a:bodyPr/>
                    <a:lstStyle/>
                    <a:p>
                      <a:endParaRPr lang="fr-FR" sz="1400"/>
                    </a:p>
                  </a:txBody>
                  <a:tcPr/>
                </a:tc>
                <a:tc>
                  <a:txBody>
                    <a:bodyPr/>
                    <a:lstStyle/>
                    <a:p>
                      <a:endParaRPr lang="fr-FR" sz="1400" dirty="0"/>
                    </a:p>
                  </a:txBody>
                  <a:tcPr/>
                </a:tc>
              </a:tr>
            </a:tbl>
          </a:graphicData>
        </a:graphic>
      </p:graphicFrame>
      <p:sp>
        <p:nvSpPr>
          <p:cNvPr id="28" name="ZoneTexte 27"/>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spTree>
    <p:extLst>
      <p:ext uri="{BB962C8B-B14F-4D97-AF65-F5344CB8AC3E}">
        <p14:creationId xmlns:p14="http://schemas.microsoft.com/office/powerpoint/2010/main" val="17263880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16b</a:t>
            </a:r>
            <a:endParaRPr lang="fr-FR" sz="1600" b="1" dirty="0">
              <a:latin typeface="Century Gothic" panose="020B0502020202020204" pitchFamily="34" charset="0"/>
            </a:endParaRPr>
          </a:p>
        </p:txBody>
      </p:sp>
      <p:sp>
        <p:nvSpPr>
          <p:cNvPr id="7" name="ZoneTexte 6"/>
          <p:cNvSpPr txBox="1"/>
          <p:nvPr/>
        </p:nvSpPr>
        <p:spPr>
          <a:xfrm>
            <a:off x="196874" y="1072491"/>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180600" y="3805556"/>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3861735754"/>
              </p:ext>
            </p:extLst>
          </p:nvPr>
        </p:nvGraphicFramePr>
        <p:xfrm>
          <a:off x="351713" y="1731768"/>
          <a:ext cx="6870264" cy="1786890"/>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1100" b="1" i="0" u="none" strike="noStrike" dirty="0">
                          <a:solidFill>
                            <a:srgbClr val="000000"/>
                          </a:solidFill>
                          <a:effectLst/>
                          <a:latin typeface="Calibri" panose="020F0502020204030204" pitchFamily="34" charset="0"/>
                        </a:rPr>
                        <a:t>GM1</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Comparer des objets selon plusieurs grandeurs et identifier quand il s’agit d’une longueur, d’une masse, d’une contenance ou d’une durée. </a:t>
                      </a:r>
                    </a:p>
                    <a:p>
                      <a:pPr algn="l" fontAlgn="ctr"/>
                      <a:r>
                        <a:rPr lang="fr-FR" sz="1100" b="0" i="0" u="none" strike="noStrike" dirty="0" smtClean="0">
                          <a:solidFill>
                            <a:srgbClr val="000000"/>
                          </a:solidFill>
                          <a:effectLst/>
                          <a:latin typeface="Calibri" panose="020F0502020204030204" pitchFamily="34" charset="0"/>
                        </a:rPr>
                        <a:t>Lexique spécifique associé aux longueurs, aux masses, aux durées.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dirty="0"/>
                    </a:p>
                  </a:txBody>
                  <a:tcPr/>
                </a:tc>
              </a:tr>
              <a:tr h="370840">
                <a:tc>
                  <a:txBody>
                    <a:bodyPr/>
                    <a:lstStyle/>
                    <a:p>
                      <a:pPr algn="ctr"/>
                      <a:r>
                        <a:rPr lang="fr-FR" sz="1100" b="1" dirty="0" smtClean="0"/>
                        <a:t>GM5</a:t>
                      </a:r>
                      <a:endParaRPr lang="fr-FR" sz="1100" b="1" dirty="0"/>
                    </a:p>
                  </a:txBody>
                  <a:tcPr anchor="ctr"/>
                </a:tc>
                <a:tc>
                  <a:txBody>
                    <a:bodyPr/>
                    <a:lstStyle/>
                    <a:p>
                      <a:pPr algn="l"/>
                      <a:r>
                        <a:rPr lang="fr-FR" sz="1100" dirty="0" smtClean="0"/>
                        <a:t>Mesurer des masses et des contenances avec des instruments adaptés. </a:t>
                      </a:r>
                      <a:endParaRPr lang="fr-FR" sz="1100" dirty="0"/>
                    </a:p>
                  </a:txBody>
                  <a:tcPr anchor="ct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GM8</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Comparer, estimer, mesurer des durées (Unités de mesure usuelles de durées : j, semaine, mois, année, siècle, millénaire.) Relations entre ces unités.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782343495"/>
              </p:ext>
            </p:extLst>
          </p:nvPr>
        </p:nvGraphicFramePr>
        <p:xfrm>
          <a:off x="351713" y="4553611"/>
          <a:ext cx="6870264" cy="5712460"/>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1100" b="1" i="0" u="none" strike="noStrike" dirty="0">
                          <a:solidFill>
                            <a:srgbClr val="000000"/>
                          </a:solidFill>
                          <a:effectLst/>
                          <a:latin typeface="Calibri" panose="020F0502020204030204" pitchFamily="34" charset="0"/>
                        </a:rPr>
                        <a:t>EG2</a:t>
                      </a:r>
                    </a:p>
                  </a:txBody>
                  <a:tcPr marL="9525" marR="9525" marT="9525" marB="0" anchor="ctr"/>
                </a:tc>
                <a:tc>
                  <a:txBody>
                    <a:bodyPr/>
                    <a:lstStyle/>
                    <a:p>
                      <a:pPr algn="l" fontAlgn="ctr"/>
                      <a:r>
                        <a:rPr lang="fr-FR" sz="1100" b="0" i="0" u="none" strike="noStrike" dirty="0">
                          <a:solidFill>
                            <a:srgbClr val="000000"/>
                          </a:solidFill>
                          <a:effectLst/>
                          <a:latin typeface="Calibri" panose="020F0502020204030204" pitchFamily="34" charset="0"/>
                        </a:rPr>
                        <a:t>Situer des objets ou des personnes les uns par rapport aux autres ou par rapport à d’autres </a:t>
                      </a:r>
                      <a:r>
                        <a:rPr lang="fr-FR" sz="1100" b="0" i="0" u="none" strike="noStrike" dirty="0" smtClean="0">
                          <a:solidFill>
                            <a:srgbClr val="000000"/>
                          </a:solidFill>
                          <a:effectLst/>
                          <a:latin typeface="Calibri" panose="020F0502020204030204" pitchFamily="34" charset="0"/>
                        </a:rPr>
                        <a:t>repères.</a:t>
                      </a:r>
                    </a:p>
                    <a:p>
                      <a:pPr algn="l" fontAlgn="ctr"/>
                      <a:r>
                        <a:rPr lang="fr-FR" sz="1100" b="0" i="0" u="none" strike="noStrike" dirty="0" smtClean="0">
                          <a:solidFill>
                            <a:srgbClr val="000000"/>
                          </a:solidFill>
                          <a:effectLst/>
                          <a:latin typeface="Calibri" panose="020F0502020204030204" pitchFamily="34" charset="0"/>
                        </a:rPr>
                        <a:t>Vocabulaire </a:t>
                      </a:r>
                      <a:r>
                        <a:rPr lang="fr-FR" sz="1100" b="0" i="0" u="none" strike="noStrike" dirty="0">
                          <a:solidFill>
                            <a:srgbClr val="000000"/>
                          </a:solidFill>
                          <a:effectLst/>
                          <a:latin typeface="Calibri" panose="020F0502020204030204" pitchFamily="34" charset="0"/>
                        </a:rPr>
                        <a:t>permettant de définir des positions (gauche</a:t>
                      </a:r>
                      <a:r>
                        <a:rPr lang="fr-FR" sz="1100" b="0" i="0" u="none" strike="noStrike" dirty="0" smtClean="0">
                          <a:solidFill>
                            <a:srgbClr val="000000"/>
                          </a:solidFill>
                          <a:effectLst/>
                          <a:latin typeface="Calibri" panose="020F0502020204030204" pitchFamily="34" charset="0"/>
                        </a:rPr>
                        <a:t>, droite</a:t>
                      </a:r>
                      <a:r>
                        <a:rPr lang="fr-FR" sz="1100" b="0" i="0" u="none" strike="noStrike" dirty="0">
                          <a:solidFill>
                            <a:srgbClr val="000000"/>
                          </a:solidFill>
                          <a:effectLst/>
                          <a:latin typeface="Calibri" panose="020F0502020204030204" pitchFamily="34" charset="0"/>
                        </a:rPr>
                        <a:t>, au-dessus, en dessous, sur, sous, devant, derrière, près, loin, premier plan, second plan, nord, sud, est, ouest</a:t>
                      </a:r>
                      <a:r>
                        <a:rPr lang="fr-FR" sz="1100" b="0" i="0" u="none" strike="noStrike" dirty="0" smtClean="0">
                          <a:solidFill>
                            <a:srgbClr val="000000"/>
                          </a:solidFill>
                          <a:effectLst/>
                          <a:latin typeface="Calibri" panose="020F0502020204030204" pitchFamily="34" charset="0"/>
                        </a:rPr>
                        <a:t>,…).</a:t>
                      </a:r>
                    </a:p>
                    <a:p>
                      <a:pPr algn="l" fontAlgn="ctr"/>
                      <a:r>
                        <a:rPr lang="fr-FR" sz="1100" b="0" i="0" u="none" strike="noStrike" dirty="0" smtClean="0">
                          <a:solidFill>
                            <a:srgbClr val="000000"/>
                          </a:solidFill>
                          <a:effectLst/>
                          <a:latin typeface="Calibri" panose="020F0502020204030204" pitchFamily="34" charset="0"/>
                        </a:rPr>
                        <a:t>Vocabulaire </a:t>
                      </a:r>
                      <a:r>
                        <a:rPr lang="fr-FR" sz="1100" b="0" i="0" u="none" strike="noStrike" dirty="0">
                          <a:solidFill>
                            <a:srgbClr val="000000"/>
                          </a:solidFill>
                          <a:effectLst/>
                          <a:latin typeface="Calibri" panose="020F0502020204030204" pitchFamily="34" charset="0"/>
                        </a:rPr>
                        <a:t>permettant de définir des déplacements (avancer, reculer, tourner à droite/à gauche, monter, descendre, …).</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EG4</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S'orienter et se déplacer en utilisant des repères.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EG6</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Reconnaitre et trier les solides usuels parmi des solides variés. </a:t>
                      </a:r>
                    </a:p>
                    <a:p>
                      <a:pPr algn="l" fontAlgn="ctr"/>
                      <a:r>
                        <a:rPr lang="fr-FR" sz="1100" b="0" i="0" u="none" strike="noStrike" dirty="0" smtClean="0">
                          <a:solidFill>
                            <a:srgbClr val="000000"/>
                          </a:solidFill>
                          <a:effectLst/>
                          <a:latin typeface="Calibri" panose="020F0502020204030204" pitchFamily="34" charset="0"/>
                        </a:rPr>
                        <a:t>Vocabulaire approprié pour : nommer des solides (boule, cylindre, cône, cube, pavé droit, pyramide) ; décrire des polyèdres (face, sommet, arête).</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EG7</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Décrire et comparer des solides en utilisant le vocabulaire approprié. </a:t>
                      </a:r>
                    </a:p>
                    <a:p>
                      <a:pPr algn="l" fontAlgn="ctr"/>
                      <a:r>
                        <a:rPr lang="fr-FR" sz="1100" b="0" i="0" u="none" strike="noStrike" dirty="0" smtClean="0">
                          <a:solidFill>
                            <a:srgbClr val="000000"/>
                          </a:solidFill>
                          <a:effectLst/>
                          <a:latin typeface="Calibri" panose="020F0502020204030204" pitchFamily="34" charset="0"/>
                        </a:rPr>
                        <a:t>Les faces d’un cube sont des carrés. </a:t>
                      </a:r>
                    </a:p>
                    <a:p>
                      <a:pPr algn="l" fontAlgn="ctr"/>
                      <a:r>
                        <a:rPr lang="fr-FR" sz="1100" b="0" i="0" u="none" strike="noStrike" dirty="0" smtClean="0">
                          <a:solidFill>
                            <a:srgbClr val="000000"/>
                          </a:solidFill>
                          <a:effectLst/>
                          <a:latin typeface="Calibri" panose="020F0502020204030204" pitchFamily="34" charset="0"/>
                        </a:rPr>
                        <a:t>Les faces d’un pavé droit sont des rectangles (qui peuvent être des carrés).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EG8</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Reproduire des solides.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EG10</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Décrire, reproduire des figures ou des assemblages de figures planes sur papier quadrillé ou uni.</a:t>
                      </a:r>
                    </a:p>
                    <a:p>
                      <a:pPr algn="l" fontAlgn="ctr"/>
                      <a:r>
                        <a:rPr lang="fr-FR" sz="1100" b="0" i="0" u="none" strike="noStrike" dirty="0" smtClean="0">
                          <a:solidFill>
                            <a:srgbClr val="000000"/>
                          </a:solidFill>
                          <a:effectLst/>
                          <a:latin typeface="Calibri" panose="020F0502020204030204" pitchFamily="34" charset="0"/>
                        </a:rPr>
                        <a:t>Vocabulaire approprié pour décrire les figures planes usuelles : carré, rectangle, triangle, triangle rectangle, polygone, côté, sommet, angle droit ; cercle, disque, rayon, centre ; segment, milieu d’un segment, droite.</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EG12</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Reconnaitre, nommer les figures usuelles.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EG15</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Utiliser la règle (non graduée) pour repérer et produire des alignements.  Alignement de points et de segments.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grpSp>
        <p:nvGrpSpPr>
          <p:cNvPr id="24" name="Groupe 23"/>
          <p:cNvGrpSpPr/>
          <p:nvPr/>
        </p:nvGrpSpPr>
        <p:grpSpPr>
          <a:xfrm>
            <a:off x="180600" y="822127"/>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759097" y="3716778"/>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Tree>
    <p:extLst>
      <p:ext uri="{BB962C8B-B14F-4D97-AF65-F5344CB8AC3E}">
        <p14:creationId xmlns:p14="http://schemas.microsoft.com/office/powerpoint/2010/main" val="11375424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17a</a:t>
            </a:r>
            <a:endParaRPr lang="fr-FR" sz="1600" b="1" dirty="0">
              <a:latin typeface="Century Gothic" panose="020B0502020202020204" pitchFamily="34" charset="0"/>
            </a:endParaRPr>
          </a:p>
        </p:txBody>
      </p:sp>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graphicFrame>
        <p:nvGraphicFramePr>
          <p:cNvPr id="27" name="Tableau 26"/>
          <p:cNvGraphicFramePr>
            <a:graphicFrameLocks noGrp="1"/>
          </p:cNvGraphicFramePr>
          <p:nvPr>
            <p:extLst>
              <p:ext uri="{D42A27DB-BD31-4B8C-83A1-F6EECF244321}">
                <p14:modId xmlns:p14="http://schemas.microsoft.com/office/powerpoint/2010/main" val="509161803"/>
              </p:ext>
            </p:extLst>
          </p:nvPr>
        </p:nvGraphicFramePr>
        <p:xfrm>
          <a:off x="328488" y="1213194"/>
          <a:ext cx="6870264" cy="1867535"/>
        </p:xfrm>
        <a:graphic>
          <a:graphicData uri="http://schemas.openxmlformats.org/drawingml/2006/table">
            <a:tbl>
              <a:tblPr firstRow="1" bandRow="1">
                <a:tableStyleId>{5940675A-B579-460E-94D1-54222C63F5DA}</a:tableStyleId>
              </a:tblPr>
              <a:tblGrid>
                <a:gridCol w="529100"/>
                <a:gridCol w="4120516"/>
                <a:gridCol w="457200"/>
                <a:gridCol w="516835"/>
                <a:gridCol w="496956"/>
                <a:gridCol w="749657"/>
              </a:tblGrid>
              <a:tr h="370840">
                <a:tc>
                  <a:txBody>
                    <a:bodyPr/>
                    <a:lstStyle/>
                    <a:p>
                      <a:pPr algn="ctr" fontAlgn="ctr"/>
                      <a:r>
                        <a:rPr lang="fr-FR" sz="1200" b="1" i="0" u="none" strike="noStrike" dirty="0" smtClean="0">
                          <a:solidFill>
                            <a:srgbClr val="000000"/>
                          </a:solidFill>
                          <a:effectLst/>
                          <a:latin typeface="Calibri" panose="020F0502020204030204" pitchFamily="34" charset="0"/>
                        </a:rPr>
                        <a:t>NC3</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Repérer un rang ou une position dans une file ou sur une piste.</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dirty="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NC4</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Faire le lien entre le rang dans une liste et le nombre d’éléments qui le précèdent. (Relation entre ordinaux et cardinaux.)</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dirty="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NC14</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Élaborer ou choisir des stratégies de calcul à l’oral et à l’écrit.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200" b="0" i="0" u="sng" strike="noStrike" dirty="0">
                          <a:solidFill>
                            <a:srgbClr val="000000"/>
                          </a:solidFill>
                          <a:effectLst/>
                          <a:latin typeface="Calibri" panose="020F0502020204030204" pitchFamily="34" charset="0"/>
                        </a:rPr>
                        <a:t>Calcul mental </a:t>
                      </a:r>
                      <a:r>
                        <a:rPr lang="fr-FR" sz="12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400"/>
                    </a:p>
                  </a:txBody>
                  <a:tcPr/>
                </a:tc>
                <a:tc>
                  <a:txBody>
                    <a:bodyPr/>
                    <a:lstStyle/>
                    <a:p>
                      <a:endParaRPr lang="fr-FR" sz="1400" dirty="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NC17</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sng" strike="noStrike" dirty="0" smtClean="0">
                          <a:solidFill>
                            <a:srgbClr val="000000"/>
                          </a:solidFill>
                          <a:effectLst/>
                          <a:latin typeface="Calibri" panose="020F0502020204030204" pitchFamily="34" charset="0"/>
                        </a:rPr>
                        <a:t>Calcul en ligne :</a:t>
                      </a:r>
                      <a:r>
                        <a:rPr lang="fr-FR" sz="1200" b="0" i="0" u="none" strike="noStrike" dirty="0" smtClean="0">
                          <a:solidFill>
                            <a:srgbClr val="000000"/>
                          </a:solidFill>
                          <a:effectLst/>
                          <a:latin typeface="Calibri" panose="020F0502020204030204" pitchFamily="34" charset="0"/>
                        </a:rPr>
                        <a:t> calculer en utilisant des écritures en ligne additives, soustractives, multiplicatives, mixtes,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dirty="0"/>
                    </a:p>
                  </a:txBody>
                  <a:tcPr/>
                </a:tc>
                <a:tc>
                  <a:txBody>
                    <a:bodyPr/>
                    <a:lstStyle/>
                    <a:p>
                      <a:endParaRPr lang="fr-FR" sz="1400"/>
                    </a:p>
                  </a:txBody>
                  <a:tcPr/>
                </a:tc>
                <a:tc>
                  <a:txBody>
                    <a:bodyPr/>
                    <a:lstStyle/>
                    <a:p>
                      <a:endParaRPr lang="fr-FR" sz="1400" dirty="0"/>
                    </a:p>
                  </a:txBody>
                  <a:tcPr/>
                </a:tc>
              </a:tr>
            </a:tbl>
          </a:graphicData>
        </a:graphic>
      </p:graphicFrame>
    </p:spTree>
    <p:extLst>
      <p:ext uri="{BB962C8B-B14F-4D97-AF65-F5344CB8AC3E}">
        <p14:creationId xmlns:p14="http://schemas.microsoft.com/office/powerpoint/2010/main" val="11618321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17b</a:t>
            </a:r>
            <a:endParaRPr lang="fr-FR" sz="1600" b="1" dirty="0">
              <a:latin typeface="Century Gothic" panose="020B0502020202020204" pitchFamily="34" charset="0"/>
            </a:endParaRPr>
          </a:p>
        </p:txBody>
      </p:sp>
      <p:sp>
        <p:nvSpPr>
          <p:cNvPr id="7" name="ZoneTexte 6"/>
          <p:cNvSpPr txBox="1"/>
          <p:nvPr/>
        </p:nvSpPr>
        <p:spPr>
          <a:xfrm>
            <a:off x="196874" y="1305679"/>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196874" y="4316480"/>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4148807295"/>
              </p:ext>
            </p:extLst>
          </p:nvPr>
        </p:nvGraphicFramePr>
        <p:xfrm>
          <a:off x="328752" y="1966823"/>
          <a:ext cx="6870264" cy="2030730"/>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483319">
                <a:tc>
                  <a:txBody>
                    <a:bodyPr/>
                    <a:lstStyle/>
                    <a:p>
                      <a:pPr algn="ctr" fontAlgn="ctr"/>
                      <a:r>
                        <a:rPr lang="fr-FR" sz="1200" b="1" i="0" u="none" strike="noStrike" dirty="0">
                          <a:solidFill>
                            <a:srgbClr val="000000"/>
                          </a:solidFill>
                          <a:effectLst/>
                          <a:latin typeface="Calibri" panose="020F0502020204030204" pitchFamily="34" charset="0"/>
                        </a:rPr>
                        <a:t>GM8</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Comparer, estimer, mesurer des durées (Unités de mesure usuelles de durées : j, semaine, mois, année, siècle, millénaire.) Relations entre ces unités.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GM9</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Dans des cas simples, représenter une grandeur par une longueur, notamment sur une demi-droite graduée. </a:t>
                      </a:r>
                    </a:p>
                    <a:p>
                      <a:pPr algn="l" fontAlgn="ctr"/>
                      <a:r>
                        <a:rPr lang="fr-FR" sz="1200" b="0" i="0" u="none" strike="noStrike" dirty="0" smtClean="0">
                          <a:solidFill>
                            <a:srgbClr val="000000"/>
                          </a:solidFill>
                          <a:effectLst/>
                          <a:latin typeface="Calibri" panose="020F0502020204030204" pitchFamily="34" charset="0"/>
                        </a:rPr>
                        <a:t>Des objets de grandeurs égales sont représentés par des segments de longueurs égales. </a:t>
                      </a:r>
                    </a:p>
                    <a:p>
                      <a:pPr algn="l" fontAlgn="ctr"/>
                      <a:r>
                        <a:rPr lang="fr-FR" sz="1200" b="0" i="0" u="none" strike="noStrike" dirty="0" smtClean="0">
                          <a:solidFill>
                            <a:srgbClr val="000000"/>
                          </a:solidFill>
                          <a:effectLst/>
                          <a:latin typeface="Calibri" panose="020F0502020204030204" pitchFamily="34" charset="0"/>
                        </a:rPr>
                        <a:t>La règle graduée en cm comme cas particulier d’une demi-droite graduée.</a:t>
                      </a:r>
                    </a:p>
                    <a:p>
                      <a:pPr algn="l" fontAlgn="ctr"/>
                      <a:r>
                        <a:rPr lang="fr-FR" sz="1200" b="0" i="0" u="none" strike="noStrike" dirty="0" smtClean="0">
                          <a:solidFill>
                            <a:srgbClr val="000000"/>
                          </a:solidFill>
                          <a:effectLst/>
                          <a:latin typeface="Calibri" panose="020F0502020204030204" pitchFamily="34" charset="0"/>
                        </a:rPr>
                        <a:t>Une grandeur double est représentée par une longueur double.</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2777983828"/>
              </p:ext>
            </p:extLst>
          </p:nvPr>
        </p:nvGraphicFramePr>
        <p:xfrm>
          <a:off x="352685" y="5096564"/>
          <a:ext cx="6870264" cy="1477645"/>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1200" b="1" i="0" u="none" strike="noStrike" dirty="0">
                          <a:solidFill>
                            <a:srgbClr val="000000"/>
                          </a:solidFill>
                          <a:effectLst/>
                          <a:latin typeface="Calibri" panose="020F0502020204030204" pitchFamily="34" charset="0"/>
                        </a:rPr>
                        <a:t>EG10</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Décrire, reproduire des figures ou des assemblages de figures planes sur papier quadrillé ou uni.</a:t>
                      </a:r>
                    </a:p>
                    <a:p>
                      <a:pPr algn="l" fontAlgn="ctr"/>
                      <a:r>
                        <a:rPr lang="fr-FR" sz="1200" b="0" i="0" u="none" strike="noStrike" dirty="0" smtClean="0">
                          <a:solidFill>
                            <a:srgbClr val="000000"/>
                          </a:solidFill>
                          <a:effectLst/>
                          <a:latin typeface="Calibri" panose="020F0502020204030204" pitchFamily="34" charset="0"/>
                        </a:rPr>
                        <a:t>Vocabulaire approprié pour décrire les figures planes usuelles : carré, rectangle, triangle, triangle rectangle, polygone, côté, sommet, angle droit ; cercle, disque, rayon, centre ; segment, milieu d’un segment, droite.</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EG12</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Reconnaitre, nommer les figures usuelles.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grpSp>
        <p:nvGrpSpPr>
          <p:cNvPr id="24" name="Groupe 23"/>
          <p:cNvGrpSpPr/>
          <p:nvPr/>
        </p:nvGrpSpPr>
        <p:grpSpPr>
          <a:xfrm>
            <a:off x="504437" y="1137089"/>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640682" y="4220108"/>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Tree>
    <p:extLst>
      <p:ext uri="{BB962C8B-B14F-4D97-AF65-F5344CB8AC3E}">
        <p14:creationId xmlns:p14="http://schemas.microsoft.com/office/powerpoint/2010/main" val="39361832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18a</a:t>
            </a:r>
            <a:endParaRPr lang="fr-FR" sz="1600" b="1" dirty="0">
              <a:latin typeface="Century Gothic" panose="020B0502020202020204" pitchFamily="34" charset="0"/>
            </a:endParaRPr>
          </a:p>
        </p:txBody>
      </p:sp>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graphicFrame>
        <p:nvGraphicFramePr>
          <p:cNvPr id="27" name="Tableau 26"/>
          <p:cNvGraphicFramePr>
            <a:graphicFrameLocks noGrp="1"/>
          </p:cNvGraphicFramePr>
          <p:nvPr>
            <p:extLst>
              <p:ext uri="{D42A27DB-BD31-4B8C-83A1-F6EECF244321}">
                <p14:modId xmlns:p14="http://schemas.microsoft.com/office/powerpoint/2010/main" val="1213240047"/>
              </p:ext>
            </p:extLst>
          </p:nvPr>
        </p:nvGraphicFramePr>
        <p:xfrm>
          <a:off x="328488" y="1213194"/>
          <a:ext cx="6870264" cy="7396480"/>
        </p:xfrm>
        <a:graphic>
          <a:graphicData uri="http://schemas.openxmlformats.org/drawingml/2006/table">
            <a:tbl>
              <a:tblPr firstRow="1" bandRow="1">
                <a:tableStyleId>{5940675A-B579-460E-94D1-54222C63F5DA}</a:tableStyleId>
              </a:tblPr>
              <a:tblGrid>
                <a:gridCol w="529100"/>
                <a:gridCol w="4120516"/>
                <a:gridCol w="457200"/>
                <a:gridCol w="516835"/>
                <a:gridCol w="496956"/>
                <a:gridCol w="749657"/>
              </a:tblGrid>
              <a:tr h="370840">
                <a:tc>
                  <a:txBody>
                    <a:bodyPr/>
                    <a:lstStyle/>
                    <a:p>
                      <a:pPr algn="ctr" fontAlgn="ctr"/>
                      <a:r>
                        <a:rPr lang="fr-FR" sz="1200" b="1" i="0" u="none" strike="noStrike" dirty="0">
                          <a:solidFill>
                            <a:srgbClr val="000000"/>
                          </a:solidFill>
                          <a:effectLst/>
                          <a:latin typeface="Calibri" panose="020F0502020204030204" pitchFamily="34" charset="0"/>
                        </a:rPr>
                        <a:t>NC2</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diverses stratégies de dénombrement.</a:t>
                      </a:r>
                    </a:p>
                    <a:p>
                      <a:pPr algn="l" fontAlgn="ctr"/>
                      <a:r>
                        <a:rPr lang="fr-FR" sz="1200" b="0" i="0" u="none" strike="noStrike" dirty="0" smtClean="0">
                          <a:solidFill>
                            <a:srgbClr val="000000"/>
                          </a:solidFill>
                          <a:effectLst/>
                          <a:latin typeface="Calibri" panose="020F0502020204030204" pitchFamily="34" charset="0"/>
                        </a:rPr>
                        <a:t>Procédures de dénombrement (décompositions/</a:t>
                      </a:r>
                    </a:p>
                    <a:p>
                      <a:pPr algn="l" fontAlgn="ctr"/>
                      <a:r>
                        <a:rPr lang="fr-FR" sz="1200" b="0" i="0" u="none" strike="noStrike" dirty="0" smtClean="0">
                          <a:solidFill>
                            <a:srgbClr val="000000"/>
                          </a:solidFill>
                          <a:effectLst/>
                          <a:latin typeface="Calibri" panose="020F0502020204030204" pitchFamily="34" charset="0"/>
                        </a:rPr>
                        <a:t>recompositions additives ou multiplicatives, utilisations d’unités intermédiaires : dizaines, centaines en relation ou non avec des groupements).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NC4</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Faire le lien entre le rang dans une liste et le nombre d’éléments qui le précèdent. (Relation entre ordinaux et cardinaux.)</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NC7</a:t>
                      </a:r>
                    </a:p>
                  </a:txBody>
                  <a:tcPr marL="9525" marR="9525" marT="9525" marB="0" anchor="ctr"/>
                </a:tc>
                <a:tc>
                  <a:txBody>
                    <a:bodyPr/>
                    <a:lstStyle/>
                    <a:p>
                      <a:pPr algn="l" fontAlgn="ctr"/>
                      <a:r>
                        <a:rPr lang="fr-FR" sz="1200" b="0" i="0" u="none" strike="noStrike" dirty="0">
                          <a:solidFill>
                            <a:srgbClr val="000000"/>
                          </a:solidFill>
                          <a:effectLst/>
                          <a:latin typeface="Calibri" panose="020F0502020204030204" pitchFamily="34" charset="0"/>
                        </a:rPr>
                        <a:t>Passer d’une représentation à une autre, en particulier associer les noms des nombres à leurs écritures chiffrées.</a:t>
                      </a:r>
                    </a:p>
                  </a:txBody>
                  <a:tcPr marL="9525" marR="9525" marT="9525" marB="0" anchor="ctr"/>
                </a:tc>
                <a:tc>
                  <a:txBody>
                    <a:bodyPr/>
                    <a:lstStyle/>
                    <a:p>
                      <a:endParaRPr lang="fr-FR" sz="1400" dirty="0"/>
                    </a:p>
                  </a:txBody>
                  <a:tcPr/>
                </a:tc>
                <a:tc>
                  <a:txBody>
                    <a:bodyPr/>
                    <a:lstStyle/>
                    <a:p>
                      <a:endParaRPr lang="fr-FR" sz="1400" dirty="0"/>
                    </a:p>
                  </a:txBody>
                  <a:tcPr/>
                </a:tc>
                <a:tc>
                  <a:txBody>
                    <a:bodyPr/>
                    <a:lstStyle/>
                    <a:p>
                      <a:endParaRPr lang="fr-FR" sz="1400" dirty="0"/>
                    </a:p>
                  </a:txBody>
                  <a:tcPr/>
                </a:tc>
                <a:tc>
                  <a:txBody>
                    <a:bodyPr/>
                    <a:lstStyle/>
                    <a:p>
                      <a:endParaRPr lang="fr-FR" sz="1400" dirty="0"/>
                    </a:p>
                  </a:txBody>
                  <a:tcPr/>
                </a:tc>
              </a:tr>
              <a:tr h="370840">
                <a:tc>
                  <a:txBody>
                    <a:bodyPr/>
                    <a:lstStyle/>
                    <a:p>
                      <a:pPr algn="ctr" fontAlgn="ctr"/>
                      <a:r>
                        <a:rPr lang="fr-FR" sz="1200" b="1" i="0" u="none" strike="noStrike">
                          <a:solidFill>
                            <a:srgbClr val="000000"/>
                          </a:solidFill>
                          <a:effectLst/>
                          <a:latin typeface="Calibri" panose="020F0502020204030204" pitchFamily="34" charset="0"/>
                        </a:rPr>
                        <a:t>NC8</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Interpréter les noms des nombres à l’aide des unités de numération et des écritures arithmétiques. </a:t>
                      </a:r>
                    </a:p>
                    <a:p>
                      <a:pPr algn="l" fontAlgn="ctr"/>
                      <a:r>
                        <a:rPr lang="fr-FR" sz="1200" b="0" i="0" u="none" strike="noStrike" dirty="0" smtClean="0">
                          <a:solidFill>
                            <a:srgbClr val="000000"/>
                          </a:solidFill>
                          <a:effectLst/>
                          <a:latin typeface="Calibri" panose="020F0502020204030204" pitchFamily="34" charset="0"/>
                        </a:rPr>
                        <a:t>Unités de numération (unités simples, dizaines, centaines, milliers) et leurs relations (principe décimal de la numération en chiffres). </a:t>
                      </a:r>
                    </a:p>
                    <a:p>
                      <a:pPr algn="l" fontAlgn="ctr"/>
                      <a:r>
                        <a:rPr lang="fr-FR" sz="1200" b="0" i="0" u="none" strike="noStrike" dirty="0" smtClean="0">
                          <a:solidFill>
                            <a:srgbClr val="000000"/>
                          </a:solidFill>
                          <a:effectLst/>
                          <a:latin typeface="Calibri" panose="020F0502020204030204" pitchFamily="34" charset="0"/>
                        </a:rPr>
                        <a:t>Valeur des chiffres en fonction de leur rang dans l’écriture d’un nombre (principe de position).</a:t>
                      </a:r>
                    </a:p>
                    <a:p>
                      <a:pPr algn="l" fontAlgn="ctr"/>
                      <a:r>
                        <a:rPr lang="fr-FR" sz="1200" b="0" i="0" u="none" strike="noStrike" dirty="0" smtClean="0">
                          <a:solidFill>
                            <a:srgbClr val="000000"/>
                          </a:solidFill>
                          <a:effectLst/>
                          <a:latin typeface="Calibri" panose="020F0502020204030204" pitchFamily="34" charset="0"/>
                        </a:rPr>
                        <a:t>Noms des nombres.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NC11</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200" b="0" i="0" u="none" strike="noStrike" dirty="0" smtClean="0">
                          <a:solidFill>
                            <a:srgbClr val="000000"/>
                          </a:solidFill>
                          <a:effectLst/>
                          <a:latin typeface="Calibri" panose="020F0502020204030204" pitchFamily="34" charset="0"/>
                        </a:rPr>
                        <a:t>Sens des opérations. </a:t>
                      </a:r>
                    </a:p>
                    <a:p>
                      <a:pPr algn="l" fontAlgn="ctr"/>
                      <a:r>
                        <a:rPr lang="fr-FR" sz="12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2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200" b="0" i="0" u="none" strike="noStrike" dirty="0" smtClean="0">
                          <a:solidFill>
                            <a:srgbClr val="000000"/>
                          </a:solidFill>
                          <a:effectLst/>
                          <a:latin typeface="Calibri" panose="020F0502020204030204" pitchFamily="34" charset="0"/>
                        </a:rPr>
                        <a:t>Modéliser ces problèmes à l’aide d’écritures mathématiques. Sens des symboles +, −, ×, :</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2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multiplication par une puissance de 10, doubles et moitiés de nombres d’usage courant, etc..</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NC14</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Élaborer ou choisir des stratégies de calcul à l’oral et à l’écrit.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200" b="0" i="0" u="sng" strike="noStrike" dirty="0">
                          <a:solidFill>
                            <a:srgbClr val="000000"/>
                          </a:solidFill>
                          <a:effectLst/>
                          <a:latin typeface="Calibri" panose="020F0502020204030204" pitchFamily="34" charset="0"/>
                        </a:rPr>
                        <a:t>Calcul mental </a:t>
                      </a:r>
                      <a:r>
                        <a:rPr lang="fr-FR" sz="12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400"/>
                    </a:p>
                  </a:txBody>
                  <a:tcPr/>
                </a:tc>
                <a:tc>
                  <a:txBody>
                    <a:bodyPr/>
                    <a:lstStyle/>
                    <a:p>
                      <a:endParaRPr lang="fr-FR" sz="1400" dirty="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NC17</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sng" strike="noStrike" dirty="0" smtClean="0">
                          <a:solidFill>
                            <a:srgbClr val="000000"/>
                          </a:solidFill>
                          <a:effectLst/>
                          <a:latin typeface="Calibri" panose="020F0502020204030204" pitchFamily="34" charset="0"/>
                        </a:rPr>
                        <a:t>Calcul en ligne :</a:t>
                      </a:r>
                      <a:r>
                        <a:rPr lang="fr-FR" sz="1200" b="0" i="0" u="none" strike="noStrike" dirty="0" smtClean="0">
                          <a:solidFill>
                            <a:srgbClr val="000000"/>
                          </a:solidFill>
                          <a:effectLst/>
                          <a:latin typeface="Calibri" panose="020F0502020204030204" pitchFamily="34" charset="0"/>
                        </a:rPr>
                        <a:t> calculer en utilisant des écritures en ligne additives, soustractives, multiplicatives, mixtes,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dirty="0"/>
                    </a:p>
                  </a:txBody>
                  <a:tcPr/>
                </a:tc>
                <a:tc>
                  <a:txBody>
                    <a:bodyPr/>
                    <a:lstStyle/>
                    <a:p>
                      <a:endParaRPr lang="fr-FR" sz="1400"/>
                    </a:p>
                  </a:txBody>
                  <a:tcPr/>
                </a:tc>
                <a:tc>
                  <a:txBody>
                    <a:bodyPr/>
                    <a:lstStyle/>
                    <a:p>
                      <a:endParaRPr lang="fr-FR" sz="1400" dirty="0"/>
                    </a:p>
                  </a:txBody>
                  <a:tcPr/>
                </a:tc>
              </a:tr>
            </a:tbl>
          </a:graphicData>
        </a:graphic>
      </p:graphicFrame>
    </p:spTree>
    <p:extLst>
      <p:ext uri="{BB962C8B-B14F-4D97-AF65-F5344CB8AC3E}">
        <p14:creationId xmlns:p14="http://schemas.microsoft.com/office/powerpoint/2010/main" val="929711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18b</a:t>
            </a:r>
            <a:endParaRPr lang="fr-FR" sz="1600" b="1" dirty="0">
              <a:latin typeface="Century Gothic" panose="020B0502020202020204" pitchFamily="34" charset="0"/>
            </a:endParaRPr>
          </a:p>
        </p:txBody>
      </p:sp>
      <p:sp>
        <p:nvSpPr>
          <p:cNvPr id="7" name="ZoneTexte 6"/>
          <p:cNvSpPr txBox="1"/>
          <p:nvPr/>
        </p:nvSpPr>
        <p:spPr>
          <a:xfrm>
            <a:off x="196874" y="1305679"/>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486291" y="4930424"/>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1992552058"/>
              </p:ext>
            </p:extLst>
          </p:nvPr>
        </p:nvGraphicFramePr>
        <p:xfrm>
          <a:off x="308870" y="1955150"/>
          <a:ext cx="6870264" cy="2579370"/>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1200" b="1" i="0" u="none" strike="noStrike" dirty="0" smtClean="0">
                          <a:solidFill>
                            <a:srgbClr val="000000"/>
                          </a:solidFill>
                          <a:effectLst/>
                          <a:latin typeface="Calibri" panose="020F0502020204030204" pitchFamily="34" charset="0"/>
                        </a:rPr>
                        <a:t>GM10</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Résoudre des problèmes, notamment de mesurage et de comparaison, en utilisant les opérations sur les grandeurs ou sur les nombres. </a:t>
                      </a:r>
                    </a:p>
                    <a:p>
                      <a:pPr algn="l" fontAlgn="ctr"/>
                      <a:r>
                        <a:rPr lang="fr-FR" sz="1200" b="0" i="0" u="none" strike="noStrike" dirty="0" smtClean="0">
                          <a:solidFill>
                            <a:srgbClr val="000000"/>
                          </a:solidFill>
                          <a:effectLst/>
                          <a:latin typeface="Calibri" panose="020F0502020204030204" pitchFamily="34" charset="0"/>
                        </a:rPr>
                        <a:t>Opérations sur les grandeurs (addition, soustraction, multiplication par un entier, division : recherche du nombre de parts et de la taille d’une part). </a:t>
                      </a:r>
                    </a:p>
                    <a:p>
                      <a:pPr algn="l" fontAlgn="ctr"/>
                      <a:r>
                        <a:rPr lang="fr-FR" sz="1200" b="0" i="0" u="none" strike="noStrike" dirty="0" smtClean="0">
                          <a:solidFill>
                            <a:srgbClr val="000000"/>
                          </a:solidFill>
                          <a:effectLst/>
                          <a:latin typeface="Calibri" panose="020F0502020204030204" pitchFamily="34" charset="0"/>
                        </a:rPr>
                        <a:t>Quatre opérations sur les mesures  des grandeurs. </a:t>
                      </a:r>
                    </a:p>
                    <a:p>
                      <a:pPr algn="l" fontAlgn="ctr"/>
                      <a:r>
                        <a:rPr lang="fr-FR" sz="1200" b="0" i="0" u="none" strike="noStrike" dirty="0" smtClean="0">
                          <a:solidFill>
                            <a:srgbClr val="000000"/>
                          </a:solidFill>
                          <a:effectLst/>
                          <a:latin typeface="Calibri" panose="020F0502020204030204" pitchFamily="34" charset="0"/>
                        </a:rPr>
                        <a:t>Principes d’utilisation de la monnaie (en euros et centimes d’euros). </a:t>
                      </a:r>
                    </a:p>
                    <a:p>
                      <a:pPr algn="l" fontAlgn="ctr"/>
                      <a:r>
                        <a:rPr lang="fr-FR" sz="1200" b="0" i="0" u="none" strike="noStrike" dirty="0" smtClean="0">
                          <a:solidFill>
                            <a:srgbClr val="000000"/>
                          </a:solidFill>
                          <a:effectLst/>
                          <a:latin typeface="Calibri" panose="020F0502020204030204" pitchFamily="34" charset="0"/>
                        </a:rPr>
                        <a:t>Lexique lié aux pratiques économiques.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GM11</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Résoudre des problèmes impliquant des conversions simples d’une unité usuelle à une autre.</a:t>
                      </a:r>
                    </a:p>
                    <a:p>
                      <a:pPr algn="l" fontAlgn="ctr"/>
                      <a:r>
                        <a:rPr lang="fr-FR" sz="1200" b="0" i="0" u="none" strike="noStrike" dirty="0" smtClean="0">
                          <a:solidFill>
                            <a:srgbClr val="000000"/>
                          </a:solidFill>
                          <a:effectLst/>
                          <a:latin typeface="Calibri" panose="020F0502020204030204" pitchFamily="34" charset="0"/>
                        </a:rPr>
                        <a:t>Convertir avant de calculer si nécessaire. Relations entre les unités usuelles.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2618885460"/>
              </p:ext>
            </p:extLst>
          </p:nvPr>
        </p:nvGraphicFramePr>
        <p:xfrm>
          <a:off x="308870" y="5602065"/>
          <a:ext cx="6870264" cy="370840"/>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1200" b="1" i="0" u="none" strike="noStrike" dirty="0" smtClean="0">
                          <a:solidFill>
                            <a:srgbClr val="000000"/>
                          </a:solidFill>
                          <a:effectLst/>
                          <a:latin typeface="Calibri" panose="020F0502020204030204" pitchFamily="34" charset="0"/>
                        </a:rPr>
                        <a:t>EG9</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Fabriquer un cube à partir d’un patron fourni.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grpSp>
        <p:nvGrpSpPr>
          <p:cNvPr id="24" name="Groupe 23"/>
          <p:cNvGrpSpPr/>
          <p:nvPr/>
        </p:nvGrpSpPr>
        <p:grpSpPr>
          <a:xfrm>
            <a:off x="549452" y="1022736"/>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506173" y="4722834"/>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Tree>
    <p:extLst>
      <p:ext uri="{BB962C8B-B14F-4D97-AF65-F5344CB8AC3E}">
        <p14:creationId xmlns:p14="http://schemas.microsoft.com/office/powerpoint/2010/main" val="9672237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19a</a:t>
            </a:r>
            <a:endParaRPr lang="fr-FR" sz="1600" b="1" dirty="0">
              <a:latin typeface="Century Gothic" panose="020B0502020202020204" pitchFamily="34" charset="0"/>
            </a:endParaRPr>
          </a:p>
        </p:txBody>
      </p:sp>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graphicFrame>
        <p:nvGraphicFramePr>
          <p:cNvPr id="27" name="Tableau 26"/>
          <p:cNvGraphicFramePr>
            <a:graphicFrameLocks noGrp="1"/>
          </p:cNvGraphicFramePr>
          <p:nvPr>
            <p:extLst>
              <p:ext uri="{D42A27DB-BD31-4B8C-83A1-F6EECF244321}">
                <p14:modId xmlns:p14="http://schemas.microsoft.com/office/powerpoint/2010/main" val="4206848501"/>
              </p:ext>
            </p:extLst>
          </p:nvPr>
        </p:nvGraphicFramePr>
        <p:xfrm>
          <a:off x="328488" y="1213194"/>
          <a:ext cx="6870264" cy="8503285"/>
        </p:xfrm>
        <a:graphic>
          <a:graphicData uri="http://schemas.openxmlformats.org/drawingml/2006/table">
            <a:tbl>
              <a:tblPr firstRow="1" bandRow="1">
                <a:tableStyleId>{5940675A-B579-460E-94D1-54222C63F5DA}</a:tableStyleId>
              </a:tblPr>
              <a:tblGrid>
                <a:gridCol w="529100"/>
                <a:gridCol w="4120516"/>
                <a:gridCol w="457200"/>
                <a:gridCol w="516835"/>
                <a:gridCol w="496956"/>
                <a:gridCol w="749657"/>
              </a:tblGrid>
              <a:tr h="370840">
                <a:tc>
                  <a:txBody>
                    <a:bodyPr/>
                    <a:lstStyle/>
                    <a:p>
                      <a:pPr algn="ctr" fontAlgn="ctr"/>
                      <a:r>
                        <a:rPr lang="fr-FR" sz="1200" b="1" i="0" u="none" strike="noStrike" dirty="0">
                          <a:solidFill>
                            <a:srgbClr val="000000"/>
                          </a:solidFill>
                          <a:effectLst/>
                          <a:latin typeface="Calibri" panose="020F0502020204030204" pitchFamily="34" charset="0"/>
                        </a:rPr>
                        <a:t>NC2</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diverses stratégies de dénombrement.</a:t>
                      </a:r>
                    </a:p>
                    <a:p>
                      <a:pPr algn="l" fontAlgn="ctr"/>
                      <a:r>
                        <a:rPr lang="fr-FR" sz="1200" b="0" i="0" u="none" strike="noStrike" dirty="0" smtClean="0">
                          <a:solidFill>
                            <a:srgbClr val="000000"/>
                          </a:solidFill>
                          <a:effectLst/>
                          <a:latin typeface="Calibri" panose="020F0502020204030204" pitchFamily="34" charset="0"/>
                        </a:rPr>
                        <a:t>Procédures de dénombrement (décompositions/</a:t>
                      </a:r>
                    </a:p>
                    <a:p>
                      <a:pPr algn="l" fontAlgn="ctr"/>
                      <a:r>
                        <a:rPr lang="fr-FR" sz="1200" b="0" i="0" u="none" strike="noStrike" dirty="0" smtClean="0">
                          <a:solidFill>
                            <a:srgbClr val="000000"/>
                          </a:solidFill>
                          <a:effectLst/>
                          <a:latin typeface="Calibri" panose="020F0502020204030204" pitchFamily="34" charset="0"/>
                        </a:rPr>
                        <a:t>recompositions additives ou multiplicatives, utilisations d’unités intermédiaires : dizaines, centaines en relation ou non avec des groupements).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NC4</a:t>
                      </a:r>
                    </a:p>
                  </a:txBody>
                  <a:tcPr marL="9525" marR="9525" marT="9525" marB="0" anchor="ctr"/>
                </a:tc>
                <a:tc>
                  <a:txBody>
                    <a:bodyPr/>
                    <a:lstStyle/>
                    <a:p>
                      <a:pPr algn="l" fontAlgn="ctr"/>
                      <a:r>
                        <a:rPr lang="fr-FR" sz="1200" b="0" i="0" u="none" strike="noStrike" dirty="0">
                          <a:solidFill>
                            <a:srgbClr val="000000"/>
                          </a:solidFill>
                          <a:effectLst/>
                          <a:latin typeface="Calibri" panose="020F0502020204030204" pitchFamily="34" charset="0"/>
                        </a:rPr>
                        <a:t>Faire le lien entre le rang dans une liste et le nombre d’éléments qui le précèdent. (Relation entre ordinaux et cardinaux.)</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NC6</a:t>
                      </a:r>
                    </a:p>
                  </a:txBody>
                  <a:tcPr marL="9525" marR="9525" marT="9525" marB="0" anchor="ctr"/>
                </a:tc>
                <a:tc>
                  <a:txBody>
                    <a:bodyPr/>
                    <a:lstStyle/>
                    <a:p>
                      <a:pPr algn="l" fontAlgn="ctr"/>
                      <a:r>
                        <a:rPr lang="fr-FR" sz="1200" b="0" i="0" u="none" strike="noStrike" dirty="0">
                          <a:solidFill>
                            <a:srgbClr val="000000"/>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p>
                  </a:txBody>
                  <a:tcPr marL="9525" marR="9525" marT="9525" marB="0" anchor="ctr"/>
                </a:tc>
                <a:tc>
                  <a:txBody>
                    <a:bodyPr/>
                    <a:lstStyle/>
                    <a:p>
                      <a:endParaRPr lang="fr-FR" sz="1400"/>
                    </a:p>
                  </a:txBody>
                  <a:tcPr/>
                </a:tc>
                <a:tc>
                  <a:txBody>
                    <a:bodyPr/>
                    <a:lstStyle/>
                    <a:p>
                      <a:endParaRPr lang="fr-FR" sz="1400" dirty="0"/>
                    </a:p>
                  </a:txBody>
                  <a:tcPr/>
                </a:tc>
                <a:tc>
                  <a:txBody>
                    <a:bodyPr/>
                    <a:lstStyle/>
                    <a:p>
                      <a:endParaRPr lang="fr-FR" sz="1400"/>
                    </a:p>
                  </a:txBody>
                  <a:tcPr/>
                </a:tc>
                <a:tc>
                  <a:txBody>
                    <a:bodyPr/>
                    <a:lstStyle/>
                    <a:p>
                      <a:endParaRPr lang="fr-FR" sz="1400"/>
                    </a:p>
                  </a:txBody>
                  <a:tcPr/>
                </a:tc>
              </a:tr>
              <a:tr h="370840">
                <a:tc>
                  <a:txBody>
                    <a:bodyPr/>
                    <a:lstStyle/>
                    <a:p>
                      <a:pPr algn="ctr" fontAlgn="ctr"/>
                      <a:r>
                        <a:rPr lang="fr-FR" sz="1200" b="1" i="0" u="none" strike="noStrike">
                          <a:solidFill>
                            <a:srgbClr val="000000"/>
                          </a:solidFill>
                          <a:effectLst/>
                          <a:latin typeface="Calibri" panose="020F0502020204030204" pitchFamily="34" charset="0"/>
                        </a:rPr>
                        <a:t>NC7</a:t>
                      </a:r>
                    </a:p>
                  </a:txBody>
                  <a:tcPr marL="9525" marR="9525" marT="9525" marB="0" anchor="ctr"/>
                </a:tc>
                <a:tc>
                  <a:txBody>
                    <a:bodyPr/>
                    <a:lstStyle/>
                    <a:p>
                      <a:pPr algn="l" fontAlgn="ctr"/>
                      <a:r>
                        <a:rPr lang="fr-FR" sz="1200" b="0" i="0" u="none" strike="noStrike" dirty="0">
                          <a:solidFill>
                            <a:srgbClr val="000000"/>
                          </a:solidFill>
                          <a:effectLst/>
                          <a:latin typeface="Calibri" panose="020F0502020204030204" pitchFamily="34" charset="0"/>
                        </a:rPr>
                        <a:t>Passer d’une représentation à une autre, en particulier associer les noms des nombres à leurs écritures chiffrées.</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a:p>
                  </a:txBody>
                  <a:tcPr/>
                </a:tc>
              </a:tr>
              <a:tr h="370840">
                <a:tc>
                  <a:txBody>
                    <a:bodyPr/>
                    <a:lstStyle/>
                    <a:p>
                      <a:pPr algn="ctr" fontAlgn="ctr"/>
                      <a:r>
                        <a:rPr lang="fr-FR" sz="1200" b="1" i="0" u="none" strike="noStrike">
                          <a:solidFill>
                            <a:srgbClr val="000000"/>
                          </a:solidFill>
                          <a:effectLst/>
                          <a:latin typeface="Calibri" panose="020F0502020204030204" pitchFamily="34" charset="0"/>
                        </a:rPr>
                        <a:t>NC8</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Interpréter les noms des nombres à l’aide des unités de numération et des écritures arithmétiques. </a:t>
                      </a:r>
                    </a:p>
                    <a:p>
                      <a:pPr algn="l" fontAlgn="ctr"/>
                      <a:r>
                        <a:rPr lang="fr-FR" sz="1200" b="0" i="0" u="none" strike="noStrike" dirty="0" smtClean="0">
                          <a:solidFill>
                            <a:srgbClr val="000000"/>
                          </a:solidFill>
                          <a:effectLst/>
                          <a:latin typeface="Calibri" panose="020F0502020204030204" pitchFamily="34" charset="0"/>
                        </a:rPr>
                        <a:t>Unités de numération (unités simples, dizaines, centaines, milliers) et leurs relations (principe décimal de la numération en chiffres). </a:t>
                      </a:r>
                    </a:p>
                    <a:p>
                      <a:pPr algn="l" fontAlgn="ctr"/>
                      <a:r>
                        <a:rPr lang="fr-FR" sz="1200" b="0" i="0" u="none" strike="noStrike" dirty="0" smtClean="0">
                          <a:solidFill>
                            <a:srgbClr val="000000"/>
                          </a:solidFill>
                          <a:effectLst/>
                          <a:latin typeface="Calibri" panose="020F0502020204030204" pitchFamily="34" charset="0"/>
                        </a:rPr>
                        <a:t>Valeur des chiffres en fonction de leur rang dans l’écriture d’un nombre (principe de position).</a:t>
                      </a:r>
                    </a:p>
                    <a:p>
                      <a:pPr algn="l" fontAlgn="ctr"/>
                      <a:r>
                        <a:rPr lang="fr-FR" sz="1200" b="0" i="0" u="none" strike="noStrike" dirty="0" smtClean="0">
                          <a:solidFill>
                            <a:srgbClr val="000000"/>
                          </a:solidFill>
                          <a:effectLst/>
                          <a:latin typeface="Calibri" panose="020F0502020204030204" pitchFamily="34" charset="0"/>
                        </a:rPr>
                        <a:t>Noms des nombres.</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NC11</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200" b="0" i="0" u="none" strike="noStrike" dirty="0" smtClean="0">
                          <a:solidFill>
                            <a:srgbClr val="000000"/>
                          </a:solidFill>
                          <a:effectLst/>
                          <a:latin typeface="Calibri" panose="020F0502020204030204" pitchFamily="34" charset="0"/>
                        </a:rPr>
                        <a:t>Sens des opérations. </a:t>
                      </a:r>
                    </a:p>
                    <a:p>
                      <a:pPr algn="l" fontAlgn="ctr"/>
                      <a:r>
                        <a:rPr lang="fr-FR" sz="12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2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200" b="0" i="0" u="none" strike="noStrike" dirty="0" smtClean="0">
                          <a:solidFill>
                            <a:srgbClr val="000000"/>
                          </a:solidFill>
                          <a:effectLst/>
                          <a:latin typeface="Calibri" panose="020F0502020204030204" pitchFamily="34" charset="0"/>
                        </a:rPr>
                        <a:t>Modéliser ces problèmes à l’aide d’écritures mathématiques. Sens des symboles +, −, ×, :</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NC12</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Organisation et gestion de données - Exploiter des données numériques pour répondre à des questions. </a:t>
                      </a:r>
                    </a:p>
                    <a:p>
                      <a:pPr algn="l" fontAlgn="ctr"/>
                      <a:r>
                        <a:rPr lang="fr-FR" sz="1200" b="0" i="0" u="none" strike="noStrike" dirty="0" smtClean="0">
                          <a:solidFill>
                            <a:srgbClr val="000000"/>
                          </a:solidFill>
                          <a:effectLst/>
                          <a:latin typeface="Calibri" panose="020F0502020204030204" pitchFamily="34" charset="0"/>
                        </a:rPr>
                        <a:t>Présenter et organiser des mesures sous forme de tableaux. </a:t>
                      </a:r>
                    </a:p>
                    <a:p>
                      <a:pPr algn="l" fontAlgn="ctr"/>
                      <a:r>
                        <a:rPr lang="fr-FR" sz="1200" b="0" i="0" u="none" strike="noStrike" dirty="0" smtClean="0">
                          <a:solidFill>
                            <a:srgbClr val="000000"/>
                          </a:solidFill>
                          <a:effectLst/>
                          <a:latin typeface="Calibri" panose="020F0502020204030204" pitchFamily="34" charset="0"/>
                        </a:rPr>
                        <a:t>Modes de représentation de données numériques : tableaux, graphiques simples, etc.</a:t>
                      </a:r>
                    </a:p>
                  </a:txBody>
                  <a:tcPr marL="9525" marR="9525" marT="9525" marB="0" anchor="ctr"/>
                </a:tc>
                <a:tc>
                  <a:txBody>
                    <a:bodyPr/>
                    <a:lstStyle/>
                    <a:p>
                      <a:endParaRPr lang="fr-FR" sz="1400" dirty="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2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multiplication par une puissance de 10, doubles et moitiés de nombres d’usage courant, etc..</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dirty="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NC14</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Élaborer ou choisir des stratégies de calcul à l’oral et à l’écrit.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dirty="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200" b="0" i="0" u="sng" strike="noStrike" dirty="0" smtClean="0">
                          <a:solidFill>
                            <a:srgbClr val="000000"/>
                          </a:solidFill>
                          <a:effectLst/>
                          <a:latin typeface="Calibri" panose="020F0502020204030204" pitchFamily="34" charset="0"/>
                        </a:rPr>
                        <a:t>Calcul mental : </a:t>
                      </a:r>
                      <a:r>
                        <a:rPr lang="fr-FR" sz="1200" b="0" i="0" u="none" strike="noStrike" dirty="0" smtClean="0">
                          <a:solidFill>
                            <a:srgbClr val="000000"/>
                          </a:solidFill>
                          <a:effectLst/>
                          <a:latin typeface="Calibri" panose="020F0502020204030204" pitchFamily="34" charset="0"/>
                        </a:rPr>
                        <a:t>calculer mentalement pour obtenir un résultat exact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dirty="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bl>
          </a:graphicData>
        </a:graphic>
      </p:graphicFrame>
    </p:spTree>
    <p:extLst>
      <p:ext uri="{BB962C8B-B14F-4D97-AF65-F5344CB8AC3E}">
        <p14:creationId xmlns:p14="http://schemas.microsoft.com/office/powerpoint/2010/main" val="12288790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19b</a:t>
            </a:r>
            <a:endParaRPr lang="fr-FR" sz="1600" b="1" dirty="0">
              <a:latin typeface="Century Gothic" panose="020B0502020202020204" pitchFamily="34" charset="0"/>
            </a:endParaRPr>
          </a:p>
        </p:txBody>
      </p:sp>
      <p:sp>
        <p:nvSpPr>
          <p:cNvPr id="7" name="ZoneTexte 6"/>
          <p:cNvSpPr txBox="1"/>
          <p:nvPr/>
        </p:nvSpPr>
        <p:spPr>
          <a:xfrm>
            <a:off x="196874" y="888373"/>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312243" y="2234077"/>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2389654843"/>
              </p:ext>
            </p:extLst>
          </p:nvPr>
        </p:nvGraphicFramePr>
        <p:xfrm>
          <a:off x="196874" y="1502640"/>
          <a:ext cx="6870264" cy="370840"/>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1517553004"/>
              </p:ext>
            </p:extLst>
          </p:nvPr>
        </p:nvGraphicFramePr>
        <p:xfrm>
          <a:off x="312243" y="2946340"/>
          <a:ext cx="6870264" cy="6731635"/>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1000" b="1" i="0" u="none" strike="noStrike" dirty="0" smtClean="0">
                          <a:solidFill>
                            <a:srgbClr val="000000"/>
                          </a:solidFill>
                          <a:effectLst/>
                          <a:latin typeface="Calibri" panose="020F0502020204030204" pitchFamily="34" charset="0"/>
                        </a:rPr>
                        <a:t>EG6</a:t>
                      </a:r>
                      <a:endParaRPr lang="fr-F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Reconnaitre et trier les solides usuels parmi des solides variés. </a:t>
                      </a:r>
                    </a:p>
                    <a:p>
                      <a:pPr algn="l" fontAlgn="ctr"/>
                      <a:r>
                        <a:rPr lang="fr-FR" sz="1000" b="0" i="0" u="none" strike="noStrike" dirty="0" smtClean="0">
                          <a:solidFill>
                            <a:srgbClr val="000000"/>
                          </a:solidFill>
                          <a:effectLst/>
                          <a:latin typeface="Calibri" panose="020F0502020204030204" pitchFamily="34" charset="0"/>
                        </a:rPr>
                        <a:t>Vocabulaire approprié pour : nommer des solides (boule, cylindre, cône, cube, pavé droit, pyramide) ; décrire des polyèdres (face, sommet, arête).</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smtClean="0">
                          <a:solidFill>
                            <a:srgbClr val="000000"/>
                          </a:solidFill>
                          <a:effectLst/>
                          <a:latin typeface="Calibri" panose="020F0502020204030204" pitchFamily="34" charset="0"/>
                        </a:rPr>
                        <a:t>EG7</a:t>
                      </a:r>
                      <a:endParaRPr lang="fr-F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Décrire et comparer des solides en utilisant le vocabulaire approprié. </a:t>
                      </a:r>
                      <a:endParaRPr lang="fr-FR" sz="1000" b="0" i="0" u="none" strike="noStrike" dirty="0" smtClean="0">
                        <a:solidFill>
                          <a:srgbClr val="000000"/>
                        </a:solidFill>
                        <a:effectLst/>
                        <a:latin typeface="Calibri" panose="020F0502020204030204" pitchFamily="34" charset="0"/>
                      </a:endParaRPr>
                    </a:p>
                    <a:p>
                      <a:pPr algn="l" fontAlgn="ctr"/>
                      <a:r>
                        <a:rPr lang="fr-FR" sz="1000" b="0" i="0" u="none" strike="noStrike" dirty="0" smtClean="0">
                          <a:solidFill>
                            <a:srgbClr val="000000"/>
                          </a:solidFill>
                          <a:effectLst/>
                          <a:latin typeface="Calibri" panose="020F0502020204030204" pitchFamily="34" charset="0"/>
                        </a:rPr>
                        <a:t>Les </a:t>
                      </a:r>
                      <a:r>
                        <a:rPr lang="fr-FR" sz="1000" b="0" i="0" u="none" strike="noStrike" dirty="0" smtClean="0">
                          <a:solidFill>
                            <a:srgbClr val="000000"/>
                          </a:solidFill>
                          <a:effectLst/>
                          <a:latin typeface="Calibri" panose="020F0502020204030204" pitchFamily="34" charset="0"/>
                        </a:rPr>
                        <a:t>faces d’un cube sont des carrés. </a:t>
                      </a:r>
                      <a:endParaRPr lang="fr-FR" sz="1000" b="0" i="0" u="none" strike="noStrike" dirty="0" smtClean="0">
                        <a:solidFill>
                          <a:srgbClr val="000000"/>
                        </a:solidFill>
                        <a:effectLst/>
                        <a:latin typeface="Calibri" panose="020F0502020204030204" pitchFamily="34" charset="0"/>
                      </a:endParaRPr>
                    </a:p>
                    <a:p>
                      <a:pPr algn="l" fontAlgn="ctr"/>
                      <a:r>
                        <a:rPr lang="fr-FR" sz="1000" b="0" i="0" u="none" strike="noStrike" dirty="0" smtClean="0">
                          <a:solidFill>
                            <a:srgbClr val="000000"/>
                          </a:solidFill>
                          <a:effectLst/>
                          <a:latin typeface="Calibri" panose="020F0502020204030204" pitchFamily="34" charset="0"/>
                        </a:rPr>
                        <a:t>Les </a:t>
                      </a:r>
                      <a:r>
                        <a:rPr lang="fr-FR" sz="1000" b="0" i="0" u="none" strike="noStrike" dirty="0" smtClean="0">
                          <a:solidFill>
                            <a:srgbClr val="000000"/>
                          </a:solidFill>
                          <a:effectLst/>
                          <a:latin typeface="Calibri" panose="020F0502020204030204" pitchFamily="34" charset="0"/>
                        </a:rPr>
                        <a:t>faces d’un pavé droit sont des rectangles (qui peuvent être des carrés).</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a:solidFill>
                            <a:srgbClr val="000000"/>
                          </a:solidFill>
                          <a:effectLst/>
                          <a:latin typeface="Calibri" panose="020F0502020204030204" pitchFamily="34" charset="0"/>
                        </a:rPr>
                        <a:t>EG8</a:t>
                      </a: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Reproduire des solides.</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a:solidFill>
                            <a:srgbClr val="000000"/>
                          </a:solidFill>
                          <a:effectLst/>
                          <a:latin typeface="Calibri" panose="020F0502020204030204" pitchFamily="34" charset="0"/>
                        </a:rPr>
                        <a:t>EG10</a:t>
                      </a: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Décrire, reproduire des figures ou des assemblages de figures planes sur papier quadrillé ou uni.</a:t>
                      </a:r>
                    </a:p>
                    <a:p>
                      <a:pPr algn="l" fontAlgn="ctr"/>
                      <a:r>
                        <a:rPr lang="fr-FR" sz="1000" b="0" i="0" u="none" strike="noStrike" dirty="0" smtClean="0">
                          <a:solidFill>
                            <a:srgbClr val="000000"/>
                          </a:solidFill>
                          <a:effectLst/>
                          <a:latin typeface="Calibri" panose="020F0502020204030204" pitchFamily="34" charset="0"/>
                        </a:rPr>
                        <a:t>Vocabulaire approprié pour décrire les figures planes usuelles : carré, rectangle, triangle, triangle rectangle, polygone, côté, sommet, angle droit ; cercle, disque, rayon, centre ; segment, milieu d’un segment, droite.</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smtClean="0">
                          <a:solidFill>
                            <a:srgbClr val="000000"/>
                          </a:solidFill>
                          <a:effectLst/>
                          <a:latin typeface="Calibri" panose="020F0502020204030204" pitchFamily="34" charset="0"/>
                        </a:rPr>
                        <a:t>EG11</a:t>
                      </a:r>
                      <a:endParaRPr lang="fr-F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Utiliser la règle, comme instrument de tracé. Lien entre propriétés géométriques et instruments de tracé : droite, alignement et règle non graduée ; angle droit et équerre ; cercle et compas.</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smtClean="0">
                          <a:solidFill>
                            <a:srgbClr val="000000"/>
                          </a:solidFill>
                          <a:effectLst/>
                          <a:latin typeface="Calibri" panose="020F0502020204030204" pitchFamily="34" charset="0"/>
                        </a:rPr>
                        <a:t>EG12</a:t>
                      </a:r>
                      <a:endParaRPr lang="fr-F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Reconnaitre, nommer les figures usuelles. </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smtClean="0">
                          <a:solidFill>
                            <a:srgbClr val="000000"/>
                          </a:solidFill>
                          <a:effectLst/>
                          <a:latin typeface="Calibri" panose="020F0502020204030204" pitchFamily="34" charset="0"/>
                        </a:rPr>
                        <a:t>EG13</a:t>
                      </a:r>
                      <a:endParaRPr lang="fr-F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Reconnaitre et décrire à partir des côtés et des angles droits, un carré, un rectangle, un triangle rectangle. </a:t>
                      </a:r>
                    </a:p>
                    <a:p>
                      <a:pPr algn="l" fontAlgn="ctr"/>
                      <a:r>
                        <a:rPr lang="fr-FR" sz="1000" b="0" i="0" u="none" strike="noStrike" dirty="0" smtClean="0">
                          <a:solidFill>
                            <a:srgbClr val="000000"/>
                          </a:solidFill>
                          <a:effectLst/>
                          <a:latin typeface="Calibri" panose="020F0502020204030204" pitchFamily="34" charset="0"/>
                        </a:rPr>
                        <a:t>Les construire sur un support uni connaissant la longueur des côtés. </a:t>
                      </a:r>
                    </a:p>
                    <a:p>
                      <a:pPr algn="l" fontAlgn="ctr"/>
                      <a:r>
                        <a:rPr lang="fr-FR" sz="1000" b="0" i="0" u="none" strike="noStrike" dirty="0" smtClean="0">
                          <a:solidFill>
                            <a:srgbClr val="000000"/>
                          </a:solidFill>
                          <a:effectLst/>
                          <a:latin typeface="Calibri" panose="020F0502020204030204" pitchFamily="34" charset="0"/>
                        </a:rPr>
                        <a:t>Propriété des angles et égalités de longueur des côtés pour les carrés et les rectangles.</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smtClean="0">
                          <a:solidFill>
                            <a:srgbClr val="000000"/>
                          </a:solidFill>
                          <a:effectLst/>
                          <a:latin typeface="Calibri" panose="020F0502020204030204" pitchFamily="34" charset="0"/>
                        </a:rPr>
                        <a:t>EG15</a:t>
                      </a:r>
                      <a:endParaRPr lang="fr-F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Utiliser la règle (non graduée) pour repérer et produire des alignements.  </a:t>
                      </a:r>
                      <a:endParaRPr lang="fr-FR" sz="1000" b="0" i="0" u="none" strike="noStrike" dirty="0" smtClean="0">
                        <a:solidFill>
                          <a:srgbClr val="000000"/>
                        </a:solidFill>
                        <a:effectLst/>
                        <a:latin typeface="Calibri" panose="020F0502020204030204" pitchFamily="34" charset="0"/>
                      </a:endParaRPr>
                    </a:p>
                    <a:p>
                      <a:pPr algn="l" fontAlgn="ctr"/>
                      <a:r>
                        <a:rPr lang="fr-FR" sz="1000" b="0" i="0" u="none" strike="noStrike" dirty="0" smtClean="0">
                          <a:solidFill>
                            <a:srgbClr val="000000"/>
                          </a:solidFill>
                          <a:effectLst/>
                          <a:latin typeface="Calibri" panose="020F0502020204030204" pitchFamily="34" charset="0"/>
                        </a:rPr>
                        <a:t>Alignement </a:t>
                      </a:r>
                      <a:r>
                        <a:rPr lang="fr-FR" sz="1000" b="0" i="0" u="none" strike="noStrike" dirty="0" smtClean="0">
                          <a:solidFill>
                            <a:srgbClr val="000000"/>
                          </a:solidFill>
                          <a:effectLst/>
                          <a:latin typeface="Calibri" panose="020F0502020204030204" pitchFamily="34" charset="0"/>
                        </a:rPr>
                        <a:t>de points et de segments.</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smtClean="0">
                          <a:solidFill>
                            <a:srgbClr val="000000"/>
                          </a:solidFill>
                          <a:effectLst/>
                          <a:latin typeface="Calibri" panose="020F0502020204030204" pitchFamily="34" charset="0"/>
                        </a:rPr>
                        <a:t>EG16</a:t>
                      </a:r>
                      <a:endParaRPr lang="fr-F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Repérer et produire des angles droits à l'aide d’un gabarit, d'une équerre.</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smtClean="0">
                          <a:solidFill>
                            <a:srgbClr val="000000"/>
                          </a:solidFill>
                          <a:effectLst/>
                          <a:latin typeface="Calibri" panose="020F0502020204030204" pitchFamily="34" charset="0"/>
                        </a:rPr>
                        <a:t>EG19</a:t>
                      </a:r>
                      <a:endParaRPr lang="fr-F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Reconnaitre si une figure présente un axe de symétrie (à trouver).</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smtClean="0">
                          <a:solidFill>
                            <a:srgbClr val="000000"/>
                          </a:solidFill>
                          <a:effectLst/>
                          <a:latin typeface="Calibri" panose="020F0502020204030204" pitchFamily="34" charset="0"/>
                        </a:rPr>
                        <a:t>EG20</a:t>
                      </a:r>
                      <a:endParaRPr lang="fr-F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Compléter une figure pour qu'elle soit symétrique par rapport à un axe donné. </a:t>
                      </a:r>
                    </a:p>
                    <a:p>
                      <a:pPr algn="l" fontAlgn="ctr"/>
                      <a:r>
                        <a:rPr lang="fr-FR" sz="1000" b="0" i="0" u="none" strike="noStrike" dirty="0" smtClean="0">
                          <a:solidFill>
                            <a:srgbClr val="000000"/>
                          </a:solidFill>
                          <a:effectLst/>
                          <a:latin typeface="Calibri" panose="020F0502020204030204" pitchFamily="34" charset="0"/>
                        </a:rPr>
                        <a:t>Symétrie axiale. </a:t>
                      </a:r>
                    </a:p>
                    <a:p>
                      <a:pPr algn="l" fontAlgn="ctr"/>
                      <a:r>
                        <a:rPr lang="fr-FR" sz="1000" b="0" i="0" u="none" strike="noStrike" dirty="0" smtClean="0">
                          <a:solidFill>
                            <a:srgbClr val="000000"/>
                          </a:solidFill>
                          <a:effectLst/>
                          <a:latin typeface="Calibri" panose="020F0502020204030204" pitchFamily="34" charset="0"/>
                        </a:rPr>
                        <a:t>Une figure décalquée puis retournée qui coïncide avec la figure initiale est symétrique : elle a un axe de symétrie (à trouver). </a:t>
                      </a:r>
                    </a:p>
                    <a:p>
                      <a:pPr algn="l" fontAlgn="ctr"/>
                      <a:r>
                        <a:rPr lang="fr-FR" sz="1000" b="0" i="0" u="none" strike="noStrike" dirty="0" smtClean="0">
                          <a:solidFill>
                            <a:srgbClr val="000000"/>
                          </a:solidFill>
                          <a:effectLst/>
                          <a:latin typeface="Calibri" panose="020F0502020204030204" pitchFamily="34" charset="0"/>
                        </a:rPr>
                        <a:t> Une figure symétrique pliée sur son axe de symétrie, se partage en deux parties qui coïncident exactement.</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grpSp>
        <p:nvGrpSpPr>
          <p:cNvPr id="24" name="Groupe 23"/>
          <p:cNvGrpSpPr/>
          <p:nvPr/>
        </p:nvGrpSpPr>
        <p:grpSpPr>
          <a:xfrm>
            <a:off x="231512" y="721136"/>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810009" y="2132272"/>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Tree>
    <p:extLst>
      <p:ext uri="{BB962C8B-B14F-4D97-AF65-F5344CB8AC3E}">
        <p14:creationId xmlns:p14="http://schemas.microsoft.com/office/powerpoint/2010/main" val="29428535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20a</a:t>
            </a:r>
            <a:endParaRPr lang="fr-FR" sz="1600" b="1" dirty="0">
              <a:latin typeface="Century Gothic" panose="020B0502020202020204" pitchFamily="34" charset="0"/>
            </a:endParaRPr>
          </a:p>
        </p:txBody>
      </p:sp>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graphicFrame>
        <p:nvGraphicFramePr>
          <p:cNvPr id="27" name="Tableau 26"/>
          <p:cNvGraphicFramePr>
            <a:graphicFrameLocks noGrp="1"/>
          </p:cNvGraphicFramePr>
          <p:nvPr>
            <p:extLst>
              <p:ext uri="{D42A27DB-BD31-4B8C-83A1-F6EECF244321}">
                <p14:modId xmlns:p14="http://schemas.microsoft.com/office/powerpoint/2010/main" val="851183237"/>
              </p:ext>
            </p:extLst>
          </p:nvPr>
        </p:nvGraphicFramePr>
        <p:xfrm>
          <a:off x="328488" y="1213194"/>
          <a:ext cx="6870264" cy="5933440"/>
        </p:xfrm>
        <a:graphic>
          <a:graphicData uri="http://schemas.openxmlformats.org/drawingml/2006/table">
            <a:tbl>
              <a:tblPr firstRow="1" bandRow="1">
                <a:tableStyleId>{5940675A-B579-460E-94D1-54222C63F5DA}</a:tableStyleId>
              </a:tblPr>
              <a:tblGrid>
                <a:gridCol w="529100"/>
                <a:gridCol w="4120516"/>
                <a:gridCol w="457200"/>
                <a:gridCol w="516835"/>
                <a:gridCol w="496956"/>
                <a:gridCol w="749657"/>
              </a:tblGrid>
              <a:tr h="370840">
                <a:tc>
                  <a:txBody>
                    <a:bodyPr/>
                    <a:lstStyle/>
                    <a:p>
                      <a:pPr algn="ctr" fontAlgn="ctr"/>
                      <a:r>
                        <a:rPr lang="fr-FR" sz="1200" b="1" i="0" u="none" strike="noStrike" dirty="0">
                          <a:solidFill>
                            <a:srgbClr val="000000"/>
                          </a:solidFill>
                          <a:effectLst/>
                          <a:latin typeface="Calibri" panose="020F0502020204030204" pitchFamily="34" charset="0"/>
                        </a:rPr>
                        <a:t>NC2</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diverses stratégies de dénombrement.</a:t>
                      </a:r>
                    </a:p>
                    <a:p>
                      <a:pPr algn="l" fontAlgn="ctr"/>
                      <a:r>
                        <a:rPr lang="fr-FR" sz="1200" b="0" i="0" u="none" strike="noStrike" dirty="0" smtClean="0">
                          <a:solidFill>
                            <a:srgbClr val="000000"/>
                          </a:solidFill>
                          <a:effectLst/>
                          <a:latin typeface="Calibri" panose="020F0502020204030204" pitchFamily="34" charset="0"/>
                        </a:rPr>
                        <a:t>Procédures de dénombrement (décompositions/</a:t>
                      </a:r>
                    </a:p>
                    <a:p>
                      <a:pPr algn="l" fontAlgn="ctr"/>
                      <a:r>
                        <a:rPr lang="fr-FR" sz="1200" b="0" i="0" u="none" strike="noStrike" dirty="0" smtClean="0">
                          <a:solidFill>
                            <a:srgbClr val="000000"/>
                          </a:solidFill>
                          <a:effectLst/>
                          <a:latin typeface="Calibri" panose="020F0502020204030204" pitchFamily="34" charset="0"/>
                        </a:rPr>
                        <a:t>recompositions additives ou multiplicatives, utilisations d’unités intermédiaires : dizaines, centaines en relation ou non avec des groupements).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NC6</a:t>
                      </a:r>
                    </a:p>
                  </a:txBody>
                  <a:tcPr marL="9525" marR="9525" marT="9525" marB="0" anchor="ctr"/>
                </a:tc>
                <a:tc>
                  <a:txBody>
                    <a:bodyPr/>
                    <a:lstStyle/>
                    <a:p>
                      <a:pPr algn="l" fontAlgn="ctr"/>
                      <a:r>
                        <a:rPr lang="fr-FR" sz="1200" b="0" i="0" u="none" strike="noStrike" dirty="0">
                          <a:solidFill>
                            <a:srgbClr val="000000"/>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200" b="1" i="0" u="none" strike="noStrike">
                          <a:solidFill>
                            <a:srgbClr val="000000"/>
                          </a:solidFill>
                          <a:effectLst/>
                          <a:latin typeface="Calibri" panose="020F0502020204030204" pitchFamily="34" charset="0"/>
                        </a:rPr>
                        <a:t>NC7</a:t>
                      </a:r>
                    </a:p>
                  </a:txBody>
                  <a:tcPr marL="9525" marR="9525" marT="9525" marB="0" anchor="ctr"/>
                </a:tc>
                <a:tc>
                  <a:txBody>
                    <a:bodyPr/>
                    <a:lstStyle/>
                    <a:p>
                      <a:pPr algn="l" fontAlgn="ctr"/>
                      <a:r>
                        <a:rPr lang="fr-FR" sz="1200" b="0" i="0" u="none" strike="noStrike">
                          <a:solidFill>
                            <a:srgbClr val="000000"/>
                          </a:solidFill>
                          <a:effectLst/>
                          <a:latin typeface="Calibri" panose="020F0502020204030204" pitchFamily="34" charset="0"/>
                        </a:rPr>
                        <a:t>Passer d’une représentation à une autre, en particulier associer les noms des nombres à leurs écritures chiffrées.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200" b="1" i="0" u="none" strike="noStrike">
                          <a:solidFill>
                            <a:srgbClr val="000000"/>
                          </a:solidFill>
                          <a:effectLst/>
                          <a:latin typeface="Calibri" panose="020F0502020204030204" pitchFamily="34" charset="0"/>
                        </a:rPr>
                        <a:t>NC8</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Interpréter les noms des nombres à l’aide des unités de numération et des écritures arithmétiques. </a:t>
                      </a:r>
                    </a:p>
                    <a:p>
                      <a:pPr algn="l" fontAlgn="ctr"/>
                      <a:r>
                        <a:rPr lang="fr-FR" sz="1200" b="0" i="0" u="none" strike="noStrike" dirty="0" smtClean="0">
                          <a:solidFill>
                            <a:srgbClr val="000000"/>
                          </a:solidFill>
                          <a:effectLst/>
                          <a:latin typeface="Calibri" panose="020F0502020204030204" pitchFamily="34" charset="0"/>
                        </a:rPr>
                        <a:t>Unités de numération (unités simples, dizaines, centaines, milliers) et leurs relations (principe décimal de la numération en chiffres). </a:t>
                      </a:r>
                    </a:p>
                    <a:p>
                      <a:pPr algn="l" fontAlgn="ctr"/>
                      <a:r>
                        <a:rPr lang="fr-FR" sz="1200" b="0" i="0" u="none" strike="noStrike" dirty="0" smtClean="0">
                          <a:solidFill>
                            <a:srgbClr val="000000"/>
                          </a:solidFill>
                          <a:effectLst/>
                          <a:latin typeface="Calibri" panose="020F0502020204030204" pitchFamily="34" charset="0"/>
                        </a:rPr>
                        <a:t>Valeur des chiffres en fonction de leur rang dans l’écriture d’un nombre (principe de position).</a:t>
                      </a:r>
                    </a:p>
                    <a:p>
                      <a:pPr algn="l" fontAlgn="ctr"/>
                      <a:r>
                        <a:rPr lang="fr-FR" sz="1200" b="0" i="0" u="none" strike="noStrike" dirty="0" smtClean="0">
                          <a:solidFill>
                            <a:srgbClr val="000000"/>
                          </a:solidFill>
                          <a:effectLst/>
                          <a:latin typeface="Calibri" panose="020F0502020204030204" pitchFamily="34" charset="0"/>
                        </a:rPr>
                        <a:t>Noms des nombres.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2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multiplication par une puissance de 10, doubles et moitiés de nombres d’usage courant, etc..</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NC14</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Élaborer ou choisir des stratégies de calcul à l’oral et à l’écrit.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200" b="0" i="0" u="sng" strike="noStrike" dirty="0">
                          <a:solidFill>
                            <a:srgbClr val="000000"/>
                          </a:solidFill>
                          <a:effectLst/>
                          <a:latin typeface="Calibri" panose="020F0502020204030204" pitchFamily="34" charset="0"/>
                        </a:rPr>
                        <a:t>Calcul mental </a:t>
                      </a:r>
                      <a:r>
                        <a:rPr lang="fr-FR" sz="12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NC17</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sng" strike="noStrike" dirty="0" smtClean="0">
                          <a:solidFill>
                            <a:srgbClr val="000000"/>
                          </a:solidFill>
                          <a:effectLst/>
                          <a:latin typeface="Calibri" panose="020F0502020204030204" pitchFamily="34" charset="0"/>
                        </a:rPr>
                        <a:t>Calcul en ligne :</a:t>
                      </a:r>
                      <a:r>
                        <a:rPr lang="fr-FR" sz="1200" b="0" i="0" u="none" strike="noStrike" dirty="0" smtClean="0">
                          <a:solidFill>
                            <a:srgbClr val="000000"/>
                          </a:solidFill>
                          <a:effectLst/>
                          <a:latin typeface="Calibri" panose="020F0502020204030204" pitchFamily="34" charset="0"/>
                        </a:rPr>
                        <a:t> calculer en utilisant des écritures en ligne additives, soustractives, multiplicatives, mixtes,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NC18</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sng" strike="noStrike" dirty="0" smtClean="0">
                          <a:solidFill>
                            <a:srgbClr val="000000"/>
                          </a:solidFill>
                          <a:effectLst/>
                          <a:latin typeface="Calibri" panose="020F0502020204030204" pitchFamily="34" charset="0"/>
                        </a:rPr>
                        <a:t>Calcul posé : </a:t>
                      </a:r>
                      <a:r>
                        <a:rPr lang="fr-FR" sz="1200" b="0" i="0" u="none" strike="noStrike" dirty="0" smtClean="0">
                          <a:solidFill>
                            <a:srgbClr val="000000"/>
                          </a:solidFill>
                          <a:effectLst/>
                          <a:latin typeface="Calibri" panose="020F0502020204030204" pitchFamily="34" charset="0"/>
                        </a:rPr>
                        <a:t>mettre en œuvre un algorithme de calcul posé pour l’addition, la soustraction, la multiplication.</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spTree>
    <p:extLst>
      <p:ext uri="{BB962C8B-B14F-4D97-AF65-F5344CB8AC3E}">
        <p14:creationId xmlns:p14="http://schemas.microsoft.com/office/powerpoint/2010/main" val="2224517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2b</a:t>
            </a:r>
            <a:endParaRPr lang="fr-FR" sz="1600" b="1" dirty="0">
              <a:latin typeface="Century Gothic" panose="020B0502020202020204" pitchFamily="34" charset="0"/>
            </a:endParaRPr>
          </a:p>
        </p:txBody>
      </p:sp>
      <p:sp>
        <p:nvSpPr>
          <p:cNvPr id="7" name="ZoneTexte 6"/>
          <p:cNvSpPr txBox="1"/>
          <p:nvPr/>
        </p:nvSpPr>
        <p:spPr>
          <a:xfrm>
            <a:off x="541972" y="1100757"/>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370478" y="6299303"/>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3189268738"/>
              </p:ext>
            </p:extLst>
          </p:nvPr>
        </p:nvGraphicFramePr>
        <p:xfrm>
          <a:off x="408013" y="1760901"/>
          <a:ext cx="6870264" cy="3869055"/>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1200" b="1" i="0" u="none" strike="noStrike" dirty="0" smtClean="0">
                          <a:solidFill>
                            <a:srgbClr val="000000"/>
                          </a:solidFill>
                          <a:effectLst/>
                          <a:latin typeface="Calibri" panose="020F0502020204030204" pitchFamily="34" charset="0"/>
                        </a:rPr>
                        <a:t>GM4</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Mesurer des longueurs avec un instrument adapté, notamment en reportant une unité.</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GM7</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Exprimer une mesure dans une ou plusieurs unités choisies ou imposées. </a:t>
                      </a:r>
                    </a:p>
                    <a:p>
                      <a:pPr algn="l" fontAlgn="ctr"/>
                      <a:r>
                        <a:rPr lang="fr-FR" sz="1200" b="0" i="0" u="none" strike="noStrike" dirty="0" smtClean="0">
                          <a:solidFill>
                            <a:srgbClr val="000000"/>
                          </a:solidFill>
                          <a:effectLst/>
                          <a:latin typeface="Calibri" panose="020F0502020204030204" pitchFamily="34" charset="0"/>
                        </a:rPr>
                        <a:t>Notion d’unité : grandeur arbitraire prise comme référence pour mesurer les grandeurs de la même espèce.</a:t>
                      </a:r>
                    </a:p>
                    <a:p>
                      <a:pPr algn="l" fontAlgn="ctr"/>
                      <a:r>
                        <a:rPr lang="fr-FR" sz="1200" b="0" i="0" u="none" strike="noStrike" dirty="0" smtClean="0">
                          <a:solidFill>
                            <a:srgbClr val="000000"/>
                          </a:solidFill>
                          <a:effectLst/>
                          <a:latin typeface="Calibri" panose="020F0502020204030204" pitchFamily="34" charset="0"/>
                        </a:rPr>
                        <a:t>Unités de mesures </a:t>
                      </a:r>
                      <a:r>
                        <a:rPr lang="fr-FR" sz="1200" b="0" i="0" u="none" strike="noStrike" dirty="0" err="1" smtClean="0">
                          <a:solidFill>
                            <a:srgbClr val="000000"/>
                          </a:solidFill>
                          <a:effectLst/>
                          <a:latin typeface="Calibri" panose="020F0502020204030204" pitchFamily="34" charset="0"/>
                        </a:rPr>
                        <a:t>usuelles.longueur</a:t>
                      </a:r>
                      <a:r>
                        <a:rPr lang="fr-FR" sz="1200" b="0" i="0" u="none" strike="noStrike" dirty="0" smtClean="0">
                          <a:solidFill>
                            <a:srgbClr val="000000"/>
                          </a:solidFill>
                          <a:effectLst/>
                          <a:latin typeface="Calibri" panose="020F0502020204030204" pitchFamily="34" charset="0"/>
                        </a:rPr>
                        <a:t> : m, dm, cm, mm, </a:t>
                      </a:r>
                      <a:r>
                        <a:rPr lang="fr-FR" sz="1200" b="0" i="0" u="none" strike="noStrike" dirty="0" err="1" smtClean="0">
                          <a:solidFill>
                            <a:srgbClr val="000000"/>
                          </a:solidFill>
                          <a:effectLst/>
                          <a:latin typeface="Calibri" panose="020F0502020204030204" pitchFamily="34" charset="0"/>
                        </a:rPr>
                        <a:t>km.masse</a:t>
                      </a:r>
                      <a:r>
                        <a:rPr lang="fr-FR" sz="1200" b="0" i="0" u="none" strike="noStrike" dirty="0" smtClean="0">
                          <a:solidFill>
                            <a:srgbClr val="000000"/>
                          </a:solidFill>
                          <a:effectLst/>
                          <a:latin typeface="Calibri" panose="020F0502020204030204" pitchFamily="34" charset="0"/>
                        </a:rPr>
                        <a:t> : g, kg, tonne. contenance : L, </a:t>
                      </a:r>
                      <a:r>
                        <a:rPr lang="fr-FR" sz="1200" b="0" i="0" u="none" strike="noStrike" dirty="0" err="1" smtClean="0">
                          <a:solidFill>
                            <a:srgbClr val="000000"/>
                          </a:solidFill>
                          <a:effectLst/>
                          <a:latin typeface="Calibri" panose="020F0502020204030204" pitchFamily="34" charset="0"/>
                        </a:rPr>
                        <a:t>dL</a:t>
                      </a:r>
                      <a:r>
                        <a:rPr lang="fr-FR" sz="1200" b="0" i="0" u="none" strike="noStrike" dirty="0" smtClean="0">
                          <a:solidFill>
                            <a:srgbClr val="000000"/>
                          </a:solidFill>
                          <a:effectLst/>
                          <a:latin typeface="Calibri" panose="020F0502020204030204" pitchFamily="34" charset="0"/>
                        </a:rPr>
                        <a:t>, </a:t>
                      </a:r>
                      <a:r>
                        <a:rPr lang="fr-FR" sz="1200" b="0" i="0" u="none" strike="noStrike" dirty="0" err="1" smtClean="0">
                          <a:solidFill>
                            <a:srgbClr val="000000"/>
                          </a:solidFill>
                          <a:effectLst/>
                          <a:latin typeface="Calibri" panose="020F0502020204030204" pitchFamily="34" charset="0"/>
                        </a:rPr>
                        <a:t>cL</a:t>
                      </a:r>
                      <a:r>
                        <a:rPr lang="fr-FR" sz="1200" b="0" i="0" u="none" strike="noStrike" dirty="0" smtClean="0">
                          <a:solidFill>
                            <a:srgbClr val="000000"/>
                          </a:solidFill>
                          <a:effectLst/>
                          <a:latin typeface="Calibri" panose="020F0502020204030204" pitchFamily="34" charset="0"/>
                        </a:rPr>
                        <a:t>.</a:t>
                      </a:r>
                    </a:p>
                    <a:p>
                      <a:pPr algn="l" fontAlgn="ctr"/>
                      <a:r>
                        <a:rPr lang="fr-FR" sz="1200" b="0" i="0" u="none" strike="noStrike" dirty="0" smtClean="0">
                          <a:solidFill>
                            <a:srgbClr val="000000"/>
                          </a:solidFill>
                          <a:effectLst/>
                          <a:latin typeface="Calibri" panose="020F0502020204030204" pitchFamily="34" charset="0"/>
                        </a:rPr>
                        <a:t>Relations entre les unités de longueur, entre les unités de masses, entre les unités de contenance.</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GM10</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Résoudre des problèmes, notamment de mesurage et de comparaison, en utilisant les opérations sur les grandeurs ou sur les nombres. </a:t>
                      </a:r>
                    </a:p>
                    <a:p>
                      <a:pPr algn="l" fontAlgn="ctr"/>
                      <a:r>
                        <a:rPr lang="fr-FR" sz="1200" b="0" i="0" u="none" strike="noStrike" dirty="0" smtClean="0">
                          <a:solidFill>
                            <a:srgbClr val="000000"/>
                          </a:solidFill>
                          <a:effectLst/>
                          <a:latin typeface="Calibri" panose="020F0502020204030204" pitchFamily="34" charset="0"/>
                        </a:rPr>
                        <a:t>Opérations sur les grandeurs (addition, soustraction, multiplication par un entier, division : recherche du nombre de parts et de la taille d’une part). </a:t>
                      </a:r>
                    </a:p>
                    <a:p>
                      <a:pPr algn="l" fontAlgn="ctr"/>
                      <a:r>
                        <a:rPr lang="fr-FR" sz="1200" b="0" i="0" u="none" strike="noStrike" dirty="0" smtClean="0">
                          <a:solidFill>
                            <a:srgbClr val="000000"/>
                          </a:solidFill>
                          <a:effectLst/>
                          <a:latin typeface="Calibri" panose="020F0502020204030204" pitchFamily="34" charset="0"/>
                        </a:rPr>
                        <a:t>Quatre opérations sur les mesures  des grandeurs. </a:t>
                      </a:r>
                    </a:p>
                    <a:p>
                      <a:pPr algn="l" fontAlgn="ctr"/>
                      <a:r>
                        <a:rPr lang="fr-FR" sz="1200" b="0" i="0" u="none" strike="noStrike" dirty="0" smtClean="0">
                          <a:solidFill>
                            <a:srgbClr val="000000"/>
                          </a:solidFill>
                          <a:effectLst/>
                          <a:latin typeface="Calibri" panose="020F0502020204030204" pitchFamily="34" charset="0"/>
                        </a:rPr>
                        <a:t>Principes d’utilisation de la monnaie (en euros et centimes d’euros). </a:t>
                      </a:r>
                    </a:p>
                    <a:p>
                      <a:pPr algn="l" fontAlgn="ctr"/>
                      <a:r>
                        <a:rPr lang="fr-FR" sz="1200" b="0" i="0" u="none" strike="noStrike" dirty="0" smtClean="0">
                          <a:solidFill>
                            <a:srgbClr val="000000"/>
                          </a:solidFill>
                          <a:effectLst/>
                          <a:latin typeface="Calibri" panose="020F0502020204030204" pitchFamily="34" charset="0"/>
                        </a:rPr>
                        <a:t>Lexique lié aux pratiques économiques.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908824756"/>
              </p:ext>
            </p:extLst>
          </p:nvPr>
        </p:nvGraphicFramePr>
        <p:xfrm>
          <a:off x="370478" y="6744924"/>
          <a:ext cx="6870264" cy="1503045"/>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1200" b="1" i="0" u="none" strike="noStrike" dirty="0" smtClean="0">
                          <a:solidFill>
                            <a:srgbClr val="000000"/>
                          </a:solidFill>
                          <a:effectLst/>
                          <a:latin typeface="Calibri" panose="020F0502020204030204" pitchFamily="34" charset="0"/>
                        </a:rPr>
                        <a:t>EG12</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Reconnaitre, nommer les figures usuelles.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2000"/>
                    </a:p>
                  </a:txBody>
                  <a:tcPr/>
                </a:tc>
                <a:tc>
                  <a:txBody>
                    <a:bodyPr/>
                    <a:lstStyle/>
                    <a:p>
                      <a:endParaRPr lang="fr-FR" sz="2000"/>
                    </a:p>
                  </a:txBody>
                  <a:tcPr/>
                </a:tc>
                <a:tc>
                  <a:txBody>
                    <a:bodyPr/>
                    <a:lstStyle/>
                    <a:p>
                      <a:endParaRPr lang="fr-FR" sz="2000"/>
                    </a:p>
                  </a:txBody>
                  <a:tcPr/>
                </a:tc>
                <a:tc>
                  <a:txBody>
                    <a:bodyPr/>
                    <a:lstStyle/>
                    <a:p>
                      <a:endParaRPr lang="fr-FR" sz="20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EG13</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Reconnaitre et décrire à partir des côtés et des angles droits, un carré, un rectangle, un triangle rectangle. </a:t>
                      </a:r>
                    </a:p>
                    <a:p>
                      <a:pPr algn="l" fontAlgn="ctr"/>
                      <a:r>
                        <a:rPr lang="fr-FR" sz="1200" b="0" i="0" u="none" strike="noStrike" dirty="0" smtClean="0">
                          <a:solidFill>
                            <a:srgbClr val="000000"/>
                          </a:solidFill>
                          <a:effectLst/>
                          <a:latin typeface="Calibri" panose="020F0502020204030204" pitchFamily="34" charset="0"/>
                        </a:rPr>
                        <a:t>Les construire sur un support uni connaissant la longueur des côtés. </a:t>
                      </a:r>
                    </a:p>
                    <a:p>
                      <a:pPr algn="l" fontAlgn="ctr"/>
                      <a:r>
                        <a:rPr lang="fr-FR" sz="1200" b="0" i="0" u="none" strike="noStrike" dirty="0" smtClean="0">
                          <a:solidFill>
                            <a:srgbClr val="000000"/>
                          </a:solidFill>
                          <a:effectLst/>
                          <a:latin typeface="Calibri" panose="020F0502020204030204" pitchFamily="34" charset="0"/>
                        </a:rPr>
                        <a:t>Propriété des angles et égalités de longueur des côtés pour les carrés et les rectangles.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2000"/>
                    </a:p>
                  </a:txBody>
                  <a:tcPr/>
                </a:tc>
                <a:tc>
                  <a:txBody>
                    <a:bodyPr/>
                    <a:lstStyle/>
                    <a:p>
                      <a:endParaRPr lang="fr-FR" sz="2000"/>
                    </a:p>
                  </a:txBody>
                  <a:tcPr/>
                </a:tc>
                <a:tc>
                  <a:txBody>
                    <a:bodyPr/>
                    <a:lstStyle/>
                    <a:p>
                      <a:endParaRPr lang="fr-FR" sz="2000"/>
                    </a:p>
                  </a:txBody>
                  <a:tcPr/>
                </a:tc>
                <a:tc>
                  <a:txBody>
                    <a:bodyPr/>
                    <a:lstStyle/>
                    <a:p>
                      <a:endParaRPr lang="fr-FR" sz="2000" dirty="0"/>
                    </a:p>
                  </a:txBody>
                  <a:tcPr/>
                </a:tc>
              </a:tr>
            </a:tbl>
          </a:graphicData>
        </a:graphic>
      </p:graphicFrame>
      <p:grpSp>
        <p:nvGrpSpPr>
          <p:cNvPr id="24" name="Groupe 23"/>
          <p:cNvGrpSpPr/>
          <p:nvPr/>
        </p:nvGrpSpPr>
        <p:grpSpPr>
          <a:xfrm>
            <a:off x="327282" y="929330"/>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408013" y="5968189"/>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Tree>
    <p:extLst>
      <p:ext uri="{BB962C8B-B14F-4D97-AF65-F5344CB8AC3E}">
        <p14:creationId xmlns:p14="http://schemas.microsoft.com/office/powerpoint/2010/main" val="173619652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20b</a:t>
            </a:r>
            <a:endParaRPr lang="fr-FR" sz="1600" b="1" dirty="0">
              <a:latin typeface="Century Gothic" panose="020B0502020202020204" pitchFamily="34" charset="0"/>
            </a:endParaRPr>
          </a:p>
        </p:txBody>
      </p:sp>
      <p:sp>
        <p:nvSpPr>
          <p:cNvPr id="7" name="ZoneTexte 6"/>
          <p:cNvSpPr txBox="1"/>
          <p:nvPr/>
        </p:nvSpPr>
        <p:spPr>
          <a:xfrm>
            <a:off x="196874" y="907584"/>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892012" y="5693619"/>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82406915"/>
              </p:ext>
            </p:extLst>
          </p:nvPr>
        </p:nvGraphicFramePr>
        <p:xfrm>
          <a:off x="308870" y="1477779"/>
          <a:ext cx="6870264" cy="3710940"/>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800" b="1" i="0" u="none" strike="noStrike" dirty="0">
                          <a:solidFill>
                            <a:srgbClr val="000000"/>
                          </a:solidFill>
                          <a:effectLst/>
                          <a:latin typeface="Calibri" panose="020F0502020204030204" pitchFamily="34" charset="0"/>
                        </a:rPr>
                        <a:t>GM3</a:t>
                      </a:r>
                    </a:p>
                  </a:txBody>
                  <a:tcPr marL="9525" marR="9525" marT="9525" marB="0" anchor="ctr"/>
                </a:tc>
                <a:tc>
                  <a:txBody>
                    <a:bodyPr/>
                    <a:lstStyle/>
                    <a:p>
                      <a:pPr algn="l" fontAlgn="ctr"/>
                      <a:r>
                        <a:rPr lang="fr-FR" sz="800" b="0" i="0" u="none" strike="noStrike" dirty="0" smtClean="0">
                          <a:solidFill>
                            <a:srgbClr val="000000"/>
                          </a:solidFill>
                          <a:effectLst/>
                          <a:latin typeface="Calibri" panose="020F0502020204030204" pitchFamily="34" charset="0"/>
                        </a:rPr>
                        <a:t>Estimer les ordres de grandeurs de quelques longueurs, masses et contenances en relation avec les unités métriques. Vérifier éventuellement avec un instrument. Ordres de grandeur des unités usuelles en les associant à quelques objets familiers. Rapports très simples de longueurs (double et moitié).</a:t>
                      </a:r>
                      <a:endParaRPr lang="fr-FR" sz="8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800" b="1" i="0" u="none" strike="noStrike" dirty="0" smtClean="0">
                          <a:solidFill>
                            <a:srgbClr val="000000"/>
                          </a:solidFill>
                          <a:effectLst/>
                          <a:latin typeface="Calibri" panose="020F0502020204030204" pitchFamily="34" charset="0"/>
                        </a:rPr>
                        <a:t>GM4</a:t>
                      </a:r>
                      <a:endParaRPr lang="fr-FR" sz="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800" b="0" i="0" u="none" strike="noStrike" dirty="0" smtClean="0">
                          <a:solidFill>
                            <a:srgbClr val="000000"/>
                          </a:solidFill>
                          <a:effectLst/>
                          <a:latin typeface="Calibri" panose="020F0502020204030204" pitchFamily="34" charset="0"/>
                        </a:rPr>
                        <a:t>Mesurer des longueurs avec un instrument adapté, notamment en reportant une unité.</a:t>
                      </a:r>
                      <a:endParaRPr lang="fr-FR" sz="8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800" b="1" i="0" u="none" strike="noStrike" dirty="0" smtClean="0">
                          <a:solidFill>
                            <a:srgbClr val="000000"/>
                          </a:solidFill>
                          <a:effectLst/>
                          <a:latin typeface="Calibri" panose="020F0502020204030204" pitchFamily="34" charset="0"/>
                        </a:rPr>
                        <a:t>GM6</a:t>
                      </a:r>
                      <a:endParaRPr lang="fr-FR" sz="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800" b="0" i="0" u="none" strike="noStrike" dirty="0" smtClean="0">
                          <a:solidFill>
                            <a:srgbClr val="000000"/>
                          </a:solidFill>
                          <a:effectLst/>
                          <a:latin typeface="Calibri" panose="020F0502020204030204" pitchFamily="34" charset="0"/>
                        </a:rPr>
                        <a:t>Encadrer une grandeur par deux nombres entiers d’unités</a:t>
                      </a:r>
                      <a:endParaRPr lang="fr-FR" sz="8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800" b="1" i="0" u="none" strike="noStrike" dirty="0" smtClean="0">
                          <a:solidFill>
                            <a:srgbClr val="000000"/>
                          </a:solidFill>
                          <a:effectLst/>
                          <a:latin typeface="Calibri" panose="020F0502020204030204" pitchFamily="34" charset="0"/>
                        </a:rPr>
                        <a:t>GM7</a:t>
                      </a:r>
                      <a:endParaRPr lang="fr-FR" sz="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800" b="0" i="0" u="none" strike="noStrike" dirty="0" smtClean="0">
                          <a:solidFill>
                            <a:srgbClr val="000000"/>
                          </a:solidFill>
                          <a:effectLst/>
                          <a:latin typeface="Calibri" panose="020F0502020204030204" pitchFamily="34" charset="0"/>
                        </a:rPr>
                        <a:t>Exprimer une mesure dans une ou plusieurs unités choisies ou imposées. </a:t>
                      </a:r>
                    </a:p>
                    <a:p>
                      <a:pPr algn="l" fontAlgn="ctr"/>
                      <a:r>
                        <a:rPr lang="fr-FR" sz="800" b="0" i="0" u="none" strike="noStrike" dirty="0" smtClean="0">
                          <a:solidFill>
                            <a:srgbClr val="000000"/>
                          </a:solidFill>
                          <a:effectLst/>
                          <a:latin typeface="Calibri" panose="020F0502020204030204" pitchFamily="34" charset="0"/>
                        </a:rPr>
                        <a:t>Notion d’unité : grandeur arbitraire prise comme référence pour mesurer les grandeurs de la même espèce.</a:t>
                      </a:r>
                    </a:p>
                    <a:p>
                      <a:pPr algn="l" fontAlgn="ctr"/>
                      <a:r>
                        <a:rPr lang="fr-FR" sz="800" b="0" i="0" u="none" strike="noStrike" dirty="0" smtClean="0">
                          <a:solidFill>
                            <a:srgbClr val="000000"/>
                          </a:solidFill>
                          <a:effectLst/>
                          <a:latin typeface="Calibri" panose="020F0502020204030204" pitchFamily="34" charset="0"/>
                        </a:rPr>
                        <a:t>Unités de mesures </a:t>
                      </a:r>
                      <a:r>
                        <a:rPr lang="fr-FR" sz="800" b="0" i="0" u="none" strike="noStrike" dirty="0" err="1" smtClean="0">
                          <a:solidFill>
                            <a:srgbClr val="000000"/>
                          </a:solidFill>
                          <a:effectLst/>
                          <a:latin typeface="Calibri" panose="020F0502020204030204" pitchFamily="34" charset="0"/>
                        </a:rPr>
                        <a:t>usuelles.longueur</a:t>
                      </a:r>
                      <a:r>
                        <a:rPr lang="fr-FR" sz="800" b="0" i="0" u="none" strike="noStrike" dirty="0" smtClean="0">
                          <a:solidFill>
                            <a:srgbClr val="000000"/>
                          </a:solidFill>
                          <a:effectLst/>
                          <a:latin typeface="Calibri" panose="020F0502020204030204" pitchFamily="34" charset="0"/>
                        </a:rPr>
                        <a:t> : m, dm, cm, mm, </a:t>
                      </a:r>
                      <a:r>
                        <a:rPr lang="fr-FR" sz="800" b="0" i="0" u="none" strike="noStrike" dirty="0" err="1" smtClean="0">
                          <a:solidFill>
                            <a:srgbClr val="000000"/>
                          </a:solidFill>
                          <a:effectLst/>
                          <a:latin typeface="Calibri" panose="020F0502020204030204" pitchFamily="34" charset="0"/>
                        </a:rPr>
                        <a:t>km.masse</a:t>
                      </a:r>
                      <a:r>
                        <a:rPr lang="fr-FR" sz="800" b="0" i="0" u="none" strike="noStrike" dirty="0" smtClean="0">
                          <a:solidFill>
                            <a:srgbClr val="000000"/>
                          </a:solidFill>
                          <a:effectLst/>
                          <a:latin typeface="Calibri" panose="020F0502020204030204" pitchFamily="34" charset="0"/>
                        </a:rPr>
                        <a:t> : g, kg, tonne. contenance : L, </a:t>
                      </a:r>
                      <a:r>
                        <a:rPr lang="fr-FR" sz="800" b="0" i="0" u="none" strike="noStrike" dirty="0" err="1" smtClean="0">
                          <a:solidFill>
                            <a:srgbClr val="000000"/>
                          </a:solidFill>
                          <a:effectLst/>
                          <a:latin typeface="Calibri" panose="020F0502020204030204" pitchFamily="34" charset="0"/>
                        </a:rPr>
                        <a:t>dL</a:t>
                      </a:r>
                      <a:r>
                        <a:rPr lang="fr-FR" sz="800" b="0" i="0" u="none" strike="noStrike" dirty="0" smtClean="0">
                          <a:solidFill>
                            <a:srgbClr val="000000"/>
                          </a:solidFill>
                          <a:effectLst/>
                          <a:latin typeface="Calibri" panose="020F0502020204030204" pitchFamily="34" charset="0"/>
                        </a:rPr>
                        <a:t>, </a:t>
                      </a:r>
                      <a:r>
                        <a:rPr lang="fr-FR" sz="800" b="0" i="0" u="none" strike="noStrike" dirty="0" err="1" smtClean="0">
                          <a:solidFill>
                            <a:srgbClr val="000000"/>
                          </a:solidFill>
                          <a:effectLst/>
                          <a:latin typeface="Calibri" panose="020F0502020204030204" pitchFamily="34" charset="0"/>
                        </a:rPr>
                        <a:t>cL</a:t>
                      </a:r>
                      <a:r>
                        <a:rPr lang="fr-FR" sz="800" b="0" i="0" u="none" strike="noStrike" dirty="0" smtClean="0">
                          <a:solidFill>
                            <a:srgbClr val="000000"/>
                          </a:solidFill>
                          <a:effectLst/>
                          <a:latin typeface="Calibri" panose="020F0502020204030204" pitchFamily="34" charset="0"/>
                        </a:rPr>
                        <a:t>.</a:t>
                      </a:r>
                    </a:p>
                    <a:p>
                      <a:pPr algn="l" fontAlgn="ctr"/>
                      <a:r>
                        <a:rPr lang="fr-FR" sz="800" b="0" i="0" u="none" strike="noStrike" dirty="0" smtClean="0">
                          <a:solidFill>
                            <a:srgbClr val="000000"/>
                          </a:solidFill>
                          <a:effectLst/>
                          <a:latin typeface="Calibri" panose="020F0502020204030204" pitchFamily="34" charset="0"/>
                        </a:rPr>
                        <a:t>Relations entre les unités de longueur, entre les unités de masses, entre les unités de contenance.</a:t>
                      </a:r>
                      <a:endParaRPr lang="fr-FR" sz="8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800" b="1" i="0" u="none" strike="noStrike" dirty="0">
                          <a:solidFill>
                            <a:srgbClr val="000000"/>
                          </a:solidFill>
                          <a:effectLst/>
                          <a:latin typeface="Calibri" panose="020F0502020204030204" pitchFamily="34" charset="0"/>
                        </a:rPr>
                        <a:t>GM8</a:t>
                      </a:r>
                    </a:p>
                  </a:txBody>
                  <a:tcPr marL="9525" marR="9525" marT="9525" marB="0" anchor="ctr"/>
                </a:tc>
                <a:tc>
                  <a:txBody>
                    <a:bodyPr/>
                    <a:lstStyle/>
                    <a:p>
                      <a:pPr algn="l" fontAlgn="ctr"/>
                      <a:r>
                        <a:rPr lang="fr-FR" sz="800" b="0" i="0" u="none" strike="noStrike" dirty="0" smtClean="0">
                          <a:solidFill>
                            <a:srgbClr val="000000"/>
                          </a:solidFill>
                          <a:effectLst/>
                          <a:latin typeface="Calibri" panose="020F0502020204030204" pitchFamily="34" charset="0"/>
                        </a:rPr>
                        <a:t>Comparer, estimer, mesurer des durées (Unités de mesure usuelles de durées : j, semaine, mois, année, siècle, millénaire.) Relations entre ces unités.</a:t>
                      </a:r>
                      <a:endParaRPr lang="fr-FR" sz="8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800" b="1" i="0" u="none" strike="noStrike" dirty="0" smtClean="0">
                          <a:solidFill>
                            <a:srgbClr val="000000"/>
                          </a:solidFill>
                          <a:effectLst/>
                          <a:latin typeface="Calibri" panose="020F0502020204030204" pitchFamily="34" charset="0"/>
                        </a:rPr>
                        <a:t>GM10</a:t>
                      </a:r>
                      <a:endParaRPr lang="fr-FR" sz="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800" b="0" i="0" u="none" strike="noStrike" dirty="0" smtClean="0">
                          <a:solidFill>
                            <a:srgbClr val="000000"/>
                          </a:solidFill>
                          <a:effectLst/>
                          <a:latin typeface="Calibri" panose="020F0502020204030204" pitchFamily="34" charset="0"/>
                        </a:rPr>
                        <a:t>Résoudre des problèmes, notamment de mesurage et de comparaison, en utilisant les opérations sur les grandeurs ou sur les nombres. </a:t>
                      </a:r>
                    </a:p>
                    <a:p>
                      <a:pPr algn="l" fontAlgn="ctr"/>
                      <a:r>
                        <a:rPr lang="fr-FR" sz="800" b="0" i="0" u="none" strike="noStrike" dirty="0" smtClean="0">
                          <a:solidFill>
                            <a:srgbClr val="000000"/>
                          </a:solidFill>
                          <a:effectLst/>
                          <a:latin typeface="Calibri" panose="020F0502020204030204" pitchFamily="34" charset="0"/>
                        </a:rPr>
                        <a:t>Opérations sur les grandeurs (addition, soustraction, multiplication par un entier, division : recherche du nombre de parts et de la taille d’une part). </a:t>
                      </a:r>
                    </a:p>
                    <a:p>
                      <a:pPr algn="l" fontAlgn="ctr"/>
                      <a:r>
                        <a:rPr lang="fr-FR" sz="800" b="0" i="0" u="none" strike="noStrike" dirty="0" smtClean="0">
                          <a:solidFill>
                            <a:srgbClr val="000000"/>
                          </a:solidFill>
                          <a:effectLst/>
                          <a:latin typeface="Calibri" panose="020F0502020204030204" pitchFamily="34" charset="0"/>
                        </a:rPr>
                        <a:t>Quatre opérations sur les mesures  des grandeurs. </a:t>
                      </a:r>
                    </a:p>
                    <a:p>
                      <a:pPr algn="l" fontAlgn="ctr"/>
                      <a:r>
                        <a:rPr lang="fr-FR" sz="800" b="0" i="0" u="none" strike="noStrike" dirty="0" smtClean="0">
                          <a:solidFill>
                            <a:srgbClr val="000000"/>
                          </a:solidFill>
                          <a:effectLst/>
                          <a:latin typeface="Calibri" panose="020F0502020204030204" pitchFamily="34" charset="0"/>
                        </a:rPr>
                        <a:t>Principes d’utilisation de la monnaie (en euros et centimes d’euros). </a:t>
                      </a:r>
                    </a:p>
                    <a:p>
                      <a:pPr algn="l" fontAlgn="ctr"/>
                      <a:r>
                        <a:rPr lang="fr-FR" sz="800" b="0" i="0" u="none" strike="noStrike" dirty="0" smtClean="0">
                          <a:solidFill>
                            <a:srgbClr val="000000"/>
                          </a:solidFill>
                          <a:effectLst/>
                          <a:latin typeface="Calibri" panose="020F0502020204030204" pitchFamily="34" charset="0"/>
                        </a:rPr>
                        <a:t>Lexique lié aux pratiques économiques.</a:t>
                      </a:r>
                      <a:endParaRPr lang="fr-FR" sz="8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800" b="1" i="0" u="none" strike="noStrike" dirty="0" smtClean="0">
                          <a:solidFill>
                            <a:srgbClr val="000000"/>
                          </a:solidFill>
                          <a:effectLst/>
                          <a:latin typeface="Calibri" panose="020F0502020204030204" pitchFamily="34" charset="0"/>
                        </a:rPr>
                        <a:t>GM11</a:t>
                      </a:r>
                      <a:endParaRPr lang="fr-FR" sz="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800" b="0" i="0" u="none" strike="noStrike" dirty="0" smtClean="0">
                          <a:solidFill>
                            <a:srgbClr val="000000"/>
                          </a:solidFill>
                          <a:effectLst/>
                          <a:latin typeface="Calibri" panose="020F0502020204030204" pitchFamily="34" charset="0"/>
                        </a:rPr>
                        <a:t>Résoudre des problèmes impliquant des conversions simples d’une unité usuelle à une autre.</a:t>
                      </a:r>
                    </a:p>
                    <a:p>
                      <a:pPr algn="l" fontAlgn="ctr"/>
                      <a:r>
                        <a:rPr lang="fr-FR" sz="800" b="0" i="0" u="none" strike="noStrike" dirty="0" smtClean="0">
                          <a:solidFill>
                            <a:srgbClr val="000000"/>
                          </a:solidFill>
                          <a:effectLst/>
                          <a:latin typeface="Calibri" panose="020F0502020204030204" pitchFamily="34" charset="0"/>
                        </a:rPr>
                        <a:t>Convertir avant de calculer si nécessaire. Relations entre les unités usuelles.</a:t>
                      </a:r>
                      <a:endParaRPr lang="fr-FR" sz="8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4008481808"/>
              </p:ext>
            </p:extLst>
          </p:nvPr>
        </p:nvGraphicFramePr>
        <p:xfrm>
          <a:off x="308870" y="6271237"/>
          <a:ext cx="6870264" cy="4086860"/>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800" b="1" i="0" u="none" strike="noStrike" dirty="0" smtClean="0">
                          <a:solidFill>
                            <a:srgbClr val="000000"/>
                          </a:solidFill>
                          <a:effectLst/>
                          <a:latin typeface="Calibri" panose="020F0502020204030204" pitchFamily="34" charset="0"/>
                        </a:rPr>
                        <a:t>EG2</a:t>
                      </a:r>
                      <a:endParaRPr lang="fr-FR" sz="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800" b="0" i="0" u="none" strike="noStrike" dirty="0" smtClean="0">
                          <a:solidFill>
                            <a:srgbClr val="000000"/>
                          </a:solidFill>
                          <a:effectLst/>
                          <a:latin typeface="Calibri" panose="020F0502020204030204" pitchFamily="34" charset="0"/>
                        </a:rPr>
                        <a:t>Situer des objets ou des personnes les uns par rapport aux autres ou par rapport à d’autres repères.</a:t>
                      </a:r>
                    </a:p>
                    <a:p>
                      <a:pPr algn="l" fontAlgn="ctr"/>
                      <a:r>
                        <a:rPr lang="fr-FR" sz="800" b="0" i="0" u="none" strike="noStrike" dirty="0" smtClean="0">
                          <a:solidFill>
                            <a:srgbClr val="000000"/>
                          </a:solidFill>
                          <a:effectLst/>
                          <a:latin typeface="Calibri" panose="020F0502020204030204" pitchFamily="34" charset="0"/>
                        </a:rPr>
                        <a:t>Vocabulaire permettant de définir des positions (gauche, droite, au-dessus, en dessous, sur, sous, devant, derrière, près, loin, premier plan, second plan, nord, sud, est, ouest,…).</a:t>
                      </a:r>
                    </a:p>
                    <a:p>
                      <a:pPr algn="l" fontAlgn="ctr"/>
                      <a:r>
                        <a:rPr lang="fr-FR" sz="800" b="0" i="0" u="none" strike="noStrike" dirty="0" smtClean="0">
                          <a:solidFill>
                            <a:srgbClr val="000000"/>
                          </a:solidFill>
                          <a:effectLst/>
                          <a:latin typeface="Calibri" panose="020F0502020204030204" pitchFamily="34" charset="0"/>
                        </a:rPr>
                        <a:t>Vocabulaire permettant de définir des déplacements (avancer, reculer, tourner à droite/à gauche, monter, descendre, …).</a:t>
                      </a:r>
                      <a:endParaRPr lang="fr-FR" sz="8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100" dirty="0"/>
                    </a:p>
                  </a:txBody>
                  <a:tcPr/>
                </a:tc>
                <a:tc>
                  <a:txBody>
                    <a:bodyPr/>
                    <a:lstStyle/>
                    <a:p>
                      <a:endParaRPr lang="fr-FR" sz="1100" dirty="0"/>
                    </a:p>
                  </a:txBody>
                  <a:tcPr/>
                </a:tc>
                <a:tc>
                  <a:txBody>
                    <a:bodyPr/>
                    <a:lstStyle/>
                    <a:p>
                      <a:endParaRPr lang="fr-FR" sz="1100" dirty="0"/>
                    </a:p>
                  </a:txBody>
                  <a:tcPr/>
                </a:tc>
                <a:tc>
                  <a:txBody>
                    <a:bodyPr/>
                    <a:lstStyle/>
                    <a:p>
                      <a:endParaRPr lang="fr-FR" sz="1100" dirty="0"/>
                    </a:p>
                  </a:txBody>
                  <a:tcPr/>
                </a:tc>
              </a:tr>
              <a:tr h="370840">
                <a:tc>
                  <a:txBody>
                    <a:bodyPr/>
                    <a:lstStyle/>
                    <a:p>
                      <a:pPr algn="ctr" fontAlgn="ctr"/>
                      <a:r>
                        <a:rPr lang="fr-FR" sz="800" b="1" i="0" u="none" strike="noStrike" dirty="0" smtClean="0">
                          <a:solidFill>
                            <a:srgbClr val="000000"/>
                          </a:solidFill>
                          <a:effectLst/>
                          <a:latin typeface="Calibri" panose="020F0502020204030204" pitchFamily="34" charset="0"/>
                        </a:rPr>
                        <a:t>EG6</a:t>
                      </a:r>
                      <a:endParaRPr lang="fr-FR" sz="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800" b="0" i="0" u="none" strike="noStrike" dirty="0" smtClean="0">
                          <a:solidFill>
                            <a:srgbClr val="000000"/>
                          </a:solidFill>
                          <a:effectLst/>
                          <a:latin typeface="Calibri" panose="020F0502020204030204" pitchFamily="34" charset="0"/>
                        </a:rPr>
                        <a:t>Reconnaitre et trier les solides usuels parmi des solides variés. </a:t>
                      </a:r>
                    </a:p>
                    <a:p>
                      <a:pPr algn="l" fontAlgn="ctr"/>
                      <a:r>
                        <a:rPr lang="fr-FR" sz="800" b="0" i="0" u="none" strike="noStrike" dirty="0" smtClean="0">
                          <a:solidFill>
                            <a:srgbClr val="000000"/>
                          </a:solidFill>
                          <a:effectLst/>
                          <a:latin typeface="Calibri" panose="020F0502020204030204" pitchFamily="34" charset="0"/>
                        </a:rPr>
                        <a:t>Vocabulaire approprié pour : nommer des solides (boule, cylindre, cône, cube, pavé droit, pyramide) ; décrire des polyèdres (face, sommet, arête).</a:t>
                      </a:r>
                      <a:endParaRPr lang="fr-FR" sz="8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dirty="0"/>
                    </a:p>
                  </a:txBody>
                  <a:tcPr/>
                </a:tc>
              </a:tr>
              <a:tr h="370840">
                <a:tc>
                  <a:txBody>
                    <a:bodyPr/>
                    <a:lstStyle/>
                    <a:p>
                      <a:pPr algn="ctr" fontAlgn="ctr"/>
                      <a:r>
                        <a:rPr lang="fr-FR" sz="800" b="1" i="0" u="none" strike="noStrike" dirty="0">
                          <a:solidFill>
                            <a:srgbClr val="000000"/>
                          </a:solidFill>
                          <a:effectLst/>
                          <a:latin typeface="Calibri" panose="020F0502020204030204" pitchFamily="34" charset="0"/>
                        </a:rPr>
                        <a:t>EG10</a:t>
                      </a:r>
                    </a:p>
                  </a:txBody>
                  <a:tcPr marL="9525" marR="9525" marT="9525" marB="0" anchor="ctr"/>
                </a:tc>
                <a:tc>
                  <a:txBody>
                    <a:bodyPr/>
                    <a:lstStyle/>
                    <a:p>
                      <a:pPr algn="l" fontAlgn="ctr"/>
                      <a:r>
                        <a:rPr lang="fr-FR" sz="800" b="0" i="0" u="none" strike="noStrike" dirty="0" smtClean="0">
                          <a:solidFill>
                            <a:srgbClr val="000000"/>
                          </a:solidFill>
                          <a:effectLst/>
                          <a:latin typeface="Calibri" panose="020F0502020204030204" pitchFamily="34" charset="0"/>
                        </a:rPr>
                        <a:t>Décrire, reproduire des figures ou des assemblages de figures planes sur papier quadrillé ou uni.</a:t>
                      </a:r>
                    </a:p>
                    <a:p>
                      <a:pPr algn="l" fontAlgn="ctr"/>
                      <a:r>
                        <a:rPr lang="fr-FR" sz="800" b="0" i="0" u="none" strike="noStrike" dirty="0" smtClean="0">
                          <a:solidFill>
                            <a:srgbClr val="000000"/>
                          </a:solidFill>
                          <a:effectLst/>
                          <a:latin typeface="Calibri" panose="020F0502020204030204" pitchFamily="34" charset="0"/>
                        </a:rPr>
                        <a:t>Vocabulaire approprié pour décrire les figures planes usuelles : carré, rectangle, triangle, triangle rectangle, polygone, côté, sommet, angle droit ; cercle, disque, rayon, centre ; segment, milieu d’un segment, droite.</a:t>
                      </a:r>
                      <a:endParaRPr lang="fr-FR" sz="8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dirty="0"/>
                    </a:p>
                  </a:txBody>
                  <a:tcPr/>
                </a:tc>
              </a:tr>
              <a:tr h="370840">
                <a:tc>
                  <a:txBody>
                    <a:bodyPr/>
                    <a:lstStyle/>
                    <a:p>
                      <a:pPr algn="ctr" fontAlgn="ctr"/>
                      <a:r>
                        <a:rPr lang="fr-FR" sz="800" b="1" i="0" u="none" strike="noStrike" dirty="0" smtClean="0">
                          <a:solidFill>
                            <a:srgbClr val="000000"/>
                          </a:solidFill>
                          <a:effectLst/>
                          <a:latin typeface="Calibri" panose="020F0502020204030204" pitchFamily="34" charset="0"/>
                        </a:rPr>
                        <a:t>EG11</a:t>
                      </a:r>
                      <a:endParaRPr lang="fr-FR" sz="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800" b="0" i="0" u="none" strike="noStrike" dirty="0" smtClean="0">
                          <a:solidFill>
                            <a:srgbClr val="000000"/>
                          </a:solidFill>
                          <a:effectLst/>
                          <a:latin typeface="Calibri" panose="020F0502020204030204" pitchFamily="34" charset="0"/>
                        </a:rPr>
                        <a:t>Utiliser la règle, comme instrument de tracé. Lien entre propriétés géométriques et instruments de tracé : droite, alignement et règle non graduée ; angle droit et équerre ; cercle et compas.</a:t>
                      </a:r>
                      <a:endParaRPr lang="fr-FR" sz="8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dirty="0"/>
                    </a:p>
                  </a:txBody>
                  <a:tcPr/>
                </a:tc>
              </a:tr>
              <a:tr h="370840">
                <a:tc>
                  <a:txBody>
                    <a:bodyPr/>
                    <a:lstStyle/>
                    <a:p>
                      <a:pPr algn="ctr" fontAlgn="ctr"/>
                      <a:r>
                        <a:rPr lang="fr-FR" sz="800" b="1" i="0" u="none" strike="noStrike" dirty="0" smtClean="0">
                          <a:solidFill>
                            <a:srgbClr val="000000"/>
                          </a:solidFill>
                          <a:effectLst/>
                          <a:latin typeface="Calibri" panose="020F0502020204030204" pitchFamily="34" charset="0"/>
                        </a:rPr>
                        <a:t>EG14</a:t>
                      </a:r>
                      <a:endParaRPr lang="fr-FR" sz="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800" b="0" i="0" u="none" strike="noStrike" dirty="0" smtClean="0">
                          <a:solidFill>
                            <a:srgbClr val="000000"/>
                          </a:solidFill>
                          <a:effectLst/>
                          <a:latin typeface="Calibri" panose="020F0502020204030204" pitchFamily="34" charset="0"/>
                        </a:rPr>
                        <a:t>Construire un cercle connaissant son centre et un point, ou son centre et son rayon.</a:t>
                      </a:r>
                      <a:endParaRPr lang="fr-FR" sz="8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dirty="0"/>
                    </a:p>
                  </a:txBody>
                  <a:tcPr/>
                </a:tc>
              </a:tr>
              <a:tr h="370840">
                <a:tc>
                  <a:txBody>
                    <a:bodyPr/>
                    <a:lstStyle/>
                    <a:p>
                      <a:pPr algn="ctr" fontAlgn="ctr"/>
                      <a:r>
                        <a:rPr lang="fr-FR" sz="800" b="1" i="0" u="none" strike="noStrike" dirty="0" smtClean="0">
                          <a:solidFill>
                            <a:srgbClr val="000000"/>
                          </a:solidFill>
                          <a:effectLst/>
                          <a:latin typeface="Calibri" panose="020F0502020204030204" pitchFamily="34" charset="0"/>
                        </a:rPr>
                        <a:t>EG15</a:t>
                      </a:r>
                      <a:endParaRPr lang="fr-FR" sz="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800" b="0" i="0" u="none" strike="noStrike" dirty="0" smtClean="0">
                          <a:solidFill>
                            <a:srgbClr val="000000"/>
                          </a:solidFill>
                          <a:effectLst/>
                          <a:latin typeface="Calibri" panose="020F0502020204030204" pitchFamily="34" charset="0"/>
                        </a:rPr>
                        <a:t>Utiliser la règle (non graduée) pour repérer et produire des alignements.  Alignement de points et de segments.</a:t>
                      </a:r>
                      <a:endParaRPr lang="fr-FR" sz="8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dirty="0"/>
                    </a:p>
                  </a:txBody>
                  <a:tcPr/>
                </a:tc>
              </a:tr>
              <a:tr h="370840">
                <a:tc>
                  <a:txBody>
                    <a:bodyPr/>
                    <a:lstStyle/>
                    <a:p>
                      <a:pPr algn="ctr" fontAlgn="ctr"/>
                      <a:r>
                        <a:rPr lang="fr-FR" sz="800" b="1" i="0" u="none" strike="noStrike" dirty="0" smtClean="0">
                          <a:solidFill>
                            <a:srgbClr val="000000"/>
                          </a:solidFill>
                          <a:effectLst/>
                          <a:latin typeface="Calibri" panose="020F0502020204030204" pitchFamily="34" charset="0"/>
                        </a:rPr>
                        <a:t>EG16</a:t>
                      </a:r>
                      <a:endParaRPr lang="fr-FR" sz="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800" b="0" i="0" u="none" strike="noStrike" dirty="0" smtClean="0">
                          <a:solidFill>
                            <a:srgbClr val="000000"/>
                          </a:solidFill>
                          <a:effectLst/>
                          <a:latin typeface="Calibri" panose="020F0502020204030204" pitchFamily="34" charset="0"/>
                        </a:rPr>
                        <a:t>Repérer et produire des angles droits à l'aide d’un gabarit, d'une équerre.</a:t>
                      </a:r>
                      <a:endParaRPr lang="fr-FR" sz="8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dirty="0"/>
                    </a:p>
                  </a:txBody>
                  <a:tcPr/>
                </a:tc>
              </a:tr>
              <a:tr h="370840">
                <a:tc>
                  <a:txBody>
                    <a:bodyPr/>
                    <a:lstStyle/>
                    <a:p>
                      <a:pPr algn="ctr" fontAlgn="ctr"/>
                      <a:r>
                        <a:rPr lang="fr-FR" sz="800" b="1" i="0" u="none" strike="noStrike" dirty="0" smtClean="0">
                          <a:solidFill>
                            <a:srgbClr val="000000"/>
                          </a:solidFill>
                          <a:effectLst/>
                          <a:latin typeface="Calibri" panose="020F0502020204030204" pitchFamily="34" charset="0"/>
                        </a:rPr>
                        <a:t>EG17</a:t>
                      </a:r>
                      <a:endParaRPr lang="fr-FR" sz="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800" b="0" i="0" u="none" strike="noStrike" dirty="0" smtClean="0">
                          <a:solidFill>
                            <a:srgbClr val="000000"/>
                          </a:solidFill>
                          <a:effectLst/>
                          <a:latin typeface="Calibri" panose="020F0502020204030204" pitchFamily="34" charset="0"/>
                        </a:rPr>
                        <a:t>Reporter une longueur sur une droite déjà tracée. Égalité de longueurs.</a:t>
                      </a:r>
                      <a:endParaRPr lang="fr-FR" sz="8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dirty="0"/>
                    </a:p>
                  </a:txBody>
                  <a:tcPr/>
                </a:tc>
              </a:tr>
              <a:tr h="370840">
                <a:tc>
                  <a:txBody>
                    <a:bodyPr/>
                    <a:lstStyle/>
                    <a:p>
                      <a:pPr algn="ctr" fontAlgn="ctr"/>
                      <a:r>
                        <a:rPr lang="fr-FR" sz="800" b="1" i="0" u="none" strike="noStrike" dirty="0" smtClean="0">
                          <a:solidFill>
                            <a:srgbClr val="000000"/>
                          </a:solidFill>
                          <a:effectLst/>
                          <a:latin typeface="Calibri" panose="020F0502020204030204" pitchFamily="34" charset="0"/>
                        </a:rPr>
                        <a:t>EG18</a:t>
                      </a:r>
                      <a:endParaRPr lang="fr-FR" sz="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800" b="0" i="0" u="none" strike="noStrike" dirty="0" smtClean="0">
                          <a:solidFill>
                            <a:srgbClr val="000000"/>
                          </a:solidFill>
                          <a:effectLst/>
                          <a:latin typeface="Calibri" panose="020F0502020204030204" pitchFamily="34" charset="0"/>
                        </a:rPr>
                        <a:t>Repérer ou trouver le milieu d’un segment. Milieu d’un segment.</a:t>
                      </a:r>
                      <a:endParaRPr lang="fr-FR" sz="8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dirty="0"/>
                    </a:p>
                  </a:txBody>
                  <a:tcPr/>
                </a:tc>
              </a:tr>
            </a:tbl>
          </a:graphicData>
        </a:graphic>
      </p:graphicFrame>
      <p:grpSp>
        <p:nvGrpSpPr>
          <p:cNvPr id="24" name="Groupe 23"/>
          <p:cNvGrpSpPr/>
          <p:nvPr/>
        </p:nvGrpSpPr>
        <p:grpSpPr>
          <a:xfrm>
            <a:off x="231512" y="717547"/>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911894" y="5446980"/>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Tree>
    <p:extLst>
      <p:ext uri="{BB962C8B-B14F-4D97-AF65-F5344CB8AC3E}">
        <p14:creationId xmlns:p14="http://schemas.microsoft.com/office/powerpoint/2010/main" val="26166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21a</a:t>
            </a:r>
            <a:endParaRPr lang="fr-FR" sz="1600" b="1" dirty="0">
              <a:latin typeface="Century Gothic" panose="020B0502020202020204" pitchFamily="34" charset="0"/>
            </a:endParaRPr>
          </a:p>
        </p:txBody>
      </p:sp>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graphicFrame>
        <p:nvGraphicFramePr>
          <p:cNvPr id="27" name="Tableau 26"/>
          <p:cNvGraphicFramePr>
            <a:graphicFrameLocks noGrp="1"/>
          </p:cNvGraphicFramePr>
          <p:nvPr>
            <p:extLst>
              <p:ext uri="{D42A27DB-BD31-4B8C-83A1-F6EECF244321}">
                <p14:modId xmlns:p14="http://schemas.microsoft.com/office/powerpoint/2010/main" val="2641806917"/>
              </p:ext>
            </p:extLst>
          </p:nvPr>
        </p:nvGraphicFramePr>
        <p:xfrm>
          <a:off x="328488" y="1213194"/>
          <a:ext cx="6870264" cy="7204075"/>
        </p:xfrm>
        <a:graphic>
          <a:graphicData uri="http://schemas.openxmlformats.org/drawingml/2006/table">
            <a:tbl>
              <a:tblPr firstRow="1" bandRow="1">
                <a:tableStyleId>{5940675A-B579-460E-94D1-54222C63F5DA}</a:tableStyleId>
              </a:tblPr>
              <a:tblGrid>
                <a:gridCol w="529100"/>
                <a:gridCol w="4120516"/>
                <a:gridCol w="457200"/>
                <a:gridCol w="516835"/>
                <a:gridCol w="496956"/>
                <a:gridCol w="749657"/>
              </a:tblGrid>
              <a:tr h="370840">
                <a:tc>
                  <a:txBody>
                    <a:bodyPr/>
                    <a:lstStyle/>
                    <a:p>
                      <a:pPr algn="ctr" fontAlgn="ctr"/>
                      <a:r>
                        <a:rPr lang="fr-FR" sz="1200" b="1" i="0" u="none" strike="noStrike" dirty="0">
                          <a:solidFill>
                            <a:srgbClr val="000000"/>
                          </a:solidFill>
                          <a:effectLst/>
                          <a:latin typeface="Calibri" panose="020F0502020204030204" pitchFamily="34" charset="0"/>
                        </a:rPr>
                        <a:t>NC6</a:t>
                      </a:r>
                    </a:p>
                  </a:txBody>
                  <a:tcPr marL="9525" marR="9525" marT="9525" marB="0" anchor="ctr"/>
                </a:tc>
                <a:tc>
                  <a:txBody>
                    <a:bodyPr/>
                    <a:lstStyle/>
                    <a:p>
                      <a:pPr algn="l" fontAlgn="ctr"/>
                      <a:r>
                        <a:rPr lang="fr-FR" sz="1200" b="0" i="0" u="none" strike="noStrike" dirty="0">
                          <a:solidFill>
                            <a:srgbClr val="000000"/>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p>
                  </a:txBody>
                  <a:tcPr marL="9525" marR="9525" marT="9525" marB="0" anchor="ctr"/>
                </a:tc>
                <a:tc>
                  <a:txBody>
                    <a:bodyPr/>
                    <a:lstStyle/>
                    <a:p>
                      <a:endParaRPr lang="fr-FR" sz="1400" dirty="0"/>
                    </a:p>
                  </a:txBody>
                  <a:tcPr/>
                </a:tc>
                <a:tc>
                  <a:txBody>
                    <a:bodyPr/>
                    <a:lstStyle/>
                    <a:p>
                      <a:endParaRPr lang="fr-FR" sz="1400" dirty="0"/>
                    </a:p>
                  </a:txBody>
                  <a:tcPr/>
                </a:tc>
                <a:tc>
                  <a:txBody>
                    <a:bodyPr/>
                    <a:lstStyle/>
                    <a:p>
                      <a:endParaRPr lang="fr-FR" sz="1400" dirty="0"/>
                    </a:p>
                  </a:txBody>
                  <a:tcPr/>
                </a:tc>
                <a:tc>
                  <a:txBody>
                    <a:bodyPr/>
                    <a:lstStyle/>
                    <a:p>
                      <a:endParaRPr lang="fr-FR" sz="1400" dirty="0"/>
                    </a:p>
                  </a:txBody>
                  <a:tcPr/>
                </a:tc>
              </a:tr>
              <a:tr h="370840">
                <a:tc>
                  <a:txBody>
                    <a:bodyPr/>
                    <a:lstStyle/>
                    <a:p>
                      <a:pPr algn="ctr" fontAlgn="ctr"/>
                      <a:r>
                        <a:rPr lang="fr-FR" sz="1200" b="1" i="0" u="none" strike="noStrike">
                          <a:solidFill>
                            <a:srgbClr val="000000"/>
                          </a:solidFill>
                          <a:effectLst/>
                          <a:latin typeface="Calibri" panose="020F0502020204030204" pitchFamily="34" charset="0"/>
                        </a:rPr>
                        <a:t>NC7</a:t>
                      </a:r>
                    </a:p>
                  </a:txBody>
                  <a:tcPr marL="9525" marR="9525" marT="9525" marB="0" anchor="ctr"/>
                </a:tc>
                <a:tc>
                  <a:txBody>
                    <a:bodyPr/>
                    <a:lstStyle/>
                    <a:p>
                      <a:pPr algn="l" fontAlgn="ctr"/>
                      <a:r>
                        <a:rPr lang="fr-FR" sz="1200" b="0" i="0" u="none" strike="noStrike" dirty="0">
                          <a:solidFill>
                            <a:srgbClr val="000000"/>
                          </a:solidFill>
                          <a:effectLst/>
                          <a:latin typeface="Calibri" panose="020F0502020204030204" pitchFamily="34" charset="0"/>
                        </a:rPr>
                        <a:t>Passer d’une représentation à une autre, en particulier associer les noms des nombres à leurs écritures chiffrées.</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NC8</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Interpréter les noms des nombres à l’aide des unités de numération et des écritures arithmétiques. </a:t>
                      </a:r>
                    </a:p>
                    <a:p>
                      <a:pPr algn="l" fontAlgn="ctr"/>
                      <a:r>
                        <a:rPr lang="fr-FR" sz="1200" b="0" i="0" u="none" strike="noStrike" dirty="0" smtClean="0">
                          <a:solidFill>
                            <a:srgbClr val="000000"/>
                          </a:solidFill>
                          <a:effectLst/>
                          <a:latin typeface="Calibri" panose="020F0502020204030204" pitchFamily="34" charset="0"/>
                        </a:rPr>
                        <a:t>Unités de numération (unités simples, dizaines, centaines, milliers) et leurs relations (principe décimal de la numération en chiffres). </a:t>
                      </a:r>
                    </a:p>
                    <a:p>
                      <a:pPr algn="l" fontAlgn="ctr"/>
                      <a:r>
                        <a:rPr lang="fr-FR" sz="1200" b="0" i="0" u="none" strike="noStrike" dirty="0" smtClean="0">
                          <a:solidFill>
                            <a:srgbClr val="000000"/>
                          </a:solidFill>
                          <a:effectLst/>
                          <a:latin typeface="Calibri" panose="020F0502020204030204" pitchFamily="34" charset="0"/>
                        </a:rPr>
                        <a:t>Valeur des chiffres en fonction de leur rang dans l’écriture d’un nombre (principe de position).</a:t>
                      </a:r>
                    </a:p>
                    <a:p>
                      <a:pPr algn="l" fontAlgn="ctr"/>
                      <a:r>
                        <a:rPr lang="fr-FR" sz="1200" b="0" i="0" u="none" strike="noStrike" dirty="0" smtClean="0">
                          <a:solidFill>
                            <a:srgbClr val="000000"/>
                          </a:solidFill>
                          <a:effectLst/>
                          <a:latin typeface="Calibri" panose="020F0502020204030204" pitchFamily="34" charset="0"/>
                        </a:rPr>
                        <a:t>Noms des nombres.</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NC11</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200" b="0" i="0" u="none" strike="noStrike" dirty="0" smtClean="0">
                          <a:solidFill>
                            <a:srgbClr val="000000"/>
                          </a:solidFill>
                          <a:effectLst/>
                          <a:latin typeface="Calibri" panose="020F0502020204030204" pitchFamily="34" charset="0"/>
                        </a:rPr>
                        <a:t>Sens des opérations. </a:t>
                      </a:r>
                    </a:p>
                    <a:p>
                      <a:pPr algn="l" fontAlgn="ctr"/>
                      <a:r>
                        <a:rPr lang="fr-FR" sz="12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2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200" b="0" i="0" u="none" strike="noStrike" dirty="0" smtClean="0">
                          <a:solidFill>
                            <a:srgbClr val="000000"/>
                          </a:solidFill>
                          <a:effectLst/>
                          <a:latin typeface="Calibri" panose="020F0502020204030204" pitchFamily="34" charset="0"/>
                        </a:rPr>
                        <a:t>Modéliser ces problèmes à l’aide d’écritures mathématiques. Sens des symboles +, −, ×, :</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NC12</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Organisation et gestion de données - Exploiter des données numériques pour répondre à des questions. </a:t>
                      </a:r>
                    </a:p>
                    <a:p>
                      <a:pPr algn="l" fontAlgn="ctr"/>
                      <a:r>
                        <a:rPr lang="fr-FR" sz="1200" b="0" i="0" u="none" strike="noStrike" dirty="0" smtClean="0">
                          <a:solidFill>
                            <a:srgbClr val="000000"/>
                          </a:solidFill>
                          <a:effectLst/>
                          <a:latin typeface="Calibri" panose="020F0502020204030204" pitchFamily="34" charset="0"/>
                        </a:rPr>
                        <a:t>Présenter et organiser des mesures sous forme de tableaux. </a:t>
                      </a:r>
                    </a:p>
                    <a:p>
                      <a:pPr algn="l" fontAlgn="ctr"/>
                      <a:r>
                        <a:rPr lang="fr-FR" sz="1200" b="0" i="0" u="none" strike="noStrike" dirty="0" smtClean="0">
                          <a:solidFill>
                            <a:srgbClr val="000000"/>
                          </a:solidFill>
                          <a:effectLst/>
                          <a:latin typeface="Calibri" panose="020F0502020204030204" pitchFamily="34" charset="0"/>
                        </a:rPr>
                        <a:t>Modes de représentation de données numériques : tableaux, graphiques simples, etc.</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2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multiplication par une puissance de 10, doubles et moitiés de nombres d’usage courant, etc..</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NC14</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Élaborer ou choisir des stratégies de calcul à l’oral et à l’écrit.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200" b="0" i="0" u="sng" strike="noStrike" dirty="0">
                          <a:solidFill>
                            <a:srgbClr val="000000"/>
                          </a:solidFill>
                          <a:effectLst/>
                          <a:latin typeface="Calibri" panose="020F0502020204030204" pitchFamily="34" charset="0"/>
                        </a:rPr>
                        <a:t>Calcul mental </a:t>
                      </a:r>
                      <a:r>
                        <a:rPr lang="fr-FR" sz="12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bl>
          </a:graphicData>
        </a:graphic>
      </p:graphicFrame>
    </p:spTree>
    <p:extLst>
      <p:ext uri="{BB962C8B-B14F-4D97-AF65-F5344CB8AC3E}">
        <p14:creationId xmlns:p14="http://schemas.microsoft.com/office/powerpoint/2010/main" val="115620594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21b</a:t>
            </a:r>
            <a:endParaRPr lang="fr-FR" sz="1600" b="1" dirty="0">
              <a:latin typeface="Century Gothic" panose="020B0502020202020204" pitchFamily="34" charset="0"/>
            </a:endParaRPr>
          </a:p>
        </p:txBody>
      </p:sp>
      <p:sp>
        <p:nvSpPr>
          <p:cNvPr id="7" name="ZoneTexte 6"/>
          <p:cNvSpPr txBox="1"/>
          <p:nvPr/>
        </p:nvSpPr>
        <p:spPr>
          <a:xfrm>
            <a:off x="442534" y="1005385"/>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689411" y="2990172"/>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1597963798"/>
              </p:ext>
            </p:extLst>
          </p:nvPr>
        </p:nvGraphicFramePr>
        <p:xfrm>
          <a:off x="312243" y="1774419"/>
          <a:ext cx="6870264" cy="364190"/>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64190">
                <a:tc>
                  <a:txBody>
                    <a:bodyPr/>
                    <a:lstStyle/>
                    <a:p>
                      <a:pPr algn="ctr" fontAlgn="ct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1341554851"/>
              </p:ext>
            </p:extLst>
          </p:nvPr>
        </p:nvGraphicFramePr>
        <p:xfrm>
          <a:off x="312243" y="3636066"/>
          <a:ext cx="6870264" cy="4249420"/>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1200" b="1" i="0" u="none" strike="noStrike" dirty="0" smtClean="0">
                          <a:solidFill>
                            <a:srgbClr val="000000"/>
                          </a:solidFill>
                          <a:effectLst/>
                          <a:latin typeface="Calibri" panose="020F0502020204030204" pitchFamily="34" charset="0"/>
                        </a:rPr>
                        <a:t>EG2</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Situer des objets ou des personnes les uns par rapport aux autres ou par rapport à d’autres repères.</a:t>
                      </a:r>
                    </a:p>
                    <a:p>
                      <a:pPr algn="l" fontAlgn="ctr"/>
                      <a:r>
                        <a:rPr lang="fr-FR" sz="1200" b="0" i="0" u="none" strike="noStrike" dirty="0" smtClean="0">
                          <a:solidFill>
                            <a:srgbClr val="000000"/>
                          </a:solidFill>
                          <a:effectLst/>
                          <a:latin typeface="Calibri" panose="020F0502020204030204" pitchFamily="34" charset="0"/>
                        </a:rPr>
                        <a:t>Vocabulaire permettant de définir des positions (gauche, droite, au-dessus, en dessous, sur, sous, devant, derrière, près, loin, premier plan, second plan, nord, sud, est, ouest,…).</a:t>
                      </a:r>
                    </a:p>
                    <a:p>
                      <a:pPr algn="l" fontAlgn="ctr"/>
                      <a:r>
                        <a:rPr lang="fr-FR" sz="1200" b="0" i="0" u="none" strike="noStrike" dirty="0" smtClean="0">
                          <a:solidFill>
                            <a:srgbClr val="000000"/>
                          </a:solidFill>
                          <a:effectLst/>
                          <a:latin typeface="Calibri" panose="020F0502020204030204" pitchFamily="34" charset="0"/>
                        </a:rPr>
                        <a:t>Vocabulaire permettant de définir des déplacements (avancer, reculer, tourner à droite/à gauche, monter, descendre,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EG4</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S'orienter et se déplacer en utilisant des repères.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EG5</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Coder et décoder pour prévoir, représenter et réaliser des déplacements dans des espaces familiers, sur un quadrillage, sur un écran. </a:t>
                      </a:r>
                    </a:p>
                    <a:p>
                      <a:pPr algn="l" fontAlgn="ctr"/>
                      <a:r>
                        <a:rPr lang="fr-FR" sz="1200" b="0" i="0" u="none" strike="noStrike" dirty="0" smtClean="0">
                          <a:solidFill>
                            <a:srgbClr val="000000"/>
                          </a:solidFill>
                          <a:effectLst/>
                          <a:latin typeface="Calibri" panose="020F0502020204030204" pitchFamily="34" charset="0"/>
                        </a:rPr>
                        <a:t>Repères spatiaux. </a:t>
                      </a:r>
                    </a:p>
                    <a:p>
                      <a:pPr algn="l" fontAlgn="ctr"/>
                      <a:r>
                        <a:rPr lang="fr-FR" sz="1200" b="0" i="0" u="none" strike="noStrike" dirty="0" smtClean="0">
                          <a:solidFill>
                            <a:srgbClr val="000000"/>
                          </a:solidFill>
                          <a:effectLst/>
                          <a:latin typeface="Calibri" panose="020F0502020204030204" pitchFamily="34" charset="0"/>
                        </a:rPr>
                        <a:t>Relations entre l’espace dans lequel on se déplace et ses représentations.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EG11</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la règle, comme instrument de tracé. Lien entre propriétés géométriques et instruments de tracé : droite, alignement et règle non graduée ; angle droit et équerre ; cercle et compas.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EG15</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la règle (non graduée) pour repérer et produire des alignements.  Alignement de points et de segments.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bl>
          </a:graphicData>
        </a:graphic>
      </p:graphicFrame>
      <p:grpSp>
        <p:nvGrpSpPr>
          <p:cNvPr id="24" name="Groupe 23"/>
          <p:cNvGrpSpPr/>
          <p:nvPr/>
        </p:nvGrpSpPr>
        <p:grpSpPr>
          <a:xfrm>
            <a:off x="477172" y="854002"/>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705920" y="2682295"/>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Tree>
    <p:extLst>
      <p:ext uri="{BB962C8B-B14F-4D97-AF65-F5344CB8AC3E}">
        <p14:creationId xmlns:p14="http://schemas.microsoft.com/office/powerpoint/2010/main" val="26326541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22a</a:t>
            </a:r>
            <a:endParaRPr lang="fr-FR" sz="1600" b="1" dirty="0">
              <a:latin typeface="Century Gothic" panose="020B0502020202020204" pitchFamily="34" charset="0"/>
            </a:endParaRPr>
          </a:p>
        </p:txBody>
      </p:sp>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graphicFrame>
        <p:nvGraphicFramePr>
          <p:cNvPr id="27" name="Tableau 26"/>
          <p:cNvGraphicFramePr>
            <a:graphicFrameLocks noGrp="1"/>
          </p:cNvGraphicFramePr>
          <p:nvPr>
            <p:extLst>
              <p:ext uri="{D42A27DB-BD31-4B8C-83A1-F6EECF244321}">
                <p14:modId xmlns:p14="http://schemas.microsoft.com/office/powerpoint/2010/main" val="2436019885"/>
              </p:ext>
            </p:extLst>
          </p:nvPr>
        </p:nvGraphicFramePr>
        <p:xfrm>
          <a:off x="328488" y="1213194"/>
          <a:ext cx="6870264" cy="6289675"/>
        </p:xfrm>
        <a:graphic>
          <a:graphicData uri="http://schemas.openxmlformats.org/drawingml/2006/table">
            <a:tbl>
              <a:tblPr firstRow="1" bandRow="1">
                <a:tableStyleId>{5940675A-B579-460E-94D1-54222C63F5DA}</a:tableStyleId>
              </a:tblPr>
              <a:tblGrid>
                <a:gridCol w="529100"/>
                <a:gridCol w="4120516"/>
                <a:gridCol w="457200"/>
                <a:gridCol w="516835"/>
                <a:gridCol w="496956"/>
                <a:gridCol w="749657"/>
              </a:tblGrid>
              <a:tr h="370840">
                <a:tc>
                  <a:txBody>
                    <a:bodyPr/>
                    <a:lstStyle/>
                    <a:p>
                      <a:pPr algn="ctr" fontAlgn="ctr"/>
                      <a:r>
                        <a:rPr lang="fr-FR" sz="1200" b="1" i="0" u="none" strike="noStrike" dirty="0">
                          <a:solidFill>
                            <a:srgbClr val="000000"/>
                          </a:solidFill>
                          <a:effectLst/>
                          <a:latin typeface="Calibri" panose="020F0502020204030204" pitchFamily="34" charset="0"/>
                        </a:rPr>
                        <a:t>NC7</a:t>
                      </a:r>
                    </a:p>
                  </a:txBody>
                  <a:tcPr marL="9525" marR="9525" marT="9525" marB="0" anchor="ctr"/>
                </a:tc>
                <a:tc>
                  <a:txBody>
                    <a:bodyPr/>
                    <a:lstStyle/>
                    <a:p>
                      <a:pPr algn="l" fontAlgn="ctr"/>
                      <a:r>
                        <a:rPr lang="fr-FR" sz="1200" b="0" i="0" u="none" strike="noStrike">
                          <a:solidFill>
                            <a:srgbClr val="000000"/>
                          </a:solidFill>
                          <a:effectLst/>
                          <a:latin typeface="Calibri" panose="020F0502020204030204" pitchFamily="34" charset="0"/>
                        </a:rPr>
                        <a:t>Passer d’une représentation à une autre, en particulier associer les noms des nombres à leurs écritures chiffrées.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200" b="1" i="0" u="none" strike="noStrike">
                          <a:solidFill>
                            <a:srgbClr val="000000"/>
                          </a:solidFill>
                          <a:effectLst/>
                          <a:latin typeface="Calibri" panose="020F0502020204030204" pitchFamily="34" charset="0"/>
                        </a:rPr>
                        <a:t>NC8</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Interpréter les noms des nombres à l’aide des unités de numération et des écritures arithmétiques. </a:t>
                      </a:r>
                    </a:p>
                    <a:p>
                      <a:pPr algn="l" fontAlgn="ctr"/>
                      <a:r>
                        <a:rPr lang="fr-FR" sz="1200" b="0" i="0" u="none" strike="noStrike" dirty="0" smtClean="0">
                          <a:solidFill>
                            <a:srgbClr val="000000"/>
                          </a:solidFill>
                          <a:effectLst/>
                          <a:latin typeface="Calibri" panose="020F0502020204030204" pitchFamily="34" charset="0"/>
                        </a:rPr>
                        <a:t>Unités de numération (unités simples, dizaines, centaines, milliers) et leurs relations (principe décimal de la numération en chiffres). </a:t>
                      </a:r>
                    </a:p>
                    <a:p>
                      <a:pPr algn="l" fontAlgn="ctr"/>
                      <a:r>
                        <a:rPr lang="fr-FR" sz="1200" b="0" i="0" u="none" strike="noStrike" dirty="0" smtClean="0">
                          <a:solidFill>
                            <a:srgbClr val="000000"/>
                          </a:solidFill>
                          <a:effectLst/>
                          <a:latin typeface="Calibri" panose="020F0502020204030204" pitchFamily="34" charset="0"/>
                        </a:rPr>
                        <a:t>Valeur des chiffres en fonction de leur rang dans l’écriture d’un nombre (principe de position).</a:t>
                      </a:r>
                    </a:p>
                    <a:p>
                      <a:pPr algn="l" fontAlgn="ctr"/>
                      <a:r>
                        <a:rPr lang="fr-FR" sz="1200" b="0" i="0" u="none" strike="noStrike" dirty="0" smtClean="0">
                          <a:solidFill>
                            <a:srgbClr val="000000"/>
                          </a:solidFill>
                          <a:effectLst/>
                          <a:latin typeface="Calibri" panose="020F0502020204030204" pitchFamily="34" charset="0"/>
                        </a:rPr>
                        <a:t>Noms des nombres.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NC11</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200" b="0" i="0" u="none" strike="noStrike" dirty="0" smtClean="0">
                          <a:solidFill>
                            <a:srgbClr val="000000"/>
                          </a:solidFill>
                          <a:effectLst/>
                          <a:latin typeface="Calibri" panose="020F0502020204030204" pitchFamily="34" charset="0"/>
                        </a:rPr>
                        <a:t>Sens des opérations. </a:t>
                      </a:r>
                    </a:p>
                    <a:p>
                      <a:pPr algn="l" fontAlgn="ctr"/>
                      <a:r>
                        <a:rPr lang="fr-FR" sz="12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2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200" b="0" i="0" u="none" strike="noStrike" dirty="0" smtClean="0">
                          <a:solidFill>
                            <a:srgbClr val="000000"/>
                          </a:solidFill>
                          <a:effectLst/>
                          <a:latin typeface="Calibri" panose="020F0502020204030204" pitchFamily="34" charset="0"/>
                        </a:rPr>
                        <a:t>Modéliser ces problèmes à l’aide d’écritures mathématiques. Sens des symboles +, −, ×, :</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NC12</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Organisation et gestion de données - Exploiter des données numériques pour répondre à des questions. </a:t>
                      </a:r>
                    </a:p>
                    <a:p>
                      <a:pPr algn="l" fontAlgn="ctr"/>
                      <a:r>
                        <a:rPr lang="fr-FR" sz="1200" b="0" i="0" u="none" strike="noStrike" dirty="0" smtClean="0">
                          <a:solidFill>
                            <a:srgbClr val="000000"/>
                          </a:solidFill>
                          <a:effectLst/>
                          <a:latin typeface="Calibri" panose="020F0502020204030204" pitchFamily="34" charset="0"/>
                        </a:rPr>
                        <a:t>Présenter et organiser des mesures sous forme de tableaux. </a:t>
                      </a:r>
                    </a:p>
                    <a:p>
                      <a:pPr algn="l" fontAlgn="ctr"/>
                      <a:r>
                        <a:rPr lang="fr-FR" sz="1200" b="0" i="0" u="none" strike="noStrike" dirty="0" smtClean="0">
                          <a:solidFill>
                            <a:srgbClr val="000000"/>
                          </a:solidFill>
                          <a:effectLst/>
                          <a:latin typeface="Calibri" panose="020F0502020204030204" pitchFamily="34" charset="0"/>
                        </a:rPr>
                        <a:t>Modes de représentation de données numériques : tableaux, graphiques simples, etc.</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NC14</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Élaborer ou choisir des stratégies de calcul à l’oral et à l’écrit.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NC15</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Vérifier la vraisemblance d’un résultat, notamment en estimant son ordre de grandeur.</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200" b="0" i="0" u="sng" strike="noStrike">
                          <a:solidFill>
                            <a:srgbClr val="000000"/>
                          </a:solidFill>
                          <a:effectLst/>
                          <a:latin typeface="Calibri" panose="020F0502020204030204" pitchFamily="34" charset="0"/>
                        </a:rPr>
                        <a:t>Calcul mental </a:t>
                      </a:r>
                      <a:r>
                        <a:rPr lang="fr-FR" sz="1200" b="0" i="0" u="none" strike="noStrike">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NC18</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sng" strike="noStrike" dirty="0" smtClean="0">
                          <a:solidFill>
                            <a:srgbClr val="000000"/>
                          </a:solidFill>
                          <a:effectLst/>
                          <a:latin typeface="Calibri" panose="020F0502020204030204" pitchFamily="34" charset="0"/>
                        </a:rPr>
                        <a:t>Calcul posé : </a:t>
                      </a:r>
                      <a:r>
                        <a:rPr lang="fr-FR" sz="1200" b="0" i="0" u="none" strike="noStrike" dirty="0" smtClean="0">
                          <a:solidFill>
                            <a:srgbClr val="000000"/>
                          </a:solidFill>
                          <a:effectLst/>
                          <a:latin typeface="Calibri" panose="020F0502020204030204" pitchFamily="34" charset="0"/>
                        </a:rPr>
                        <a:t>mettre en œuvre un algorithme de calcul posé pour l’addition, la soustraction, la multiplication.</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spTree>
    <p:extLst>
      <p:ext uri="{BB962C8B-B14F-4D97-AF65-F5344CB8AC3E}">
        <p14:creationId xmlns:p14="http://schemas.microsoft.com/office/powerpoint/2010/main" val="9958805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22b</a:t>
            </a:r>
            <a:endParaRPr lang="fr-FR" sz="1600" b="1" dirty="0">
              <a:latin typeface="Century Gothic" panose="020B0502020202020204" pitchFamily="34" charset="0"/>
            </a:endParaRPr>
          </a:p>
        </p:txBody>
      </p:sp>
      <p:sp>
        <p:nvSpPr>
          <p:cNvPr id="7" name="ZoneTexte 6"/>
          <p:cNvSpPr txBox="1"/>
          <p:nvPr/>
        </p:nvSpPr>
        <p:spPr>
          <a:xfrm>
            <a:off x="565364" y="787853"/>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600002" y="7715356"/>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1264419572"/>
              </p:ext>
            </p:extLst>
          </p:nvPr>
        </p:nvGraphicFramePr>
        <p:xfrm>
          <a:off x="287027" y="1508529"/>
          <a:ext cx="6870264" cy="5707380"/>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1200" b="1" i="0" u="none" strike="noStrike" dirty="0">
                          <a:solidFill>
                            <a:srgbClr val="000000"/>
                          </a:solidFill>
                          <a:effectLst/>
                          <a:latin typeface="Calibri" panose="020F0502020204030204" pitchFamily="34" charset="0"/>
                        </a:rPr>
                        <a:t>GM1</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Comparer des objets selon plusieurs grandeurs et identifier quand il s’agit d’une longueur, d’une masse, d’une contenance ou d’une durée. </a:t>
                      </a:r>
                    </a:p>
                    <a:p>
                      <a:pPr algn="l" fontAlgn="ctr"/>
                      <a:r>
                        <a:rPr lang="fr-FR" sz="1200" b="0" i="0" u="none" strike="noStrike" dirty="0" smtClean="0">
                          <a:solidFill>
                            <a:srgbClr val="000000"/>
                          </a:solidFill>
                          <a:effectLst/>
                          <a:latin typeface="Calibri" panose="020F0502020204030204" pitchFamily="34" charset="0"/>
                        </a:rPr>
                        <a:t>Lexique spécifique associé aux longueurs, aux masses, aux durées.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a:r>
                        <a:rPr lang="fr-FR" sz="1200" b="1" dirty="0" smtClean="0"/>
                        <a:t>GM2</a:t>
                      </a:r>
                      <a:endParaRPr lang="fr-FR" sz="1200" b="1" dirty="0"/>
                    </a:p>
                  </a:txBody>
                  <a:tcPr anchor="ctr"/>
                </a:tc>
                <a:tc>
                  <a:txBody>
                    <a:bodyPr/>
                    <a:lstStyle/>
                    <a:p>
                      <a:pPr algn="l"/>
                      <a:r>
                        <a:rPr lang="fr-FR" sz="1200" dirty="0" smtClean="0"/>
                        <a:t>Comparer des longueurs, des masses, directement, en introduisant la comparaison à un objet intermédiaire. Principe de comparaison des longueurs, des masses, des contenances. </a:t>
                      </a:r>
                      <a:endParaRPr lang="fr-FR" sz="1200" dirty="0"/>
                    </a:p>
                  </a:txBody>
                  <a:tcPr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GM3</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Estimer les ordres de grandeurs de quelques longueurs, masses et contenances en relation avec les unités métriques. Vérifier éventuellement avec un instrument. Ordres de grandeur des unités usuelles en les associant à quelques objets familiers. Rapports très simples de longueurs (double et moitié).</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a:r>
                        <a:rPr lang="fr-FR" sz="1200" b="1" dirty="0" smtClean="0"/>
                        <a:t>GM5</a:t>
                      </a:r>
                      <a:endParaRPr lang="fr-FR" sz="1200" b="1" dirty="0"/>
                    </a:p>
                  </a:txBody>
                  <a:tcPr anchor="ctr"/>
                </a:tc>
                <a:tc>
                  <a:txBody>
                    <a:bodyPr/>
                    <a:lstStyle/>
                    <a:p>
                      <a:pPr algn="l"/>
                      <a:r>
                        <a:rPr lang="fr-FR" sz="1200" dirty="0" smtClean="0"/>
                        <a:t>Mesurer des masses et des contenances avec des instruments adaptés. </a:t>
                      </a:r>
                      <a:endParaRPr lang="fr-FR" sz="1200" dirty="0"/>
                    </a:p>
                  </a:txBody>
                  <a:tcPr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GM8</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Comparer, estimer, mesurer des durées (Unités de mesure usuelles de durées : j, semaine, mois, année, siècle, millénaire.) Relations entre ces unités.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GM10</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Résoudre des problèmes, notamment de mesurage et de comparaison, en utilisant les opérations sur les grandeurs ou sur les nombres. </a:t>
                      </a:r>
                    </a:p>
                    <a:p>
                      <a:pPr algn="l" fontAlgn="ctr"/>
                      <a:r>
                        <a:rPr lang="fr-FR" sz="1200" b="0" i="0" u="none" strike="noStrike" dirty="0" smtClean="0">
                          <a:solidFill>
                            <a:srgbClr val="000000"/>
                          </a:solidFill>
                          <a:effectLst/>
                          <a:latin typeface="Calibri" panose="020F0502020204030204" pitchFamily="34" charset="0"/>
                        </a:rPr>
                        <a:t>Opérations sur les grandeurs (addition, soustraction, multiplication par un entier, division : recherche du nombre de parts et de la taille d’une part). </a:t>
                      </a:r>
                    </a:p>
                    <a:p>
                      <a:pPr algn="l" fontAlgn="ctr"/>
                      <a:r>
                        <a:rPr lang="fr-FR" sz="1200" b="0" i="0" u="none" strike="noStrike" dirty="0" smtClean="0">
                          <a:solidFill>
                            <a:srgbClr val="000000"/>
                          </a:solidFill>
                          <a:effectLst/>
                          <a:latin typeface="Calibri" panose="020F0502020204030204" pitchFamily="34" charset="0"/>
                        </a:rPr>
                        <a:t>Quatre opérations sur les mesures  des grandeurs. </a:t>
                      </a:r>
                    </a:p>
                    <a:p>
                      <a:pPr algn="l" fontAlgn="ctr"/>
                      <a:r>
                        <a:rPr lang="fr-FR" sz="1200" b="0" i="0" u="none" strike="noStrike" dirty="0" smtClean="0">
                          <a:solidFill>
                            <a:srgbClr val="000000"/>
                          </a:solidFill>
                          <a:effectLst/>
                          <a:latin typeface="Calibri" panose="020F0502020204030204" pitchFamily="34" charset="0"/>
                        </a:rPr>
                        <a:t>Principes d’utilisation de la monnaie (en euros et centimes d’euros). </a:t>
                      </a:r>
                    </a:p>
                    <a:p>
                      <a:pPr algn="l" fontAlgn="ctr"/>
                      <a:r>
                        <a:rPr lang="fr-FR" sz="1200" b="0" i="0" u="none" strike="noStrike" dirty="0" smtClean="0">
                          <a:solidFill>
                            <a:srgbClr val="000000"/>
                          </a:solidFill>
                          <a:effectLst/>
                          <a:latin typeface="Calibri" panose="020F0502020204030204" pitchFamily="34" charset="0"/>
                        </a:rPr>
                        <a:t>Lexique lié aux pratiques économiques.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1767558326"/>
              </p:ext>
            </p:extLst>
          </p:nvPr>
        </p:nvGraphicFramePr>
        <p:xfrm>
          <a:off x="287027" y="8301036"/>
          <a:ext cx="6870264" cy="1847850"/>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1200" b="1" i="0" u="none" strike="noStrike" dirty="0" smtClean="0">
                          <a:solidFill>
                            <a:srgbClr val="000000"/>
                          </a:solidFill>
                          <a:effectLst/>
                          <a:latin typeface="Calibri" panose="020F0502020204030204" pitchFamily="34" charset="0"/>
                        </a:rPr>
                        <a:t>EG19</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Reconnaitre si une figure présente un axe de symétrie (à trouver).</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EG20</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Compléter une figure pour qu'elle soit symétrique par rapport à un axe donné. </a:t>
                      </a:r>
                    </a:p>
                    <a:p>
                      <a:pPr algn="l" fontAlgn="ctr"/>
                      <a:r>
                        <a:rPr lang="fr-FR" sz="1200" b="0" i="0" u="none" strike="noStrike" dirty="0" smtClean="0">
                          <a:solidFill>
                            <a:srgbClr val="000000"/>
                          </a:solidFill>
                          <a:effectLst/>
                          <a:latin typeface="Calibri" panose="020F0502020204030204" pitchFamily="34" charset="0"/>
                        </a:rPr>
                        <a:t>Symétrie axiale. </a:t>
                      </a:r>
                    </a:p>
                    <a:p>
                      <a:pPr algn="l" fontAlgn="ctr"/>
                      <a:r>
                        <a:rPr lang="fr-FR" sz="1200" b="0" i="0" u="none" strike="noStrike" dirty="0" smtClean="0">
                          <a:solidFill>
                            <a:srgbClr val="000000"/>
                          </a:solidFill>
                          <a:effectLst/>
                          <a:latin typeface="Calibri" panose="020F0502020204030204" pitchFamily="34" charset="0"/>
                        </a:rPr>
                        <a:t>Une figure décalquée puis retournée qui coïncide avec la figure initiale est symétrique : elle a un axe de symétrie (à trouver). </a:t>
                      </a:r>
                    </a:p>
                    <a:p>
                      <a:pPr algn="l" fontAlgn="ctr"/>
                      <a:r>
                        <a:rPr lang="fr-FR" sz="1200" b="0" i="0" u="none" strike="noStrike" dirty="0" smtClean="0">
                          <a:solidFill>
                            <a:srgbClr val="000000"/>
                          </a:solidFill>
                          <a:effectLst/>
                          <a:latin typeface="Calibri" panose="020F0502020204030204" pitchFamily="34" charset="0"/>
                        </a:rPr>
                        <a:t> Une figure symétrique pliée sur son axe de symétrie, se partage en deux parties qui coïncident exactement.</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bl>
          </a:graphicData>
        </a:graphic>
      </p:graphicFrame>
      <p:grpSp>
        <p:nvGrpSpPr>
          <p:cNvPr id="24" name="Groupe 23"/>
          <p:cNvGrpSpPr/>
          <p:nvPr/>
        </p:nvGrpSpPr>
        <p:grpSpPr>
          <a:xfrm>
            <a:off x="600002" y="636470"/>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655517" y="7436623"/>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Tree>
    <p:extLst>
      <p:ext uri="{BB962C8B-B14F-4D97-AF65-F5344CB8AC3E}">
        <p14:creationId xmlns:p14="http://schemas.microsoft.com/office/powerpoint/2010/main" val="26021955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23a</a:t>
            </a:r>
            <a:endParaRPr lang="fr-FR" sz="1600" b="1" dirty="0">
              <a:latin typeface="Century Gothic" panose="020B0502020202020204" pitchFamily="34" charset="0"/>
            </a:endParaRPr>
          </a:p>
        </p:txBody>
      </p:sp>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graphicFrame>
        <p:nvGraphicFramePr>
          <p:cNvPr id="27" name="Tableau 26"/>
          <p:cNvGraphicFramePr>
            <a:graphicFrameLocks noGrp="1"/>
          </p:cNvGraphicFramePr>
          <p:nvPr>
            <p:extLst>
              <p:ext uri="{D42A27DB-BD31-4B8C-83A1-F6EECF244321}">
                <p14:modId xmlns:p14="http://schemas.microsoft.com/office/powerpoint/2010/main" val="60731054"/>
              </p:ext>
            </p:extLst>
          </p:nvPr>
        </p:nvGraphicFramePr>
        <p:xfrm>
          <a:off x="328488" y="1213194"/>
          <a:ext cx="6870264" cy="3898265"/>
        </p:xfrm>
        <a:graphic>
          <a:graphicData uri="http://schemas.openxmlformats.org/drawingml/2006/table">
            <a:tbl>
              <a:tblPr firstRow="1" bandRow="1">
                <a:tableStyleId>{5940675A-B579-460E-94D1-54222C63F5DA}</a:tableStyleId>
              </a:tblPr>
              <a:tblGrid>
                <a:gridCol w="529100"/>
                <a:gridCol w="4120516"/>
                <a:gridCol w="457200"/>
                <a:gridCol w="516835"/>
                <a:gridCol w="496956"/>
                <a:gridCol w="749657"/>
              </a:tblGrid>
              <a:tr h="370840">
                <a:tc>
                  <a:txBody>
                    <a:bodyPr/>
                    <a:lstStyle/>
                    <a:p>
                      <a:pPr algn="ctr" fontAlgn="ctr"/>
                      <a:r>
                        <a:rPr lang="fr-FR" sz="1200" b="1" i="0" u="none" strike="noStrike" dirty="0">
                          <a:solidFill>
                            <a:srgbClr val="000000"/>
                          </a:solidFill>
                          <a:effectLst/>
                          <a:latin typeface="Calibri" panose="020F0502020204030204" pitchFamily="34" charset="0"/>
                        </a:rPr>
                        <a:t>NC3</a:t>
                      </a:r>
                    </a:p>
                  </a:txBody>
                  <a:tcPr marL="9525" marR="9525" marT="9525" marB="0" anchor="ctr"/>
                </a:tc>
                <a:tc>
                  <a:txBody>
                    <a:bodyPr/>
                    <a:lstStyle/>
                    <a:p>
                      <a:pPr algn="l" fontAlgn="ctr"/>
                      <a:r>
                        <a:rPr lang="fr-FR" sz="1200" b="0" i="0" u="none" strike="noStrike" dirty="0">
                          <a:solidFill>
                            <a:srgbClr val="000000"/>
                          </a:solidFill>
                          <a:effectLst/>
                          <a:latin typeface="Calibri" panose="020F0502020204030204" pitchFamily="34" charset="0"/>
                        </a:rPr>
                        <a:t>Repérer un rang ou une position dans une file ou sur une piste.</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NC4</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Faire le lien entre le rang dans une liste et le nombre d’éléments qui le précèdent. (Relation entre ordinaux et cardinaux.)</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NC9</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Associer un nombre entier à une position sur une demi-droite graduée, ainsi qu’à la distance de ce point à l’origine.</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NC10</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Associer un nombre ou un encadrement à une grandeur en mesurant celle-ci à l’aide d’une unité. </a:t>
                      </a:r>
                    </a:p>
                    <a:p>
                      <a:pPr algn="l" fontAlgn="ctr"/>
                      <a:r>
                        <a:rPr lang="fr-FR" sz="1200" b="0" i="0" u="none" strike="noStrike" dirty="0" smtClean="0">
                          <a:solidFill>
                            <a:srgbClr val="000000"/>
                          </a:solidFill>
                          <a:effectLst/>
                          <a:latin typeface="Calibri" panose="020F0502020204030204" pitchFamily="34" charset="0"/>
                        </a:rPr>
                        <a:t>La demi-droite graduée comme mode de représentation des nombres grâce au lien entre nombres et longueurs. </a:t>
                      </a:r>
                    </a:p>
                    <a:p>
                      <a:pPr algn="l" fontAlgn="ctr"/>
                      <a:r>
                        <a:rPr lang="fr-FR" sz="1200" b="0" i="0" u="none" strike="noStrike" dirty="0" smtClean="0">
                          <a:solidFill>
                            <a:srgbClr val="000000"/>
                          </a:solidFill>
                          <a:effectLst/>
                          <a:latin typeface="Calibri" panose="020F0502020204030204" pitchFamily="34" charset="0"/>
                        </a:rPr>
                        <a:t>Lien entre nombre et mesure de grandeurs une unité étant choisie</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2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multiplication par une puissance de 10, doubles et moitiés de nombres d’usage courant, etc..</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NC14</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Élaborer ou choisir des stratégies de calcul à l’oral et à l’écrit.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200" b="0" i="0" u="sng" strike="noStrike" dirty="0">
                          <a:solidFill>
                            <a:srgbClr val="000000"/>
                          </a:solidFill>
                          <a:effectLst/>
                          <a:latin typeface="Calibri" panose="020F0502020204030204" pitchFamily="34" charset="0"/>
                        </a:rPr>
                        <a:t>Calcul mental </a:t>
                      </a:r>
                      <a:r>
                        <a:rPr lang="fr-FR" sz="12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bl>
          </a:graphicData>
        </a:graphic>
      </p:graphicFrame>
    </p:spTree>
    <p:extLst>
      <p:ext uri="{BB962C8B-B14F-4D97-AF65-F5344CB8AC3E}">
        <p14:creationId xmlns:p14="http://schemas.microsoft.com/office/powerpoint/2010/main" val="34408686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23b</a:t>
            </a:r>
            <a:endParaRPr lang="fr-FR" sz="1600" b="1" dirty="0">
              <a:latin typeface="Century Gothic" panose="020B0502020202020204" pitchFamily="34" charset="0"/>
            </a:endParaRPr>
          </a:p>
        </p:txBody>
      </p:sp>
      <p:sp>
        <p:nvSpPr>
          <p:cNvPr id="7" name="ZoneTexte 6"/>
          <p:cNvSpPr txBox="1"/>
          <p:nvPr/>
        </p:nvSpPr>
        <p:spPr>
          <a:xfrm>
            <a:off x="328752" y="909954"/>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689411" y="4666249"/>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1419402194"/>
              </p:ext>
            </p:extLst>
          </p:nvPr>
        </p:nvGraphicFramePr>
        <p:xfrm>
          <a:off x="363390" y="1667061"/>
          <a:ext cx="6870264" cy="2396490"/>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1200" b="1" i="0" u="none" strike="noStrike" dirty="0" smtClean="0">
                          <a:solidFill>
                            <a:srgbClr val="000000"/>
                          </a:solidFill>
                          <a:effectLst/>
                          <a:latin typeface="Calibri" panose="020F0502020204030204" pitchFamily="34" charset="0"/>
                        </a:rPr>
                        <a:t>GM7</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Exprimer une mesure dans une ou plusieurs unités choisies ou imposées. </a:t>
                      </a:r>
                    </a:p>
                    <a:p>
                      <a:pPr algn="l" fontAlgn="ctr"/>
                      <a:r>
                        <a:rPr lang="fr-FR" sz="1200" b="0" i="0" u="none" strike="noStrike" dirty="0" smtClean="0">
                          <a:solidFill>
                            <a:srgbClr val="000000"/>
                          </a:solidFill>
                          <a:effectLst/>
                          <a:latin typeface="Calibri" panose="020F0502020204030204" pitchFamily="34" charset="0"/>
                        </a:rPr>
                        <a:t>Notion d’unité : grandeur arbitraire prise comme référence pour mesurer les grandeurs de la même espèce.</a:t>
                      </a:r>
                    </a:p>
                    <a:p>
                      <a:pPr algn="l" fontAlgn="ctr"/>
                      <a:r>
                        <a:rPr lang="fr-FR" sz="1200" b="0" i="0" u="none" strike="noStrike" dirty="0" smtClean="0">
                          <a:solidFill>
                            <a:srgbClr val="000000"/>
                          </a:solidFill>
                          <a:effectLst/>
                          <a:latin typeface="Calibri" panose="020F0502020204030204" pitchFamily="34" charset="0"/>
                        </a:rPr>
                        <a:t>Unités de mesures </a:t>
                      </a:r>
                      <a:r>
                        <a:rPr lang="fr-FR" sz="1200" b="0" i="0" u="none" strike="noStrike" dirty="0" err="1" smtClean="0">
                          <a:solidFill>
                            <a:srgbClr val="000000"/>
                          </a:solidFill>
                          <a:effectLst/>
                          <a:latin typeface="Calibri" panose="020F0502020204030204" pitchFamily="34" charset="0"/>
                        </a:rPr>
                        <a:t>usuelles.longueur</a:t>
                      </a:r>
                      <a:r>
                        <a:rPr lang="fr-FR" sz="1200" b="0" i="0" u="none" strike="noStrike" dirty="0" smtClean="0">
                          <a:solidFill>
                            <a:srgbClr val="000000"/>
                          </a:solidFill>
                          <a:effectLst/>
                          <a:latin typeface="Calibri" panose="020F0502020204030204" pitchFamily="34" charset="0"/>
                        </a:rPr>
                        <a:t> : m, dm, cm, mm, </a:t>
                      </a:r>
                      <a:r>
                        <a:rPr lang="fr-FR" sz="1200" b="0" i="0" u="none" strike="noStrike" dirty="0" err="1" smtClean="0">
                          <a:solidFill>
                            <a:srgbClr val="000000"/>
                          </a:solidFill>
                          <a:effectLst/>
                          <a:latin typeface="Calibri" panose="020F0502020204030204" pitchFamily="34" charset="0"/>
                        </a:rPr>
                        <a:t>km.masse</a:t>
                      </a:r>
                      <a:r>
                        <a:rPr lang="fr-FR" sz="1200" b="0" i="0" u="none" strike="noStrike" dirty="0" smtClean="0">
                          <a:solidFill>
                            <a:srgbClr val="000000"/>
                          </a:solidFill>
                          <a:effectLst/>
                          <a:latin typeface="Calibri" panose="020F0502020204030204" pitchFamily="34" charset="0"/>
                        </a:rPr>
                        <a:t> : g, kg, tonne. contenance : L, </a:t>
                      </a:r>
                      <a:r>
                        <a:rPr lang="fr-FR" sz="1200" b="0" i="0" u="none" strike="noStrike" dirty="0" err="1" smtClean="0">
                          <a:solidFill>
                            <a:srgbClr val="000000"/>
                          </a:solidFill>
                          <a:effectLst/>
                          <a:latin typeface="Calibri" panose="020F0502020204030204" pitchFamily="34" charset="0"/>
                        </a:rPr>
                        <a:t>dL</a:t>
                      </a:r>
                      <a:r>
                        <a:rPr lang="fr-FR" sz="1200" b="0" i="0" u="none" strike="noStrike" dirty="0" smtClean="0">
                          <a:solidFill>
                            <a:srgbClr val="000000"/>
                          </a:solidFill>
                          <a:effectLst/>
                          <a:latin typeface="Calibri" panose="020F0502020204030204" pitchFamily="34" charset="0"/>
                        </a:rPr>
                        <a:t>, </a:t>
                      </a:r>
                      <a:r>
                        <a:rPr lang="fr-FR" sz="1200" b="0" i="0" u="none" strike="noStrike" dirty="0" err="1" smtClean="0">
                          <a:solidFill>
                            <a:srgbClr val="000000"/>
                          </a:solidFill>
                          <a:effectLst/>
                          <a:latin typeface="Calibri" panose="020F0502020204030204" pitchFamily="34" charset="0"/>
                        </a:rPr>
                        <a:t>cL</a:t>
                      </a:r>
                      <a:r>
                        <a:rPr lang="fr-FR" sz="1200" b="0" i="0" u="none" strike="noStrike" dirty="0" smtClean="0">
                          <a:solidFill>
                            <a:srgbClr val="000000"/>
                          </a:solidFill>
                          <a:effectLst/>
                          <a:latin typeface="Calibri" panose="020F0502020204030204" pitchFamily="34" charset="0"/>
                        </a:rPr>
                        <a:t>.</a:t>
                      </a:r>
                    </a:p>
                    <a:p>
                      <a:pPr algn="l" fontAlgn="ctr"/>
                      <a:r>
                        <a:rPr lang="fr-FR" sz="1200" b="0" i="0" u="none" strike="noStrike" dirty="0" smtClean="0">
                          <a:solidFill>
                            <a:srgbClr val="000000"/>
                          </a:solidFill>
                          <a:effectLst/>
                          <a:latin typeface="Calibri" panose="020F0502020204030204" pitchFamily="34" charset="0"/>
                        </a:rPr>
                        <a:t>Relations entre les unités de longueur, entre les unités de masses, entre les unités de contenance.</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800"/>
                    </a:p>
                  </a:txBody>
                  <a:tcPr/>
                </a:tc>
                <a:tc>
                  <a:txBody>
                    <a:bodyPr/>
                    <a:lstStyle/>
                    <a:p>
                      <a:endParaRPr lang="fr-FR" sz="1800"/>
                    </a:p>
                  </a:txBody>
                  <a:tcPr/>
                </a:tc>
                <a:tc>
                  <a:txBody>
                    <a:bodyPr/>
                    <a:lstStyle/>
                    <a:p>
                      <a:endParaRPr lang="fr-FR" sz="1800"/>
                    </a:p>
                  </a:txBody>
                  <a:tcPr/>
                </a:tc>
                <a:tc>
                  <a:txBody>
                    <a:bodyPr/>
                    <a:lstStyle/>
                    <a:p>
                      <a:endParaRPr lang="fr-FR" sz="18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GM11</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Résoudre des problèmes impliquant des conversions simples d’une unité usuelle à une autre</a:t>
                      </a:r>
                      <a:r>
                        <a:rPr lang="fr-FR" sz="1200" b="0" i="0" u="none" strike="noStrike" dirty="0" smtClean="0">
                          <a:solidFill>
                            <a:srgbClr val="000000"/>
                          </a:solidFill>
                          <a:effectLst/>
                          <a:latin typeface="Calibri" panose="020F0502020204030204" pitchFamily="34" charset="0"/>
                        </a:rPr>
                        <a:t>.</a:t>
                      </a:r>
                    </a:p>
                    <a:p>
                      <a:pPr algn="l" fontAlgn="ctr"/>
                      <a:r>
                        <a:rPr lang="fr-FR" sz="1200" b="0" i="0" u="none" strike="noStrike" dirty="0" smtClean="0">
                          <a:solidFill>
                            <a:srgbClr val="000000"/>
                          </a:solidFill>
                          <a:effectLst/>
                          <a:latin typeface="Calibri" panose="020F0502020204030204" pitchFamily="34" charset="0"/>
                        </a:rPr>
                        <a:t>Convertir </a:t>
                      </a:r>
                      <a:r>
                        <a:rPr lang="fr-FR" sz="1200" b="0" i="0" u="none" strike="noStrike" dirty="0" smtClean="0">
                          <a:solidFill>
                            <a:srgbClr val="000000"/>
                          </a:solidFill>
                          <a:effectLst/>
                          <a:latin typeface="Calibri" panose="020F0502020204030204" pitchFamily="34" charset="0"/>
                        </a:rPr>
                        <a:t>avant de calculer si nécessaire. Relations entre les unités usuelles.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800"/>
                    </a:p>
                  </a:txBody>
                  <a:tcPr/>
                </a:tc>
                <a:tc>
                  <a:txBody>
                    <a:bodyPr/>
                    <a:lstStyle/>
                    <a:p>
                      <a:endParaRPr lang="fr-FR" sz="1800"/>
                    </a:p>
                  </a:txBody>
                  <a:tcPr/>
                </a:tc>
                <a:tc>
                  <a:txBody>
                    <a:bodyPr/>
                    <a:lstStyle/>
                    <a:p>
                      <a:endParaRPr lang="fr-FR" sz="1800"/>
                    </a:p>
                  </a:txBody>
                  <a:tcPr/>
                </a:tc>
                <a:tc>
                  <a:txBody>
                    <a:bodyPr/>
                    <a:lstStyle/>
                    <a:p>
                      <a:endParaRPr lang="fr-FR" sz="1800"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1239880709"/>
              </p:ext>
            </p:extLst>
          </p:nvPr>
        </p:nvGraphicFramePr>
        <p:xfrm>
          <a:off x="363390" y="5380714"/>
          <a:ext cx="6870264" cy="4080510"/>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1200" b="1" i="0" u="none" strike="noStrike" dirty="0">
                          <a:solidFill>
                            <a:srgbClr val="000000"/>
                          </a:solidFill>
                          <a:effectLst/>
                          <a:latin typeface="Calibri" panose="020F0502020204030204" pitchFamily="34" charset="0"/>
                        </a:rPr>
                        <a:t>EG5</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Coder et décoder pour prévoir, représenter et réaliser des déplacements dans des espaces familiers, sur un quadrillage, sur un écran. </a:t>
                      </a:r>
                    </a:p>
                    <a:p>
                      <a:pPr algn="l" fontAlgn="ctr"/>
                      <a:r>
                        <a:rPr lang="fr-FR" sz="1200" b="0" i="0" u="none" strike="noStrike" dirty="0" smtClean="0">
                          <a:solidFill>
                            <a:srgbClr val="000000"/>
                          </a:solidFill>
                          <a:effectLst/>
                          <a:latin typeface="Calibri" panose="020F0502020204030204" pitchFamily="34" charset="0"/>
                        </a:rPr>
                        <a:t>Repères spatiaux. </a:t>
                      </a:r>
                    </a:p>
                    <a:p>
                      <a:pPr algn="l" fontAlgn="ctr"/>
                      <a:r>
                        <a:rPr lang="fr-FR" sz="1200" b="0" i="0" u="none" strike="noStrike" dirty="0" smtClean="0">
                          <a:solidFill>
                            <a:srgbClr val="000000"/>
                          </a:solidFill>
                          <a:effectLst/>
                          <a:latin typeface="Calibri" panose="020F0502020204030204" pitchFamily="34" charset="0"/>
                        </a:rPr>
                        <a:t>Relations entre l’espace dans lequel on se déplace et ses représentations.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EG10</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Décrire, reproduire des figures ou des assemblages de figures planes sur papier quadrillé ou uni.</a:t>
                      </a:r>
                    </a:p>
                    <a:p>
                      <a:pPr algn="l" fontAlgn="ctr"/>
                      <a:r>
                        <a:rPr lang="fr-FR" sz="1200" b="0" i="0" u="none" strike="noStrike" dirty="0" smtClean="0">
                          <a:solidFill>
                            <a:srgbClr val="000000"/>
                          </a:solidFill>
                          <a:effectLst/>
                          <a:latin typeface="Calibri" panose="020F0502020204030204" pitchFamily="34" charset="0"/>
                        </a:rPr>
                        <a:t>Vocabulaire approprié pour décrire les figures planes usuelles : carré, rectangle, triangle, triangle rectangle, polygone, côté, sommet, angle droit ; cercle, disque, rayon, centre ; segment, milieu d’un segment, droite.</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EG11</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la règle, comme instrument de tracé. Lien entre propriétés géométriques et instruments de tracé : droite, alignement et règle non graduée ; angle droit et équerre ; cercle et compas.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EG14</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Construire un cercle connaissant son centre et un point, ou son centre et son rayon.</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EG16</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Repérer et produire des angles droits à l'aide d’un gabarit, d'une équerre.</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EG17</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Reporter une longueur sur une droite déjà tracée. Égalité de longueurs.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bl>
          </a:graphicData>
        </a:graphic>
      </p:graphicFrame>
      <p:grpSp>
        <p:nvGrpSpPr>
          <p:cNvPr id="24" name="Groupe 23"/>
          <p:cNvGrpSpPr/>
          <p:nvPr/>
        </p:nvGrpSpPr>
        <p:grpSpPr>
          <a:xfrm>
            <a:off x="363390" y="758571"/>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709293" y="4458659"/>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Tree>
    <p:extLst>
      <p:ext uri="{BB962C8B-B14F-4D97-AF65-F5344CB8AC3E}">
        <p14:creationId xmlns:p14="http://schemas.microsoft.com/office/powerpoint/2010/main" val="6249780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24a</a:t>
            </a:r>
            <a:endParaRPr lang="fr-FR" sz="1600" b="1" dirty="0">
              <a:latin typeface="Century Gothic" panose="020B0502020202020204" pitchFamily="34" charset="0"/>
            </a:endParaRPr>
          </a:p>
        </p:txBody>
      </p:sp>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graphicFrame>
        <p:nvGraphicFramePr>
          <p:cNvPr id="27" name="Tableau 26"/>
          <p:cNvGraphicFramePr>
            <a:graphicFrameLocks noGrp="1"/>
          </p:cNvGraphicFramePr>
          <p:nvPr>
            <p:extLst>
              <p:ext uri="{D42A27DB-BD31-4B8C-83A1-F6EECF244321}">
                <p14:modId xmlns:p14="http://schemas.microsoft.com/office/powerpoint/2010/main" val="3960575221"/>
              </p:ext>
            </p:extLst>
          </p:nvPr>
        </p:nvGraphicFramePr>
        <p:xfrm>
          <a:off x="328488" y="1213194"/>
          <a:ext cx="6870264" cy="4249420"/>
        </p:xfrm>
        <a:graphic>
          <a:graphicData uri="http://schemas.openxmlformats.org/drawingml/2006/table">
            <a:tbl>
              <a:tblPr firstRow="1" bandRow="1">
                <a:tableStyleId>{5940675A-B579-460E-94D1-54222C63F5DA}</a:tableStyleId>
              </a:tblPr>
              <a:tblGrid>
                <a:gridCol w="529100"/>
                <a:gridCol w="4120516"/>
                <a:gridCol w="457200"/>
                <a:gridCol w="516835"/>
                <a:gridCol w="496956"/>
                <a:gridCol w="749657"/>
              </a:tblGrid>
              <a:tr h="370840">
                <a:tc>
                  <a:txBody>
                    <a:bodyPr/>
                    <a:lstStyle/>
                    <a:p>
                      <a:pPr algn="ctr" fontAlgn="ctr"/>
                      <a:r>
                        <a:rPr lang="fr-FR" sz="1200" b="1" i="0" u="none" strike="noStrike" dirty="0" smtClean="0">
                          <a:solidFill>
                            <a:srgbClr val="000000"/>
                          </a:solidFill>
                          <a:effectLst/>
                          <a:latin typeface="Calibri" panose="020F0502020204030204" pitchFamily="34" charset="0"/>
                        </a:rPr>
                        <a:t>NC11</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200" b="0" i="0" u="none" strike="noStrike" dirty="0" smtClean="0">
                          <a:solidFill>
                            <a:srgbClr val="000000"/>
                          </a:solidFill>
                          <a:effectLst/>
                          <a:latin typeface="Calibri" panose="020F0502020204030204" pitchFamily="34" charset="0"/>
                        </a:rPr>
                        <a:t>Sens des opérations. </a:t>
                      </a:r>
                    </a:p>
                    <a:p>
                      <a:pPr algn="l" fontAlgn="ctr"/>
                      <a:r>
                        <a:rPr lang="fr-FR" sz="12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2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200" b="0" i="0" u="none" strike="noStrike" dirty="0" smtClean="0">
                          <a:solidFill>
                            <a:srgbClr val="000000"/>
                          </a:solidFill>
                          <a:effectLst/>
                          <a:latin typeface="Calibri" panose="020F0502020204030204" pitchFamily="34" charset="0"/>
                        </a:rPr>
                        <a:t>Modéliser ces problèmes à l’aide d’écritures mathématiques. Sens des symboles +, −, ×, :</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2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multiplication par une puissance de 10, doubles et moitiés de nombres d’usage courant, etc..</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NC14</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Élaborer ou choisir des stratégies de calcul à l’oral et à l’écrit.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200" b="0" i="0" u="sng" strike="noStrike" dirty="0">
                          <a:solidFill>
                            <a:srgbClr val="000000"/>
                          </a:solidFill>
                          <a:effectLst/>
                          <a:latin typeface="Calibri" panose="020F0502020204030204" pitchFamily="34" charset="0"/>
                        </a:rPr>
                        <a:t>Calcul mental </a:t>
                      </a:r>
                      <a:r>
                        <a:rPr lang="fr-FR" sz="12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NC18</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sng" strike="noStrike" dirty="0" smtClean="0">
                          <a:solidFill>
                            <a:srgbClr val="000000"/>
                          </a:solidFill>
                          <a:effectLst/>
                          <a:latin typeface="Calibri" panose="020F0502020204030204" pitchFamily="34" charset="0"/>
                        </a:rPr>
                        <a:t>Calcul posé : </a:t>
                      </a:r>
                      <a:r>
                        <a:rPr lang="fr-FR" sz="1200" b="0" i="0" u="none" strike="noStrike" dirty="0" smtClean="0">
                          <a:solidFill>
                            <a:srgbClr val="000000"/>
                          </a:solidFill>
                          <a:effectLst/>
                          <a:latin typeface="Calibri" panose="020F0502020204030204" pitchFamily="34" charset="0"/>
                        </a:rPr>
                        <a:t>mettre en œuvre un algorithme de calcul posé pour l’addition, la soustraction, la multiplication.</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dirty="0"/>
                    </a:p>
                  </a:txBody>
                  <a:tcPr/>
                </a:tc>
                <a:tc>
                  <a:txBody>
                    <a:bodyPr/>
                    <a:lstStyle/>
                    <a:p>
                      <a:endParaRPr lang="fr-FR" sz="1400" dirty="0"/>
                    </a:p>
                  </a:txBody>
                  <a:tcPr/>
                </a:tc>
                <a:tc>
                  <a:txBody>
                    <a:bodyPr/>
                    <a:lstStyle/>
                    <a:p>
                      <a:endParaRPr lang="fr-FR" sz="1400" dirty="0"/>
                    </a:p>
                  </a:txBody>
                  <a:tcPr/>
                </a:tc>
                <a:tc>
                  <a:txBody>
                    <a:bodyPr/>
                    <a:lstStyle/>
                    <a:p>
                      <a:endParaRPr lang="fr-FR" sz="1400" dirty="0"/>
                    </a:p>
                  </a:txBody>
                  <a:tcPr/>
                </a:tc>
              </a:tr>
            </a:tbl>
          </a:graphicData>
        </a:graphic>
      </p:graphicFrame>
    </p:spTree>
    <p:extLst>
      <p:ext uri="{BB962C8B-B14F-4D97-AF65-F5344CB8AC3E}">
        <p14:creationId xmlns:p14="http://schemas.microsoft.com/office/powerpoint/2010/main" val="1305324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24b</a:t>
            </a:r>
            <a:endParaRPr lang="fr-FR" sz="1600" b="1" dirty="0">
              <a:latin typeface="Century Gothic" panose="020B0502020202020204" pitchFamily="34" charset="0"/>
            </a:endParaRPr>
          </a:p>
        </p:txBody>
      </p:sp>
      <p:sp>
        <p:nvSpPr>
          <p:cNvPr id="7" name="ZoneTexte 6"/>
          <p:cNvSpPr txBox="1"/>
          <p:nvPr/>
        </p:nvSpPr>
        <p:spPr>
          <a:xfrm>
            <a:off x="196874" y="1305679"/>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389601" y="2954628"/>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2363179731"/>
              </p:ext>
            </p:extLst>
          </p:nvPr>
        </p:nvGraphicFramePr>
        <p:xfrm>
          <a:off x="231512" y="1890432"/>
          <a:ext cx="6870264" cy="370840"/>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endParaRPr lang="fr-FR"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800" dirty="0"/>
                    </a:p>
                  </a:txBody>
                  <a:tcPr/>
                </a:tc>
                <a:tc>
                  <a:txBody>
                    <a:bodyPr/>
                    <a:lstStyle/>
                    <a:p>
                      <a:endParaRPr lang="fr-FR" sz="1800"/>
                    </a:p>
                  </a:txBody>
                  <a:tcPr/>
                </a:tc>
                <a:tc>
                  <a:txBody>
                    <a:bodyPr/>
                    <a:lstStyle/>
                    <a:p>
                      <a:endParaRPr lang="fr-FR" sz="1800"/>
                    </a:p>
                  </a:txBody>
                  <a:tcPr/>
                </a:tc>
                <a:tc>
                  <a:txBody>
                    <a:bodyPr/>
                    <a:lstStyle/>
                    <a:p>
                      <a:endParaRPr lang="fr-FR" sz="1800"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858641638"/>
              </p:ext>
            </p:extLst>
          </p:nvPr>
        </p:nvGraphicFramePr>
        <p:xfrm>
          <a:off x="312243" y="3535530"/>
          <a:ext cx="6870264" cy="1112520"/>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endParaRPr lang="fr-FR" dirty="0"/>
                    </a:p>
                  </a:txBody>
                  <a:tcP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370840">
                <a:tc>
                  <a:txBody>
                    <a:bodyPr/>
                    <a:lstStyle/>
                    <a:p>
                      <a:endParaRPr lang="fr-FR" dirty="0"/>
                    </a:p>
                  </a:txBody>
                  <a:tcP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370840">
                <a:tc>
                  <a:txBody>
                    <a:bodyPr/>
                    <a:lstStyle/>
                    <a:p>
                      <a:endParaRPr lang="fr-FR" dirty="0"/>
                    </a:p>
                  </a:txBody>
                  <a:tcP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bl>
          </a:graphicData>
        </a:graphic>
      </p:graphicFrame>
      <p:grpSp>
        <p:nvGrpSpPr>
          <p:cNvPr id="24" name="Groupe 23"/>
          <p:cNvGrpSpPr/>
          <p:nvPr/>
        </p:nvGrpSpPr>
        <p:grpSpPr>
          <a:xfrm>
            <a:off x="299484" y="1070128"/>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409483" y="2747038"/>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Tree>
    <p:extLst>
      <p:ext uri="{BB962C8B-B14F-4D97-AF65-F5344CB8AC3E}">
        <p14:creationId xmlns:p14="http://schemas.microsoft.com/office/powerpoint/2010/main" val="402175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3a</a:t>
            </a:r>
            <a:endParaRPr lang="fr-FR" sz="1600" b="1" dirty="0">
              <a:latin typeface="Century Gothic" panose="020B0502020202020204" pitchFamily="34" charset="0"/>
            </a:endParaRPr>
          </a:p>
        </p:txBody>
      </p:sp>
      <p:graphicFrame>
        <p:nvGraphicFramePr>
          <p:cNvPr id="5" name="Tableau 4"/>
          <p:cNvGraphicFramePr>
            <a:graphicFrameLocks noGrp="1"/>
          </p:cNvGraphicFramePr>
          <p:nvPr>
            <p:extLst>
              <p:ext uri="{D42A27DB-BD31-4B8C-83A1-F6EECF244321}">
                <p14:modId xmlns:p14="http://schemas.microsoft.com/office/powerpoint/2010/main" val="172713072"/>
              </p:ext>
            </p:extLst>
          </p:nvPr>
        </p:nvGraphicFramePr>
        <p:xfrm>
          <a:off x="344703" y="1290337"/>
          <a:ext cx="6870264" cy="8756015"/>
        </p:xfrm>
        <a:graphic>
          <a:graphicData uri="http://schemas.openxmlformats.org/drawingml/2006/table">
            <a:tbl>
              <a:tblPr firstRow="1" bandRow="1">
                <a:tableStyleId>{5940675A-B579-460E-94D1-54222C63F5DA}</a:tableStyleId>
              </a:tblPr>
              <a:tblGrid>
                <a:gridCol w="529100"/>
                <a:gridCol w="4120516"/>
                <a:gridCol w="457200"/>
                <a:gridCol w="516835"/>
                <a:gridCol w="496956"/>
                <a:gridCol w="749657"/>
              </a:tblGrid>
              <a:tr h="370840">
                <a:tc>
                  <a:txBody>
                    <a:bodyPr/>
                    <a:lstStyle/>
                    <a:p>
                      <a:pPr algn="ctr" fontAlgn="ctr"/>
                      <a:r>
                        <a:rPr lang="fr-FR" sz="1150" b="1" i="0" u="none" strike="noStrike" dirty="0">
                          <a:solidFill>
                            <a:srgbClr val="000000"/>
                          </a:solidFill>
                          <a:effectLst/>
                          <a:latin typeface="Calibri" panose="020F0502020204030204" pitchFamily="34" charset="0"/>
                        </a:rPr>
                        <a:t>NC2</a:t>
                      </a:r>
                    </a:p>
                  </a:txBody>
                  <a:tcPr marL="9525" marR="9525" marT="9525" marB="0" anchor="ctr"/>
                </a:tc>
                <a:tc>
                  <a:txBody>
                    <a:bodyPr/>
                    <a:lstStyle/>
                    <a:p>
                      <a:pPr algn="l" fontAlgn="ctr"/>
                      <a:r>
                        <a:rPr lang="fr-FR" sz="1150" b="0" i="0" u="none" strike="noStrike" dirty="0" smtClean="0">
                          <a:solidFill>
                            <a:srgbClr val="000000"/>
                          </a:solidFill>
                          <a:effectLst/>
                          <a:latin typeface="Calibri" panose="020F0502020204030204" pitchFamily="34" charset="0"/>
                        </a:rPr>
                        <a:t>Utiliser diverses stratégies de dénombrement.</a:t>
                      </a:r>
                    </a:p>
                    <a:p>
                      <a:pPr algn="l" fontAlgn="ctr"/>
                      <a:r>
                        <a:rPr lang="fr-FR" sz="1150" b="0" i="0" u="none" strike="noStrike" dirty="0" smtClean="0">
                          <a:solidFill>
                            <a:srgbClr val="000000"/>
                          </a:solidFill>
                          <a:effectLst/>
                          <a:latin typeface="Calibri" panose="020F0502020204030204" pitchFamily="34" charset="0"/>
                        </a:rPr>
                        <a:t>Procédures de dénombrement (décompositions/</a:t>
                      </a:r>
                    </a:p>
                    <a:p>
                      <a:pPr algn="l" fontAlgn="ctr"/>
                      <a:r>
                        <a:rPr lang="fr-FR" sz="1150" b="0" i="0" u="none" strike="noStrike" dirty="0" smtClean="0">
                          <a:solidFill>
                            <a:srgbClr val="000000"/>
                          </a:solidFill>
                          <a:effectLst/>
                          <a:latin typeface="Calibri" panose="020F0502020204030204" pitchFamily="34" charset="0"/>
                        </a:rPr>
                        <a:t>recompositions additives ou multiplicatives, utilisations d’unités intermédiaires : dizaines, centaines en relation ou non avec des groupements).</a:t>
                      </a:r>
                      <a:endParaRPr lang="fr-FR" sz="11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150" b="1" i="0" u="none" strike="noStrike" dirty="0">
                          <a:solidFill>
                            <a:srgbClr val="000000"/>
                          </a:solidFill>
                          <a:effectLst/>
                          <a:latin typeface="Calibri" panose="020F0502020204030204" pitchFamily="34" charset="0"/>
                        </a:rPr>
                        <a:t>NC3</a:t>
                      </a:r>
                    </a:p>
                  </a:txBody>
                  <a:tcPr marL="9525" marR="9525" marT="9525" marB="0" anchor="ctr"/>
                </a:tc>
                <a:tc>
                  <a:txBody>
                    <a:bodyPr/>
                    <a:lstStyle/>
                    <a:p>
                      <a:pPr algn="l" fontAlgn="ctr"/>
                      <a:r>
                        <a:rPr lang="fr-FR" sz="1150" b="0" i="0" u="none" strike="noStrike" dirty="0">
                          <a:solidFill>
                            <a:srgbClr val="000000"/>
                          </a:solidFill>
                          <a:effectLst/>
                          <a:latin typeface="Calibri" panose="020F0502020204030204" pitchFamily="34" charset="0"/>
                        </a:rPr>
                        <a:t>Repérer un rang ou une position dans une file ou sur une piste.</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dirty="0"/>
                    </a:p>
                  </a:txBody>
                  <a:tcPr/>
                </a:tc>
                <a:tc>
                  <a:txBody>
                    <a:bodyPr/>
                    <a:lstStyle/>
                    <a:p>
                      <a:endParaRPr lang="fr-FR" sz="1200"/>
                    </a:p>
                  </a:txBody>
                  <a:tcPr/>
                </a:tc>
              </a:tr>
              <a:tr h="370840">
                <a:tc>
                  <a:txBody>
                    <a:bodyPr/>
                    <a:lstStyle/>
                    <a:p>
                      <a:pPr algn="ctr" fontAlgn="ctr"/>
                      <a:r>
                        <a:rPr lang="fr-FR" sz="1150" b="1" i="0" u="none" strike="noStrike" dirty="0">
                          <a:solidFill>
                            <a:srgbClr val="000000"/>
                          </a:solidFill>
                          <a:effectLst/>
                          <a:latin typeface="Calibri" panose="020F0502020204030204" pitchFamily="34" charset="0"/>
                        </a:rPr>
                        <a:t>NC4</a:t>
                      </a:r>
                    </a:p>
                  </a:txBody>
                  <a:tcPr marL="9525" marR="9525" marT="9525" marB="0" anchor="ctr"/>
                </a:tc>
                <a:tc>
                  <a:txBody>
                    <a:bodyPr/>
                    <a:lstStyle/>
                    <a:p>
                      <a:pPr algn="l" fontAlgn="ctr"/>
                      <a:r>
                        <a:rPr lang="fr-FR" sz="1150" b="0" i="0" u="none" strike="noStrike" dirty="0" smtClean="0">
                          <a:solidFill>
                            <a:srgbClr val="000000"/>
                          </a:solidFill>
                          <a:effectLst/>
                          <a:latin typeface="Calibri" panose="020F0502020204030204" pitchFamily="34" charset="0"/>
                        </a:rPr>
                        <a:t>Faire le lien entre le rang dans une liste et le nombre d’éléments qui le précèdent. (Relation entre ordinaux et cardinaux.)</a:t>
                      </a:r>
                      <a:endParaRPr lang="fr-FR" sz="11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dirty="0"/>
                    </a:p>
                  </a:txBody>
                  <a:tcPr/>
                </a:tc>
                <a:tc>
                  <a:txBody>
                    <a:bodyPr/>
                    <a:lstStyle/>
                    <a:p>
                      <a:endParaRPr lang="fr-FR" sz="1200" dirty="0"/>
                    </a:p>
                  </a:txBody>
                  <a:tcPr/>
                </a:tc>
              </a:tr>
              <a:tr h="370840">
                <a:tc>
                  <a:txBody>
                    <a:bodyPr/>
                    <a:lstStyle/>
                    <a:p>
                      <a:pPr algn="ctr" fontAlgn="ctr"/>
                      <a:r>
                        <a:rPr lang="fr-FR" sz="1150" b="1" i="0" u="none" strike="noStrike" dirty="0">
                          <a:solidFill>
                            <a:srgbClr val="000000"/>
                          </a:solidFill>
                          <a:effectLst/>
                          <a:latin typeface="Calibri" panose="020F0502020204030204" pitchFamily="34" charset="0"/>
                        </a:rPr>
                        <a:t>NC5</a:t>
                      </a:r>
                    </a:p>
                  </a:txBody>
                  <a:tcPr marL="9525" marR="9525" marT="9525" marB="0" anchor="ctr"/>
                </a:tc>
                <a:tc>
                  <a:txBody>
                    <a:bodyPr/>
                    <a:lstStyle/>
                    <a:p>
                      <a:pPr algn="l" fontAlgn="ctr"/>
                      <a:r>
                        <a:rPr lang="fr-FR" sz="1150" b="0" i="0" u="none" strike="noStrike" dirty="0" smtClean="0">
                          <a:solidFill>
                            <a:srgbClr val="000000"/>
                          </a:solidFill>
                          <a:effectLst/>
                          <a:latin typeface="Calibri" panose="020F0502020204030204" pitchFamily="34" charset="0"/>
                        </a:rPr>
                        <a:t>Comparer, ranger des nombres entiers, en utilisant les symboles =, &lt;, &gt;. </a:t>
                      </a:r>
                    </a:p>
                    <a:p>
                      <a:pPr algn="l" fontAlgn="ctr"/>
                      <a:r>
                        <a:rPr lang="fr-FR" sz="1150" b="0" i="0" u="none" strike="noStrike" dirty="0" smtClean="0">
                          <a:solidFill>
                            <a:srgbClr val="000000"/>
                          </a:solidFill>
                          <a:effectLst/>
                          <a:latin typeface="Calibri" panose="020F0502020204030204" pitchFamily="34" charset="0"/>
                        </a:rPr>
                        <a:t>Egalite traduisant l’équivalence de deux désignations du même nombre. </a:t>
                      </a:r>
                    </a:p>
                    <a:p>
                      <a:pPr algn="l" fontAlgn="ctr"/>
                      <a:r>
                        <a:rPr lang="fr-FR" sz="1150" b="0" i="0" u="none" strike="noStrike" dirty="0" smtClean="0">
                          <a:solidFill>
                            <a:srgbClr val="000000"/>
                          </a:solidFill>
                          <a:effectLst/>
                          <a:latin typeface="Calibri" panose="020F0502020204030204" pitchFamily="34" charset="0"/>
                        </a:rPr>
                        <a:t>Ordre. </a:t>
                      </a:r>
                    </a:p>
                    <a:p>
                      <a:pPr algn="l" fontAlgn="ctr"/>
                      <a:r>
                        <a:rPr lang="fr-FR" sz="1150" b="0" i="0" u="none" strike="noStrike" dirty="0" smtClean="0">
                          <a:solidFill>
                            <a:srgbClr val="000000"/>
                          </a:solidFill>
                          <a:effectLst/>
                          <a:latin typeface="Calibri" panose="020F0502020204030204" pitchFamily="34" charset="0"/>
                        </a:rPr>
                        <a:t>Sens des symboles =, &lt;, &gt;.</a:t>
                      </a:r>
                      <a:endParaRPr lang="fr-FR" sz="11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a:p>
                  </a:txBody>
                  <a:tcPr/>
                </a:tc>
              </a:tr>
              <a:tr h="370840">
                <a:tc>
                  <a:txBody>
                    <a:bodyPr/>
                    <a:lstStyle/>
                    <a:p>
                      <a:pPr algn="ctr" fontAlgn="ctr"/>
                      <a:r>
                        <a:rPr lang="fr-FR" sz="1150" b="1" i="0" u="none" strike="noStrike" dirty="0">
                          <a:solidFill>
                            <a:srgbClr val="000000"/>
                          </a:solidFill>
                          <a:effectLst/>
                          <a:latin typeface="Calibri" panose="020F0502020204030204" pitchFamily="34" charset="0"/>
                        </a:rPr>
                        <a:t>NC6</a:t>
                      </a:r>
                    </a:p>
                  </a:txBody>
                  <a:tcPr marL="9525" marR="9525" marT="9525" marB="0" anchor="ctr"/>
                </a:tc>
                <a:tc>
                  <a:txBody>
                    <a:bodyPr/>
                    <a:lstStyle/>
                    <a:p>
                      <a:pPr algn="l" fontAlgn="ctr"/>
                      <a:r>
                        <a:rPr lang="fr-FR" sz="1150" b="0" i="0" u="none" strike="noStrike" dirty="0">
                          <a:solidFill>
                            <a:srgbClr val="000000"/>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p>
                  </a:txBody>
                  <a:tcPr marL="9525" marR="9525" marT="9525" marB="0" anchor="ctr"/>
                </a:tc>
                <a:tc>
                  <a:txBody>
                    <a:bodyPr/>
                    <a:lstStyle/>
                    <a:p>
                      <a:endParaRPr lang="fr-FR" sz="1200"/>
                    </a:p>
                  </a:txBody>
                  <a:tcPr/>
                </a:tc>
                <a:tc>
                  <a:txBody>
                    <a:bodyPr/>
                    <a:lstStyle/>
                    <a:p>
                      <a:endParaRPr lang="fr-FR" sz="1200" dirty="0"/>
                    </a:p>
                  </a:txBody>
                  <a:tcPr/>
                </a:tc>
                <a:tc>
                  <a:txBody>
                    <a:bodyPr/>
                    <a:lstStyle/>
                    <a:p>
                      <a:endParaRPr lang="fr-FR" sz="1200"/>
                    </a:p>
                  </a:txBody>
                  <a:tcPr/>
                </a:tc>
                <a:tc>
                  <a:txBody>
                    <a:bodyPr/>
                    <a:lstStyle/>
                    <a:p>
                      <a:endParaRPr lang="fr-FR" sz="1200"/>
                    </a:p>
                  </a:txBody>
                  <a:tcPr/>
                </a:tc>
              </a:tr>
              <a:tr h="290987">
                <a:tc>
                  <a:txBody>
                    <a:bodyPr/>
                    <a:lstStyle/>
                    <a:p>
                      <a:pPr algn="ctr" fontAlgn="ctr"/>
                      <a:r>
                        <a:rPr lang="fr-FR" sz="1150" b="1" i="0" u="none" strike="noStrike" dirty="0">
                          <a:solidFill>
                            <a:srgbClr val="000000"/>
                          </a:solidFill>
                          <a:effectLst/>
                          <a:latin typeface="Calibri" panose="020F0502020204030204" pitchFamily="34" charset="0"/>
                        </a:rPr>
                        <a:t>NC7</a:t>
                      </a:r>
                    </a:p>
                  </a:txBody>
                  <a:tcPr marL="9525" marR="9525" marT="9525" marB="0" anchor="ctr"/>
                </a:tc>
                <a:tc>
                  <a:txBody>
                    <a:bodyPr/>
                    <a:lstStyle/>
                    <a:p>
                      <a:pPr algn="l" fontAlgn="ctr"/>
                      <a:r>
                        <a:rPr lang="fr-FR" sz="1150" b="0" i="0" u="none" strike="noStrike" dirty="0" smtClean="0">
                          <a:solidFill>
                            <a:srgbClr val="000000"/>
                          </a:solidFill>
                          <a:effectLst/>
                          <a:latin typeface="Calibri" panose="020F0502020204030204" pitchFamily="34" charset="0"/>
                        </a:rPr>
                        <a:t>Passer d’une représentation à une autre, en particulier associer les noms des nombres à leurs écritures chiffrées.</a:t>
                      </a:r>
                      <a:endParaRPr lang="fr-FR" sz="11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150" b="1" i="0" u="none" strike="noStrike">
                          <a:solidFill>
                            <a:srgbClr val="000000"/>
                          </a:solidFill>
                          <a:effectLst/>
                          <a:latin typeface="Calibri" panose="020F0502020204030204" pitchFamily="34" charset="0"/>
                        </a:rPr>
                        <a:t>NC8</a:t>
                      </a:r>
                    </a:p>
                  </a:txBody>
                  <a:tcPr marL="9525" marR="9525" marT="9525" marB="0" anchor="ctr"/>
                </a:tc>
                <a:tc>
                  <a:txBody>
                    <a:bodyPr/>
                    <a:lstStyle/>
                    <a:p>
                      <a:pPr algn="l" fontAlgn="ctr"/>
                      <a:r>
                        <a:rPr lang="fr-FR" sz="1150" b="0" i="0" u="none" strike="noStrike" dirty="0" smtClean="0">
                          <a:solidFill>
                            <a:srgbClr val="000000"/>
                          </a:solidFill>
                          <a:effectLst/>
                          <a:latin typeface="Calibri" panose="020F0502020204030204" pitchFamily="34" charset="0"/>
                        </a:rPr>
                        <a:t>Interpréter les noms des nombres à l’aide des unités de numération et des écritures arithmétiques. </a:t>
                      </a:r>
                    </a:p>
                    <a:p>
                      <a:pPr algn="l" fontAlgn="ctr"/>
                      <a:r>
                        <a:rPr lang="fr-FR" sz="1150" b="0" i="0" u="none" strike="noStrike" dirty="0" smtClean="0">
                          <a:solidFill>
                            <a:srgbClr val="000000"/>
                          </a:solidFill>
                          <a:effectLst/>
                          <a:latin typeface="Calibri" panose="020F0502020204030204" pitchFamily="34" charset="0"/>
                        </a:rPr>
                        <a:t>Unités de numération (unités simples, dizaines, centaines, milliers) et leurs relations (principe décimal de la numération en chiffres). </a:t>
                      </a:r>
                    </a:p>
                    <a:p>
                      <a:pPr algn="l" fontAlgn="ctr"/>
                      <a:r>
                        <a:rPr lang="fr-FR" sz="1150" b="0" i="0" u="none" strike="noStrike" dirty="0" smtClean="0">
                          <a:solidFill>
                            <a:srgbClr val="000000"/>
                          </a:solidFill>
                          <a:effectLst/>
                          <a:latin typeface="Calibri" panose="020F0502020204030204" pitchFamily="34" charset="0"/>
                        </a:rPr>
                        <a:t>Valeur des chiffres en fonction de leur rang dans l’écriture d’un nombre (principe de position).</a:t>
                      </a:r>
                    </a:p>
                    <a:p>
                      <a:pPr algn="l" fontAlgn="ctr"/>
                      <a:r>
                        <a:rPr lang="fr-FR" sz="1150" b="0" i="0" u="none" strike="noStrike" dirty="0" smtClean="0">
                          <a:solidFill>
                            <a:srgbClr val="000000"/>
                          </a:solidFill>
                          <a:effectLst/>
                          <a:latin typeface="Calibri" panose="020F0502020204030204" pitchFamily="34" charset="0"/>
                        </a:rPr>
                        <a:t>Noms des nombres.</a:t>
                      </a:r>
                      <a:endParaRPr lang="fr-FR" sz="11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150" b="1" i="0" u="none" strike="noStrike" dirty="0">
                          <a:solidFill>
                            <a:srgbClr val="000000"/>
                          </a:solidFill>
                          <a:effectLst/>
                          <a:latin typeface="Calibri" panose="020F0502020204030204" pitchFamily="34" charset="0"/>
                        </a:rPr>
                        <a:t>NC11</a:t>
                      </a:r>
                    </a:p>
                  </a:txBody>
                  <a:tcPr marL="9525" marR="9525" marT="9525" marB="0" anchor="ctr"/>
                </a:tc>
                <a:tc>
                  <a:txBody>
                    <a:bodyPr/>
                    <a:lstStyle/>
                    <a:p>
                      <a:pPr algn="l" fontAlgn="ctr"/>
                      <a:r>
                        <a:rPr lang="fr-FR" sz="115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150" b="0" i="0" u="none" strike="noStrike" dirty="0" smtClean="0">
                          <a:solidFill>
                            <a:srgbClr val="000000"/>
                          </a:solidFill>
                          <a:effectLst/>
                          <a:latin typeface="Calibri" panose="020F0502020204030204" pitchFamily="34" charset="0"/>
                        </a:rPr>
                        <a:t>Sens des opérations. </a:t>
                      </a:r>
                    </a:p>
                    <a:p>
                      <a:pPr algn="l" fontAlgn="ctr"/>
                      <a:r>
                        <a:rPr lang="fr-FR" sz="115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15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150" b="0" i="0" u="none" strike="noStrike" dirty="0" smtClean="0">
                          <a:solidFill>
                            <a:srgbClr val="000000"/>
                          </a:solidFill>
                          <a:effectLst/>
                          <a:latin typeface="Calibri" panose="020F0502020204030204" pitchFamily="34" charset="0"/>
                        </a:rPr>
                        <a:t>Modéliser ces problèmes à l’aide d’écritures mathématiques. Sens des symboles +, −, ×, :</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5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15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15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multiplication par une puissance de 10, doubles et moitiés de nombres d’usage courant, etc..</a:t>
                      </a:r>
                      <a:endParaRPr lang="fr-FR" sz="11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50" b="1" i="0" u="none" strike="noStrike" dirty="0" smtClean="0">
                          <a:solidFill>
                            <a:srgbClr val="000000"/>
                          </a:solidFill>
                          <a:effectLst/>
                          <a:latin typeface="Calibri" panose="020F0502020204030204" pitchFamily="34" charset="0"/>
                        </a:rPr>
                        <a:t>NC14</a:t>
                      </a:r>
                      <a:endParaRPr lang="fr-FR" sz="11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50" b="0" i="0" u="none" strike="noStrike" dirty="0" smtClean="0">
                          <a:solidFill>
                            <a:srgbClr val="000000"/>
                          </a:solidFill>
                          <a:effectLst/>
                          <a:latin typeface="Calibri" panose="020F0502020204030204" pitchFamily="34" charset="0"/>
                        </a:rPr>
                        <a:t>Élaborer ou choisir des stratégies de calcul à l’oral et à l’écrit. </a:t>
                      </a:r>
                      <a:endParaRPr lang="fr-FR" sz="11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5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150" b="0" i="0" u="sng" strike="noStrike" dirty="0">
                          <a:solidFill>
                            <a:srgbClr val="000000"/>
                          </a:solidFill>
                          <a:effectLst/>
                          <a:latin typeface="Calibri" panose="020F0502020204030204" pitchFamily="34" charset="0"/>
                        </a:rPr>
                        <a:t>Calcul mental </a:t>
                      </a:r>
                      <a:r>
                        <a:rPr lang="fr-FR" sz="115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200"/>
                    </a:p>
                  </a:txBody>
                  <a:tcPr/>
                </a:tc>
                <a:tc>
                  <a:txBody>
                    <a:bodyPr/>
                    <a:lstStyle/>
                    <a:p>
                      <a:endParaRPr lang="fr-FR" sz="1200" dirty="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50" b="1" i="0" u="none" strike="noStrike" dirty="0" smtClean="0">
                          <a:solidFill>
                            <a:srgbClr val="000000"/>
                          </a:solidFill>
                          <a:effectLst/>
                          <a:latin typeface="Calibri" panose="020F0502020204030204" pitchFamily="34" charset="0"/>
                        </a:rPr>
                        <a:t>NC17</a:t>
                      </a:r>
                      <a:endParaRPr lang="fr-FR" sz="11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50" b="0" i="0" u="sng" strike="noStrike" dirty="0" smtClean="0">
                          <a:solidFill>
                            <a:srgbClr val="000000"/>
                          </a:solidFill>
                          <a:effectLst/>
                          <a:latin typeface="Calibri" panose="020F0502020204030204" pitchFamily="34" charset="0"/>
                        </a:rPr>
                        <a:t>Calcul en ligne :</a:t>
                      </a:r>
                      <a:r>
                        <a:rPr lang="fr-FR" sz="1150" b="0" i="0" u="none" strike="noStrike" dirty="0" smtClean="0">
                          <a:solidFill>
                            <a:srgbClr val="000000"/>
                          </a:solidFill>
                          <a:effectLst/>
                          <a:latin typeface="Calibri" panose="020F0502020204030204" pitchFamily="34" charset="0"/>
                        </a:rPr>
                        <a:t> calculer en utilisant des écritures en ligne additives, soustractives, multiplicatives, mixtes,</a:t>
                      </a:r>
                      <a:endParaRPr lang="fr-FR" sz="11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dirty="0"/>
                    </a:p>
                  </a:txBody>
                  <a:tcPr/>
                </a:tc>
                <a:tc>
                  <a:txBody>
                    <a:bodyPr/>
                    <a:lstStyle/>
                    <a:p>
                      <a:endParaRPr lang="fr-FR" sz="1200"/>
                    </a:p>
                  </a:txBody>
                  <a:tcPr/>
                </a:tc>
                <a:tc>
                  <a:txBody>
                    <a:bodyPr/>
                    <a:lstStyle/>
                    <a:p>
                      <a:endParaRPr lang="fr-FR" sz="1200" dirty="0"/>
                    </a:p>
                  </a:txBody>
                  <a:tcPr/>
                </a:tc>
              </a:tr>
            </a:tbl>
          </a:graphicData>
        </a:graphic>
      </p:graphicFrame>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Tree>
    <p:extLst>
      <p:ext uri="{BB962C8B-B14F-4D97-AF65-F5344CB8AC3E}">
        <p14:creationId xmlns:p14="http://schemas.microsoft.com/office/powerpoint/2010/main" val="16846315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3b</a:t>
            </a:r>
            <a:endParaRPr lang="fr-FR" sz="1600" b="1" dirty="0">
              <a:latin typeface="Century Gothic" panose="020B0502020202020204" pitchFamily="34" charset="0"/>
            </a:endParaRPr>
          </a:p>
        </p:txBody>
      </p:sp>
      <p:sp>
        <p:nvSpPr>
          <p:cNvPr id="7" name="ZoneTexte 6"/>
          <p:cNvSpPr txBox="1"/>
          <p:nvPr/>
        </p:nvSpPr>
        <p:spPr>
          <a:xfrm>
            <a:off x="422428" y="1090268"/>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290550" y="4367745"/>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2817109585"/>
              </p:ext>
            </p:extLst>
          </p:nvPr>
        </p:nvGraphicFramePr>
        <p:xfrm>
          <a:off x="422428" y="1724398"/>
          <a:ext cx="6870264" cy="2030730"/>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1200" b="1" i="0" u="none" strike="noStrike" dirty="0" smtClean="0">
                          <a:solidFill>
                            <a:srgbClr val="000000"/>
                          </a:solidFill>
                          <a:effectLst/>
                          <a:latin typeface="Calibri" panose="020F0502020204030204" pitchFamily="34" charset="0"/>
                        </a:rPr>
                        <a:t>GM4</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Mesurer des longueurs avec un instrument adapté, notamment en reportant une unité.</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GM7</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Exprimer une mesure dans une ou plusieurs unités choisies ou imposées. </a:t>
                      </a:r>
                    </a:p>
                    <a:p>
                      <a:pPr algn="l" fontAlgn="ctr"/>
                      <a:r>
                        <a:rPr lang="fr-FR" sz="1200" b="0" i="0" u="none" strike="noStrike" dirty="0" smtClean="0">
                          <a:solidFill>
                            <a:srgbClr val="000000"/>
                          </a:solidFill>
                          <a:effectLst/>
                          <a:latin typeface="Calibri" panose="020F0502020204030204" pitchFamily="34" charset="0"/>
                        </a:rPr>
                        <a:t>Notion d’unité : grandeur arbitraire prise comme référence pour mesurer les grandeurs de la même espèce.</a:t>
                      </a:r>
                    </a:p>
                    <a:p>
                      <a:pPr algn="l" fontAlgn="ctr"/>
                      <a:r>
                        <a:rPr lang="fr-FR" sz="1200" b="0" i="0" u="none" strike="noStrike" dirty="0" smtClean="0">
                          <a:solidFill>
                            <a:srgbClr val="000000"/>
                          </a:solidFill>
                          <a:effectLst/>
                          <a:latin typeface="Calibri" panose="020F0502020204030204" pitchFamily="34" charset="0"/>
                        </a:rPr>
                        <a:t>Unités de mesures </a:t>
                      </a:r>
                      <a:r>
                        <a:rPr lang="fr-FR" sz="1200" b="0" i="0" u="none" strike="noStrike" dirty="0" err="1" smtClean="0">
                          <a:solidFill>
                            <a:srgbClr val="000000"/>
                          </a:solidFill>
                          <a:effectLst/>
                          <a:latin typeface="Calibri" panose="020F0502020204030204" pitchFamily="34" charset="0"/>
                        </a:rPr>
                        <a:t>usuelles.longueur</a:t>
                      </a:r>
                      <a:r>
                        <a:rPr lang="fr-FR" sz="1200" b="0" i="0" u="none" strike="noStrike" dirty="0" smtClean="0">
                          <a:solidFill>
                            <a:srgbClr val="000000"/>
                          </a:solidFill>
                          <a:effectLst/>
                          <a:latin typeface="Calibri" panose="020F0502020204030204" pitchFamily="34" charset="0"/>
                        </a:rPr>
                        <a:t> : m, dm, cm, mm, </a:t>
                      </a:r>
                      <a:r>
                        <a:rPr lang="fr-FR" sz="1200" b="0" i="0" u="none" strike="noStrike" dirty="0" err="1" smtClean="0">
                          <a:solidFill>
                            <a:srgbClr val="000000"/>
                          </a:solidFill>
                          <a:effectLst/>
                          <a:latin typeface="Calibri" panose="020F0502020204030204" pitchFamily="34" charset="0"/>
                        </a:rPr>
                        <a:t>km.masse</a:t>
                      </a:r>
                      <a:r>
                        <a:rPr lang="fr-FR" sz="1200" b="0" i="0" u="none" strike="noStrike" dirty="0" smtClean="0">
                          <a:solidFill>
                            <a:srgbClr val="000000"/>
                          </a:solidFill>
                          <a:effectLst/>
                          <a:latin typeface="Calibri" panose="020F0502020204030204" pitchFamily="34" charset="0"/>
                        </a:rPr>
                        <a:t> : g, kg, tonne. contenance : L, </a:t>
                      </a:r>
                      <a:r>
                        <a:rPr lang="fr-FR" sz="1200" b="0" i="0" u="none" strike="noStrike" dirty="0" err="1" smtClean="0">
                          <a:solidFill>
                            <a:srgbClr val="000000"/>
                          </a:solidFill>
                          <a:effectLst/>
                          <a:latin typeface="Calibri" panose="020F0502020204030204" pitchFamily="34" charset="0"/>
                        </a:rPr>
                        <a:t>dL</a:t>
                      </a:r>
                      <a:r>
                        <a:rPr lang="fr-FR" sz="1200" b="0" i="0" u="none" strike="noStrike" dirty="0" smtClean="0">
                          <a:solidFill>
                            <a:srgbClr val="000000"/>
                          </a:solidFill>
                          <a:effectLst/>
                          <a:latin typeface="Calibri" panose="020F0502020204030204" pitchFamily="34" charset="0"/>
                        </a:rPr>
                        <a:t>, </a:t>
                      </a:r>
                      <a:r>
                        <a:rPr lang="fr-FR" sz="1200" b="0" i="0" u="none" strike="noStrike" dirty="0" err="1" smtClean="0">
                          <a:solidFill>
                            <a:srgbClr val="000000"/>
                          </a:solidFill>
                          <a:effectLst/>
                          <a:latin typeface="Calibri" panose="020F0502020204030204" pitchFamily="34" charset="0"/>
                        </a:rPr>
                        <a:t>cL</a:t>
                      </a:r>
                      <a:r>
                        <a:rPr lang="fr-FR" sz="1200" b="0" i="0" u="none" strike="noStrike" dirty="0" smtClean="0">
                          <a:solidFill>
                            <a:srgbClr val="000000"/>
                          </a:solidFill>
                          <a:effectLst/>
                          <a:latin typeface="Calibri" panose="020F0502020204030204" pitchFamily="34" charset="0"/>
                        </a:rPr>
                        <a:t>.</a:t>
                      </a:r>
                    </a:p>
                    <a:p>
                      <a:pPr algn="l" fontAlgn="ctr"/>
                      <a:r>
                        <a:rPr lang="fr-FR" sz="1200" b="0" i="0" u="none" strike="noStrike" dirty="0" smtClean="0">
                          <a:solidFill>
                            <a:srgbClr val="000000"/>
                          </a:solidFill>
                          <a:effectLst/>
                          <a:latin typeface="Calibri" panose="020F0502020204030204" pitchFamily="34" charset="0"/>
                        </a:rPr>
                        <a:t>Relations entre les unités de longueur, entre les unités de masses, entre les unités de contenance.</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379483449"/>
              </p:ext>
            </p:extLst>
          </p:nvPr>
        </p:nvGraphicFramePr>
        <p:xfrm>
          <a:off x="314375" y="5040297"/>
          <a:ext cx="6870264" cy="3700780"/>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1200" b="1" i="0" u="none" strike="noStrike" dirty="0">
                          <a:solidFill>
                            <a:srgbClr val="000000"/>
                          </a:solidFill>
                          <a:effectLst/>
                          <a:latin typeface="Calibri" panose="020F0502020204030204" pitchFamily="34" charset="0"/>
                        </a:rPr>
                        <a:t>EG10</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Décrire, reproduire des figures ou des assemblages de figures planes sur papier quadrillé ou uni.</a:t>
                      </a:r>
                    </a:p>
                    <a:p>
                      <a:pPr algn="l" fontAlgn="ctr"/>
                      <a:r>
                        <a:rPr lang="fr-FR" sz="1200" b="0" i="0" u="none" strike="noStrike" dirty="0" smtClean="0">
                          <a:solidFill>
                            <a:srgbClr val="000000"/>
                          </a:solidFill>
                          <a:effectLst/>
                          <a:latin typeface="Calibri" panose="020F0502020204030204" pitchFamily="34" charset="0"/>
                        </a:rPr>
                        <a:t>Vocabulaire approprié pour décrire les figures planes usuelles : carré, rectangle, triangle, triangle rectangle, polygone, côté, sommet, angle droit ; cercle, disque, rayon, centre ; segment, milieu d’un segment, droite.</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EG11</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la règle, comme instrument de tracé. Lien entre propriétés géométriques et instruments de tracé : droite, alignement et règle non graduée ; angle droit et équerre ; cercle et compas.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EG12</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Reconnaitre, nommer les figures usuelles.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EG13</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Reconnaitre et décrire à partir des côtés et des angles droits, un carré, un rectangle, un triangle rectangle. </a:t>
                      </a:r>
                    </a:p>
                    <a:p>
                      <a:pPr algn="l" fontAlgn="ctr"/>
                      <a:r>
                        <a:rPr lang="fr-FR" sz="1200" b="0" i="0" u="none" strike="noStrike" dirty="0" smtClean="0">
                          <a:solidFill>
                            <a:srgbClr val="000000"/>
                          </a:solidFill>
                          <a:effectLst/>
                          <a:latin typeface="Calibri" panose="020F0502020204030204" pitchFamily="34" charset="0"/>
                        </a:rPr>
                        <a:t>Les construire sur un support uni connaissant la longueur des côtés. </a:t>
                      </a:r>
                    </a:p>
                    <a:p>
                      <a:pPr algn="l" fontAlgn="ctr"/>
                      <a:r>
                        <a:rPr lang="fr-FR" sz="1200" b="0" i="0" u="none" strike="noStrike" dirty="0" smtClean="0">
                          <a:solidFill>
                            <a:srgbClr val="000000"/>
                          </a:solidFill>
                          <a:effectLst/>
                          <a:latin typeface="Calibri" panose="020F0502020204030204" pitchFamily="34" charset="0"/>
                        </a:rPr>
                        <a:t>Propriété des angles et égalités de longueur des côtés pour les carrés et les rectangles.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EG15</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la règle (non graduée) pour repérer et produire des alignements.  Alignement de points et de segments.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grpSp>
        <p:nvGrpSpPr>
          <p:cNvPr id="24" name="Groupe 23"/>
          <p:cNvGrpSpPr/>
          <p:nvPr/>
        </p:nvGrpSpPr>
        <p:grpSpPr>
          <a:xfrm>
            <a:off x="427072" y="856073"/>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407085" y="4183764"/>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Tree>
    <p:extLst>
      <p:ext uri="{BB962C8B-B14F-4D97-AF65-F5344CB8AC3E}">
        <p14:creationId xmlns:p14="http://schemas.microsoft.com/office/powerpoint/2010/main" val="12805677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a:t>
            </a:r>
            <a:r>
              <a:rPr lang="fr-FR" sz="1600" b="1" dirty="0">
                <a:latin typeface="Century Gothic" panose="020B0502020202020204" pitchFamily="34" charset="0"/>
              </a:rPr>
              <a:t>4</a:t>
            </a:r>
            <a:r>
              <a:rPr lang="fr-FR" sz="1600" b="1" dirty="0" smtClean="0">
                <a:latin typeface="Century Gothic" panose="020B0502020202020204" pitchFamily="34" charset="0"/>
              </a:rPr>
              <a:t>a</a:t>
            </a:r>
            <a:endParaRPr lang="fr-FR" sz="1600" b="1" dirty="0">
              <a:latin typeface="Century Gothic" panose="020B0502020202020204" pitchFamily="34" charset="0"/>
            </a:endParaRPr>
          </a:p>
        </p:txBody>
      </p:sp>
      <p:graphicFrame>
        <p:nvGraphicFramePr>
          <p:cNvPr id="5" name="Tableau 4"/>
          <p:cNvGraphicFramePr>
            <a:graphicFrameLocks noGrp="1"/>
          </p:cNvGraphicFramePr>
          <p:nvPr>
            <p:extLst>
              <p:ext uri="{D42A27DB-BD31-4B8C-83A1-F6EECF244321}">
                <p14:modId xmlns:p14="http://schemas.microsoft.com/office/powerpoint/2010/main" val="3602751765"/>
              </p:ext>
            </p:extLst>
          </p:nvPr>
        </p:nvGraphicFramePr>
        <p:xfrm>
          <a:off x="344703" y="1290337"/>
          <a:ext cx="6870264" cy="7209155"/>
        </p:xfrm>
        <a:graphic>
          <a:graphicData uri="http://schemas.openxmlformats.org/drawingml/2006/table">
            <a:tbl>
              <a:tblPr firstRow="1" bandRow="1">
                <a:tableStyleId>{5940675A-B579-460E-94D1-54222C63F5DA}</a:tableStyleId>
              </a:tblPr>
              <a:tblGrid>
                <a:gridCol w="529100"/>
                <a:gridCol w="4120516"/>
                <a:gridCol w="457200"/>
                <a:gridCol w="516835"/>
                <a:gridCol w="496956"/>
                <a:gridCol w="749657"/>
              </a:tblGrid>
              <a:tr h="370840">
                <a:tc>
                  <a:txBody>
                    <a:bodyPr/>
                    <a:lstStyle/>
                    <a:p>
                      <a:pPr algn="ctr" fontAlgn="ctr"/>
                      <a:r>
                        <a:rPr lang="fr-FR" sz="1200" b="1" i="0" u="none" strike="noStrike" dirty="0">
                          <a:solidFill>
                            <a:srgbClr val="000000"/>
                          </a:solidFill>
                          <a:effectLst/>
                          <a:latin typeface="Calibri" panose="020F0502020204030204" pitchFamily="34" charset="0"/>
                        </a:rPr>
                        <a:t>NC2</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diverses stratégies de dénombrement.</a:t>
                      </a:r>
                    </a:p>
                    <a:p>
                      <a:pPr algn="l" fontAlgn="ctr"/>
                      <a:r>
                        <a:rPr lang="fr-FR" sz="1200" b="0" i="0" u="none" strike="noStrike" dirty="0" smtClean="0">
                          <a:solidFill>
                            <a:srgbClr val="000000"/>
                          </a:solidFill>
                          <a:effectLst/>
                          <a:latin typeface="Calibri" panose="020F0502020204030204" pitchFamily="34" charset="0"/>
                        </a:rPr>
                        <a:t>Procédures de dénombrement (décompositions/</a:t>
                      </a:r>
                    </a:p>
                    <a:p>
                      <a:pPr algn="l" fontAlgn="ctr"/>
                      <a:r>
                        <a:rPr lang="fr-FR" sz="1200" b="0" i="0" u="none" strike="noStrike" dirty="0" smtClean="0">
                          <a:solidFill>
                            <a:srgbClr val="000000"/>
                          </a:solidFill>
                          <a:effectLst/>
                          <a:latin typeface="Calibri" panose="020F0502020204030204" pitchFamily="34" charset="0"/>
                        </a:rPr>
                        <a:t>recompositions additives ou multiplicatives, utilisations d’unités intermédiaires : dizaines, centaines en relation ou non avec des groupements).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NC5</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Comparer, ranger des nombres entiers, en utilisant les symboles =, &lt;, &gt;. </a:t>
                      </a:r>
                    </a:p>
                    <a:p>
                      <a:pPr algn="l" fontAlgn="ctr"/>
                      <a:r>
                        <a:rPr lang="fr-FR" sz="1200" b="0" i="0" u="none" strike="noStrike" dirty="0" smtClean="0">
                          <a:solidFill>
                            <a:srgbClr val="000000"/>
                          </a:solidFill>
                          <a:effectLst/>
                          <a:latin typeface="Calibri" panose="020F0502020204030204" pitchFamily="34" charset="0"/>
                        </a:rPr>
                        <a:t>Egalite traduisant l’équivalence de deux désignations du même nombre. </a:t>
                      </a:r>
                    </a:p>
                    <a:p>
                      <a:pPr algn="l" fontAlgn="ctr"/>
                      <a:r>
                        <a:rPr lang="fr-FR" sz="1200" b="0" i="0" u="none" strike="noStrike" dirty="0" smtClean="0">
                          <a:solidFill>
                            <a:srgbClr val="000000"/>
                          </a:solidFill>
                          <a:effectLst/>
                          <a:latin typeface="Calibri" panose="020F0502020204030204" pitchFamily="34" charset="0"/>
                        </a:rPr>
                        <a:t>Ordre. </a:t>
                      </a:r>
                    </a:p>
                    <a:p>
                      <a:pPr algn="l" fontAlgn="ctr"/>
                      <a:r>
                        <a:rPr lang="fr-FR" sz="1200" b="0" i="0" u="none" strike="noStrike" dirty="0" smtClean="0">
                          <a:solidFill>
                            <a:srgbClr val="000000"/>
                          </a:solidFill>
                          <a:effectLst/>
                          <a:latin typeface="Calibri" panose="020F0502020204030204" pitchFamily="34" charset="0"/>
                        </a:rPr>
                        <a:t>Sens des symboles =, &lt;, &gt;.</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NC6</a:t>
                      </a:r>
                    </a:p>
                  </a:txBody>
                  <a:tcPr marL="9525" marR="9525" marT="9525" marB="0" anchor="ctr"/>
                </a:tc>
                <a:tc>
                  <a:txBody>
                    <a:bodyPr/>
                    <a:lstStyle/>
                    <a:p>
                      <a:pPr algn="l" fontAlgn="ctr"/>
                      <a:r>
                        <a:rPr lang="fr-FR" sz="1200" b="0" i="0" u="none" strike="noStrike" dirty="0">
                          <a:solidFill>
                            <a:srgbClr val="000000"/>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150" b="1" i="0" u="none" strike="noStrike" dirty="0">
                          <a:solidFill>
                            <a:srgbClr val="000000"/>
                          </a:solidFill>
                          <a:effectLst/>
                          <a:latin typeface="Calibri" panose="020F0502020204030204" pitchFamily="34" charset="0"/>
                        </a:rPr>
                        <a:t>NC7</a:t>
                      </a:r>
                    </a:p>
                  </a:txBody>
                  <a:tcPr marL="9525" marR="9525" marT="9525" marB="0" anchor="ctr"/>
                </a:tc>
                <a:tc>
                  <a:txBody>
                    <a:bodyPr/>
                    <a:lstStyle/>
                    <a:p>
                      <a:pPr algn="l" fontAlgn="ctr"/>
                      <a:r>
                        <a:rPr lang="fr-FR" sz="1150" b="0" i="0" u="none" strike="noStrike" dirty="0" smtClean="0">
                          <a:solidFill>
                            <a:srgbClr val="000000"/>
                          </a:solidFill>
                          <a:effectLst/>
                          <a:latin typeface="Calibri" panose="020F0502020204030204" pitchFamily="34" charset="0"/>
                        </a:rPr>
                        <a:t>Passer d’une représentation à une autre, en particulier associer les noms des nombres à leurs écritures chiffrées.</a:t>
                      </a:r>
                      <a:endParaRPr lang="fr-FR" sz="11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NC11</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200" b="0" i="0" u="none" strike="noStrike" dirty="0" smtClean="0">
                          <a:solidFill>
                            <a:srgbClr val="000000"/>
                          </a:solidFill>
                          <a:effectLst/>
                          <a:latin typeface="Calibri" panose="020F0502020204030204" pitchFamily="34" charset="0"/>
                        </a:rPr>
                        <a:t>Sens des opérations. </a:t>
                      </a:r>
                    </a:p>
                    <a:p>
                      <a:pPr algn="l" fontAlgn="ctr"/>
                      <a:r>
                        <a:rPr lang="fr-FR" sz="12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2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200" b="0" i="0" u="none" strike="noStrike" dirty="0" smtClean="0">
                          <a:solidFill>
                            <a:srgbClr val="000000"/>
                          </a:solidFill>
                          <a:effectLst/>
                          <a:latin typeface="Calibri" panose="020F0502020204030204" pitchFamily="34" charset="0"/>
                        </a:rPr>
                        <a:t>Modéliser ces problèmes à l’aide d’écritures mathématiques. Sens des symboles +, −, ×,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2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multiplication par une puissance de 10, doubles et moitiés de nombres d’usage courant, etc..</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NC14</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Élaborer ou choisir des stratégies de calcul à l’oral et à l’écrit.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200" b="0" i="0" u="sng" strike="noStrike" dirty="0">
                          <a:solidFill>
                            <a:srgbClr val="000000"/>
                          </a:solidFill>
                          <a:effectLst/>
                          <a:latin typeface="Calibri" panose="020F0502020204030204" pitchFamily="34" charset="0"/>
                        </a:rPr>
                        <a:t>Calcul mental </a:t>
                      </a:r>
                      <a:r>
                        <a:rPr lang="fr-FR" sz="12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200"/>
                    </a:p>
                  </a:txBody>
                  <a:tcPr/>
                </a:tc>
                <a:tc>
                  <a:txBody>
                    <a:bodyPr/>
                    <a:lstStyle/>
                    <a:p>
                      <a:endParaRPr lang="fr-FR" sz="1200" dirty="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NC18</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sng" strike="noStrike" dirty="0" smtClean="0">
                          <a:solidFill>
                            <a:srgbClr val="000000"/>
                          </a:solidFill>
                          <a:effectLst/>
                          <a:latin typeface="Calibri" panose="020F0502020204030204" pitchFamily="34" charset="0"/>
                        </a:rPr>
                        <a:t>Calcul posé : </a:t>
                      </a:r>
                      <a:r>
                        <a:rPr lang="fr-FR" sz="1200" b="0" i="0" u="none" strike="noStrike" dirty="0" smtClean="0">
                          <a:solidFill>
                            <a:srgbClr val="000000"/>
                          </a:solidFill>
                          <a:effectLst/>
                          <a:latin typeface="Calibri" panose="020F0502020204030204" pitchFamily="34" charset="0"/>
                        </a:rPr>
                        <a:t>mettre en œuvre un algorithme de calcul posé pour l’addition, la soustraction, la multiplication.</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dirty="0"/>
                    </a:p>
                  </a:txBody>
                  <a:tcPr/>
                </a:tc>
                <a:tc>
                  <a:txBody>
                    <a:bodyPr/>
                    <a:lstStyle/>
                    <a:p>
                      <a:endParaRPr lang="fr-FR" sz="1200"/>
                    </a:p>
                  </a:txBody>
                  <a:tcPr/>
                </a:tc>
                <a:tc>
                  <a:txBody>
                    <a:bodyPr/>
                    <a:lstStyle/>
                    <a:p>
                      <a:endParaRPr lang="fr-FR" sz="1200" dirty="0"/>
                    </a:p>
                  </a:txBody>
                  <a:tcPr/>
                </a:tc>
              </a:tr>
            </a:tbl>
          </a:graphicData>
        </a:graphic>
      </p:graphicFrame>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Tree>
    <p:extLst>
      <p:ext uri="{BB962C8B-B14F-4D97-AF65-F5344CB8AC3E}">
        <p14:creationId xmlns:p14="http://schemas.microsoft.com/office/powerpoint/2010/main" val="15315483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4b</a:t>
            </a:r>
            <a:endParaRPr lang="fr-FR" sz="1600" b="1" dirty="0">
              <a:latin typeface="Century Gothic" panose="020B0502020202020204" pitchFamily="34" charset="0"/>
            </a:endParaRPr>
          </a:p>
        </p:txBody>
      </p:sp>
      <p:sp>
        <p:nvSpPr>
          <p:cNvPr id="7" name="ZoneTexte 6"/>
          <p:cNvSpPr txBox="1"/>
          <p:nvPr/>
        </p:nvSpPr>
        <p:spPr>
          <a:xfrm>
            <a:off x="410885" y="1148555"/>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416378" y="2851274"/>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3077237134"/>
              </p:ext>
            </p:extLst>
          </p:nvPr>
        </p:nvGraphicFramePr>
        <p:xfrm>
          <a:off x="409483" y="1730633"/>
          <a:ext cx="6870264" cy="370840"/>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grpSp>
        <p:nvGrpSpPr>
          <p:cNvPr id="24" name="Groupe 23"/>
          <p:cNvGrpSpPr/>
          <p:nvPr/>
        </p:nvGrpSpPr>
        <p:grpSpPr>
          <a:xfrm>
            <a:off x="410885" y="893368"/>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479007" y="2520160"/>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graphicFrame>
        <p:nvGraphicFramePr>
          <p:cNvPr id="27" name="Tableau 26"/>
          <p:cNvGraphicFramePr>
            <a:graphicFrameLocks noGrp="1"/>
          </p:cNvGraphicFramePr>
          <p:nvPr>
            <p:extLst>
              <p:ext uri="{D42A27DB-BD31-4B8C-83A1-F6EECF244321}">
                <p14:modId xmlns:p14="http://schemas.microsoft.com/office/powerpoint/2010/main" val="2077781656"/>
              </p:ext>
            </p:extLst>
          </p:nvPr>
        </p:nvGraphicFramePr>
        <p:xfrm>
          <a:off x="409483" y="3480170"/>
          <a:ext cx="6870264" cy="4067175"/>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70840">
                <a:tc>
                  <a:txBody>
                    <a:bodyPr/>
                    <a:lstStyle/>
                    <a:p>
                      <a:pPr algn="ctr" fontAlgn="ctr"/>
                      <a:r>
                        <a:rPr lang="fr-FR" sz="1200" b="1" i="0" u="none" strike="noStrike" dirty="0">
                          <a:solidFill>
                            <a:srgbClr val="000000"/>
                          </a:solidFill>
                          <a:effectLst/>
                          <a:latin typeface="Calibri" panose="020F0502020204030204" pitchFamily="34" charset="0"/>
                        </a:rPr>
                        <a:t>EG1</a:t>
                      </a:r>
                    </a:p>
                  </a:txBody>
                  <a:tcPr marL="9525" marR="9525" marT="9525" marB="0" anchor="ctr"/>
                </a:tc>
                <a:tc>
                  <a:txBody>
                    <a:bodyPr/>
                    <a:lstStyle/>
                    <a:p>
                      <a:pPr algn="l" fontAlgn="ctr"/>
                      <a:r>
                        <a:rPr lang="fr-FR" sz="1200" b="0" i="0" u="none" strike="noStrike" dirty="0">
                          <a:solidFill>
                            <a:srgbClr val="000000"/>
                          </a:solidFill>
                          <a:effectLst/>
                          <a:latin typeface="Calibri" panose="020F0502020204030204" pitchFamily="34" charset="0"/>
                        </a:rPr>
                        <a:t>Se repérer dans son environnement proche.</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dirty="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EG4</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S'orienter et se déplacer en utilisant des repères.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EG10</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Décrire, reproduire des figures ou des assemblages de figures planes sur papier quadrillé ou uni.</a:t>
                      </a:r>
                    </a:p>
                    <a:p>
                      <a:pPr algn="l" fontAlgn="ctr"/>
                      <a:r>
                        <a:rPr lang="fr-FR" sz="1200" b="0" i="0" u="none" strike="noStrike" dirty="0" smtClean="0">
                          <a:solidFill>
                            <a:srgbClr val="000000"/>
                          </a:solidFill>
                          <a:effectLst/>
                          <a:latin typeface="Calibri" panose="020F0502020204030204" pitchFamily="34" charset="0"/>
                        </a:rPr>
                        <a:t>Vocabulaire approprié pour décrire les figures planes usuelles : carré, rectangle, triangle, triangle rectangle, polygone, côté, sommet, angle droit ; cercle, disque, rayon, centre ; segment, milieu d’un segment, droite.</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EG11</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la règle, comme instrument de tracé. Lien entre propriétés géométriques et instruments de tracé : droite, alignement et règle non graduée ; angle droit et équerre ; cercle et compas.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dirty="0"/>
                    </a:p>
                  </a:txBody>
                  <a:tcPr/>
                </a:tc>
                <a:tc>
                  <a:txBody>
                    <a:bodyPr/>
                    <a:lstStyle/>
                    <a:p>
                      <a:endParaRPr lang="fr-FR" sz="120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EG12</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Reconnaitre, nommer les figures usuelles.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EG13</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Reconnaitre et décrire à partir des côtés et des angles droits, un carré, un rectangle, un triangle rectangle. </a:t>
                      </a:r>
                    </a:p>
                    <a:p>
                      <a:pPr algn="l" fontAlgn="ctr"/>
                      <a:r>
                        <a:rPr lang="fr-FR" sz="1200" b="0" i="0" u="none" strike="noStrike" dirty="0" smtClean="0">
                          <a:solidFill>
                            <a:srgbClr val="000000"/>
                          </a:solidFill>
                          <a:effectLst/>
                          <a:latin typeface="Calibri" panose="020F0502020204030204" pitchFamily="34" charset="0"/>
                        </a:rPr>
                        <a:t>Les construire sur un support uni connaissant la longueur des côtés. </a:t>
                      </a:r>
                    </a:p>
                    <a:p>
                      <a:pPr algn="l" fontAlgn="ctr"/>
                      <a:r>
                        <a:rPr lang="fr-FR" sz="1200" b="0" i="0" u="none" strike="noStrike" dirty="0" smtClean="0">
                          <a:solidFill>
                            <a:srgbClr val="000000"/>
                          </a:solidFill>
                          <a:effectLst/>
                          <a:latin typeface="Calibri" panose="020F0502020204030204" pitchFamily="34" charset="0"/>
                        </a:rPr>
                        <a:t>Propriété des angles et égalités de longueur des côtés pour les carrés et les rectangles.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bl>
          </a:graphicData>
        </a:graphic>
      </p:graphicFrame>
    </p:spTree>
    <p:extLst>
      <p:ext uri="{BB962C8B-B14F-4D97-AF65-F5344CB8AC3E}">
        <p14:creationId xmlns:p14="http://schemas.microsoft.com/office/powerpoint/2010/main" val="29480882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4600" y="133507"/>
            <a:ext cx="4015409" cy="338554"/>
          </a:xfrm>
          <a:prstGeom prst="rect">
            <a:avLst/>
          </a:prstGeom>
          <a:noFill/>
        </p:spPr>
        <p:txBody>
          <a:bodyPr wrap="square" rtlCol="0">
            <a:spAutoFit/>
          </a:bodyPr>
          <a:lstStyle/>
          <a:p>
            <a:pPr algn="ctr"/>
            <a:r>
              <a:rPr lang="fr-FR" sz="1600" b="1" dirty="0">
                <a:latin typeface="Century Gothic" panose="020B0502020202020204" pitchFamily="34" charset="0"/>
              </a:rPr>
              <a:t>CE2 </a:t>
            </a:r>
            <a:r>
              <a:rPr lang="fr-FR" sz="1600" b="1" dirty="0" smtClean="0">
                <a:latin typeface="Century Gothic" panose="020B0502020202020204" pitchFamily="34" charset="0"/>
              </a:rPr>
              <a:t>– Module </a:t>
            </a:r>
            <a:r>
              <a:rPr lang="fr-FR" sz="1600" b="1" dirty="0">
                <a:latin typeface="Century Gothic" panose="020B0502020202020204" pitchFamily="34" charset="0"/>
              </a:rPr>
              <a:t>5</a:t>
            </a:r>
            <a:r>
              <a:rPr lang="fr-FR" sz="1600" b="1" dirty="0" smtClean="0">
                <a:latin typeface="Century Gothic" panose="020B0502020202020204" pitchFamily="34" charset="0"/>
              </a:rPr>
              <a:t>a</a:t>
            </a:r>
            <a:endParaRPr lang="fr-FR" sz="1600" b="1" dirty="0">
              <a:latin typeface="Century Gothic" panose="020B0502020202020204" pitchFamily="34" charset="0"/>
            </a:endParaRPr>
          </a:p>
        </p:txBody>
      </p:sp>
      <p:graphicFrame>
        <p:nvGraphicFramePr>
          <p:cNvPr id="5" name="Tableau 4"/>
          <p:cNvGraphicFramePr>
            <a:graphicFrameLocks noGrp="1"/>
          </p:cNvGraphicFramePr>
          <p:nvPr>
            <p:extLst>
              <p:ext uri="{D42A27DB-BD31-4B8C-83A1-F6EECF244321}">
                <p14:modId xmlns:p14="http://schemas.microsoft.com/office/powerpoint/2010/main" val="4023210806"/>
              </p:ext>
            </p:extLst>
          </p:nvPr>
        </p:nvGraphicFramePr>
        <p:xfrm>
          <a:off x="328488" y="1213194"/>
          <a:ext cx="6870264" cy="7209155"/>
        </p:xfrm>
        <a:graphic>
          <a:graphicData uri="http://schemas.openxmlformats.org/drawingml/2006/table">
            <a:tbl>
              <a:tblPr firstRow="1" bandRow="1">
                <a:tableStyleId>{5940675A-B579-460E-94D1-54222C63F5DA}</a:tableStyleId>
              </a:tblPr>
              <a:tblGrid>
                <a:gridCol w="529100"/>
                <a:gridCol w="4120516"/>
                <a:gridCol w="457200"/>
                <a:gridCol w="516835"/>
                <a:gridCol w="496956"/>
                <a:gridCol w="749657"/>
              </a:tblGrid>
              <a:tr h="370840">
                <a:tc>
                  <a:txBody>
                    <a:bodyPr/>
                    <a:lstStyle/>
                    <a:p>
                      <a:pPr algn="ctr" fontAlgn="ctr"/>
                      <a:r>
                        <a:rPr lang="fr-FR" sz="1200" b="1" i="0" u="none" strike="noStrike" dirty="0">
                          <a:solidFill>
                            <a:srgbClr val="000000"/>
                          </a:solidFill>
                          <a:effectLst/>
                          <a:latin typeface="Calibri" panose="020F0502020204030204" pitchFamily="34" charset="0"/>
                        </a:rPr>
                        <a:t>NC1</a:t>
                      </a:r>
                    </a:p>
                  </a:txBody>
                  <a:tcPr marL="9525" marR="9525" marT="9525" marB="0" anchor="ctr"/>
                </a:tc>
                <a:tc>
                  <a:txBody>
                    <a:bodyPr/>
                    <a:lstStyle/>
                    <a:p>
                      <a:pPr algn="l" fontAlgn="ctr"/>
                      <a:r>
                        <a:rPr lang="fr-FR" sz="1200" b="0" i="0" u="none" strike="noStrike" dirty="0">
                          <a:solidFill>
                            <a:srgbClr val="000000"/>
                          </a:solidFill>
                          <a:effectLst/>
                          <a:latin typeface="Calibri" panose="020F0502020204030204" pitchFamily="34" charset="0"/>
                        </a:rPr>
                        <a:t>Dénombrer, constituer et comparer des collections.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NC2</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Utiliser diverses stratégies de dénombrement.</a:t>
                      </a:r>
                    </a:p>
                    <a:p>
                      <a:pPr algn="l" fontAlgn="ctr"/>
                      <a:r>
                        <a:rPr lang="fr-FR" sz="1200" b="0" i="0" u="none" strike="noStrike" dirty="0" smtClean="0">
                          <a:solidFill>
                            <a:srgbClr val="000000"/>
                          </a:solidFill>
                          <a:effectLst/>
                          <a:latin typeface="Calibri" panose="020F0502020204030204" pitchFamily="34" charset="0"/>
                        </a:rPr>
                        <a:t>Procédures de dénombrement (décompositions/</a:t>
                      </a:r>
                    </a:p>
                    <a:p>
                      <a:pPr algn="l" fontAlgn="ctr"/>
                      <a:r>
                        <a:rPr lang="fr-FR" sz="1200" b="0" i="0" u="none" strike="noStrike" dirty="0" smtClean="0">
                          <a:solidFill>
                            <a:srgbClr val="000000"/>
                          </a:solidFill>
                          <a:effectLst/>
                          <a:latin typeface="Calibri" panose="020F0502020204030204" pitchFamily="34" charset="0"/>
                        </a:rPr>
                        <a:t>recompositions additives ou multiplicatives, utilisations d’unités intermédiaires : dizaines, centaines en relation ou non avec des groupements).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NC5</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Comparer, ranger des nombres entiers, en utilisant les symboles =, &lt;, &gt;. </a:t>
                      </a:r>
                    </a:p>
                    <a:p>
                      <a:pPr algn="l" fontAlgn="ctr"/>
                      <a:r>
                        <a:rPr lang="fr-FR" sz="1200" b="0" i="0" u="none" strike="noStrike" dirty="0" smtClean="0">
                          <a:solidFill>
                            <a:srgbClr val="000000"/>
                          </a:solidFill>
                          <a:effectLst/>
                          <a:latin typeface="Calibri" panose="020F0502020204030204" pitchFamily="34" charset="0"/>
                        </a:rPr>
                        <a:t>Egalite traduisant l’équivalence de deux désignations du même nombre. </a:t>
                      </a:r>
                    </a:p>
                    <a:p>
                      <a:pPr algn="l" fontAlgn="ctr"/>
                      <a:r>
                        <a:rPr lang="fr-FR" sz="1200" b="0" i="0" u="none" strike="noStrike" dirty="0" smtClean="0">
                          <a:solidFill>
                            <a:srgbClr val="000000"/>
                          </a:solidFill>
                          <a:effectLst/>
                          <a:latin typeface="Calibri" panose="020F0502020204030204" pitchFamily="34" charset="0"/>
                        </a:rPr>
                        <a:t>Ordre. </a:t>
                      </a:r>
                    </a:p>
                    <a:p>
                      <a:pPr algn="l" fontAlgn="ctr"/>
                      <a:r>
                        <a:rPr lang="fr-FR" sz="1200" b="0" i="0" u="none" strike="noStrike" dirty="0" smtClean="0">
                          <a:solidFill>
                            <a:srgbClr val="000000"/>
                          </a:solidFill>
                          <a:effectLst/>
                          <a:latin typeface="Calibri" panose="020F0502020204030204" pitchFamily="34" charset="0"/>
                        </a:rPr>
                        <a:t>Sens des symboles =, &lt;, &gt;.</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NC6</a:t>
                      </a:r>
                    </a:p>
                  </a:txBody>
                  <a:tcPr marL="9525" marR="9525" marT="9525" marB="0" anchor="ctr"/>
                </a:tc>
                <a:tc>
                  <a:txBody>
                    <a:bodyPr/>
                    <a:lstStyle/>
                    <a:p>
                      <a:pPr algn="l" fontAlgn="ctr"/>
                      <a:r>
                        <a:rPr lang="fr-FR" sz="1200" b="0" i="0" u="none" strike="noStrike" dirty="0">
                          <a:solidFill>
                            <a:srgbClr val="000000"/>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NC11</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200" b="0" i="0" u="none" strike="noStrike" dirty="0" smtClean="0">
                          <a:solidFill>
                            <a:srgbClr val="000000"/>
                          </a:solidFill>
                          <a:effectLst/>
                          <a:latin typeface="Calibri" panose="020F0502020204030204" pitchFamily="34" charset="0"/>
                        </a:rPr>
                        <a:t>Sens des opérations. </a:t>
                      </a:r>
                    </a:p>
                    <a:p>
                      <a:pPr algn="l" fontAlgn="ctr"/>
                      <a:r>
                        <a:rPr lang="fr-FR" sz="12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2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200" b="0" i="0" u="none" strike="noStrike" dirty="0" smtClean="0">
                          <a:solidFill>
                            <a:srgbClr val="000000"/>
                          </a:solidFill>
                          <a:effectLst/>
                          <a:latin typeface="Calibri" panose="020F0502020204030204" pitchFamily="34" charset="0"/>
                        </a:rPr>
                        <a:t>Modéliser ces problèmes à l’aide d’écritures mathématiques. Sens des symboles +, −, ×,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2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multiplication par une puissance de 10, doubles et moitiés de nombres d’usage courant, etc..</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NC14</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Élaborer ou choisir des stratégies de calcul à l’oral et à l’écrit. </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200" b="0" i="0" u="sng" strike="noStrike" dirty="0">
                          <a:solidFill>
                            <a:srgbClr val="000000"/>
                          </a:solidFill>
                          <a:effectLst/>
                          <a:latin typeface="Calibri" panose="020F0502020204030204" pitchFamily="34" charset="0"/>
                        </a:rPr>
                        <a:t>Calcul mental </a:t>
                      </a:r>
                      <a:r>
                        <a:rPr lang="fr-FR" sz="12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200"/>
                    </a:p>
                  </a:txBody>
                  <a:tcPr/>
                </a:tc>
                <a:tc>
                  <a:txBody>
                    <a:bodyPr/>
                    <a:lstStyle/>
                    <a:p>
                      <a:endParaRPr lang="fr-FR" sz="1200" dirty="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200" b="1" i="0" u="none" strike="noStrike" dirty="0" smtClean="0">
                          <a:solidFill>
                            <a:srgbClr val="000000"/>
                          </a:solidFill>
                          <a:effectLst/>
                          <a:latin typeface="Calibri" panose="020F0502020204030204" pitchFamily="34" charset="0"/>
                        </a:rPr>
                        <a:t>NC18</a:t>
                      </a: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sng" strike="noStrike" dirty="0" smtClean="0">
                          <a:solidFill>
                            <a:srgbClr val="000000"/>
                          </a:solidFill>
                          <a:effectLst/>
                          <a:latin typeface="Calibri" panose="020F0502020204030204" pitchFamily="34" charset="0"/>
                        </a:rPr>
                        <a:t>Calcul posé : </a:t>
                      </a:r>
                      <a:r>
                        <a:rPr lang="fr-FR" sz="1200" b="0" i="0" u="none" strike="noStrike" dirty="0" smtClean="0">
                          <a:solidFill>
                            <a:srgbClr val="000000"/>
                          </a:solidFill>
                          <a:effectLst/>
                          <a:latin typeface="Calibri" panose="020F0502020204030204" pitchFamily="34" charset="0"/>
                        </a:rPr>
                        <a:t>mettre en œuvre un algorithme de calcul posé pour l’addition, la soustraction, la multiplication.</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dirty="0"/>
                    </a:p>
                  </a:txBody>
                  <a:tcPr/>
                </a:tc>
                <a:tc>
                  <a:txBody>
                    <a:bodyPr/>
                    <a:lstStyle/>
                    <a:p>
                      <a:endParaRPr lang="fr-FR" sz="1200"/>
                    </a:p>
                  </a:txBody>
                  <a:tcPr/>
                </a:tc>
                <a:tc>
                  <a:txBody>
                    <a:bodyPr/>
                    <a:lstStyle/>
                    <a:p>
                      <a:endParaRPr lang="fr-FR" sz="1200" dirty="0"/>
                    </a:p>
                  </a:txBody>
                  <a:tcPr/>
                </a:tc>
              </a:tr>
            </a:tbl>
          </a:graphicData>
        </a:graphic>
      </p:graphicFrame>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sp>
        <p:nvSpPr>
          <p:cNvPr id="26" name="Titre 1"/>
          <p:cNvSpPr txBox="1">
            <a:spLocks/>
          </p:cNvSpPr>
          <p:nvPr/>
        </p:nvSpPr>
        <p:spPr>
          <a:xfrm>
            <a:off x="-917371" y="-206941"/>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Tree>
    <p:extLst>
      <p:ext uri="{BB962C8B-B14F-4D97-AF65-F5344CB8AC3E}">
        <p14:creationId xmlns:p14="http://schemas.microsoft.com/office/powerpoint/2010/main" val="60834093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1609</TotalTime>
  <Words>10047</Words>
  <Application>Microsoft Office PowerPoint</Application>
  <PresentationFormat>Personnalisé</PresentationFormat>
  <Paragraphs>1395</Paragraphs>
  <Slides>48</Slides>
  <Notes>48</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48</vt:i4>
      </vt:variant>
    </vt:vector>
  </HeadingPairs>
  <TitlesOfParts>
    <vt:vector size="54" baseType="lpstr">
      <vt:lpstr>Arial</vt:lpstr>
      <vt:lpstr>Calibri</vt:lpstr>
      <vt:lpstr>Calibri Light</vt:lpstr>
      <vt:lpstr>Century Gothic</vt:lpstr>
      <vt:lpstr>Cursive standard</vt:lpstr>
      <vt:lpstr>Thème Office</vt:lpstr>
      <vt:lpstr>Tableau des apprentissages de __________</vt:lpstr>
      <vt:lpstr>Tableau des apprentissages de __________</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Tableau des apprentissages de __________</dc:title>
  <dc:creator>Aurélia LECLAIRE</dc:creator>
  <cp:lastModifiedBy>Severine Walker</cp:lastModifiedBy>
  <cp:revision>133</cp:revision>
  <dcterms:created xsi:type="dcterms:W3CDTF">2018-06-10T12:27:58Z</dcterms:created>
  <dcterms:modified xsi:type="dcterms:W3CDTF">2018-06-14T11:18:57Z</dcterms:modified>
</cp:coreProperties>
</file>