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337" r:id="rId3"/>
    <p:sldId id="280" r:id="rId4"/>
    <p:sldId id="338" r:id="rId5"/>
    <p:sldId id="281" r:id="rId6"/>
    <p:sldId id="302" r:id="rId7"/>
    <p:sldId id="303" r:id="rId8"/>
    <p:sldId id="282" r:id="rId9"/>
    <p:sldId id="305" r:id="rId10"/>
    <p:sldId id="304" r:id="rId11"/>
    <p:sldId id="284" r:id="rId12"/>
    <p:sldId id="306" r:id="rId13"/>
    <p:sldId id="285" r:id="rId14"/>
    <p:sldId id="307" r:id="rId15"/>
    <p:sldId id="286" r:id="rId16"/>
    <p:sldId id="308" r:id="rId17"/>
    <p:sldId id="287" r:id="rId18"/>
    <p:sldId id="309" r:id="rId19"/>
    <p:sldId id="311" r:id="rId20"/>
    <p:sldId id="310" r:id="rId21"/>
    <p:sldId id="312" r:id="rId22"/>
    <p:sldId id="289" r:id="rId23"/>
    <p:sldId id="314" r:id="rId24"/>
    <p:sldId id="313" r:id="rId25"/>
    <p:sldId id="315" r:id="rId26"/>
    <p:sldId id="316" r:id="rId27"/>
    <p:sldId id="317" r:id="rId28"/>
    <p:sldId id="318" r:id="rId29"/>
    <p:sldId id="293" r:id="rId30"/>
    <p:sldId id="336" r:id="rId31"/>
    <p:sldId id="294" r:id="rId32"/>
    <p:sldId id="319" r:id="rId33"/>
    <p:sldId id="320" r:id="rId34"/>
    <p:sldId id="295" r:id="rId35"/>
    <p:sldId id="321" r:id="rId36"/>
    <p:sldId id="329" r:id="rId37"/>
    <p:sldId id="322" r:id="rId38"/>
    <p:sldId id="331" r:id="rId39"/>
    <p:sldId id="323" r:id="rId40"/>
    <p:sldId id="330" r:id="rId41"/>
    <p:sldId id="324" r:id="rId42"/>
    <p:sldId id="332" r:id="rId43"/>
    <p:sldId id="326" r:id="rId44"/>
    <p:sldId id="333" r:id="rId45"/>
    <p:sldId id="327" r:id="rId46"/>
    <p:sldId id="334" r:id="rId47"/>
    <p:sldId id="328" r:id="rId48"/>
    <p:sldId id="335" r:id="rId49"/>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p:scale>
          <a:sx n="70" d="100"/>
          <a:sy n="70" d="100"/>
        </p:scale>
        <p:origin x="1698" y="13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017D5A-5A04-48E1-B696-2CFF0AEB35D1}" type="datetimeFigureOut">
              <a:rPr lang="fr-FR" smtClean="0"/>
              <a:t>13/06/2018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E1B26-CB21-4BE2-8E75-4E3E87D7D4A3}" type="slidenum">
              <a:rPr lang="fr-FR" smtClean="0"/>
              <a:t>‹N°›</a:t>
            </a:fld>
            <a:endParaRPr lang="fr-FR"/>
          </a:p>
        </p:txBody>
      </p:sp>
    </p:spTree>
    <p:extLst>
      <p:ext uri="{BB962C8B-B14F-4D97-AF65-F5344CB8AC3E}">
        <p14:creationId xmlns:p14="http://schemas.microsoft.com/office/powerpoint/2010/main" val="242320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a:t>
            </a:fld>
            <a:endParaRPr lang="fr-FR"/>
          </a:p>
        </p:txBody>
      </p:sp>
    </p:spTree>
    <p:extLst>
      <p:ext uri="{BB962C8B-B14F-4D97-AF65-F5344CB8AC3E}">
        <p14:creationId xmlns:p14="http://schemas.microsoft.com/office/powerpoint/2010/main" val="3982283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10</a:t>
            </a:fld>
            <a:endParaRPr lang="fr-FR"/>
          </a:p>
        </p:txBody>
      </p:sp>
    </p:spTree>
    <p:extLst>
      <p:ext uri="{BB962C8B-B14F-4D97-AF65-F5344CB8AC3E}">
        <p14:creationId xmlns:p14="http://schemas.microsoft.com/office/powerpoint/2010/main" val="167169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11</a:t>
            </a:fld>
            <a:endParaRPr lang="fr-FR"/>
          </a:p>
        </p:txBody>
      </p:sp>
    </p:spTree>
    <p:extLst>
      <p:ext uri="{BB962C8B-B14F-4D97-AF65-F5344CB8AC3E}">
        <p14:creationId xmlns:p14="http://schemas.microsoft.com/office/powerpoint/2010/main" val="148401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12</a:t>
            </a:fld>
            <a:endParaRPr lang="fr-FR"/>
          </a:p>
        </p:txBody>
      </p:sp>
    </p:spTree>
    <p:extLst>
      <p:ext uri="{BB962C8B-B14F-4D97-AF65-F5344CB8AC3E}">
        <p14:creationId xmlns:p14="http://schemas.microsoft.com/office/powerpoint/2010/main" val="72072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13</a:t>
            </a:fld>
            <a:endParaRPr lang="fr-FR"/>
          </a:p>
        </p:txBody>
      </p:sp>
    </p:spTree>
    <p:extLst>
      <p:ext uri="{BB962C8B-B14F-4D97-AF65-F5344CB8AC3E}">
        <p14:creationId xmlns:p14="http://schemas.microsoft.com/office/powerpoint/2010/main" val="794123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14</a:t>
            </a:fld>
            <a:endParaRPr lang="fr-FR"/>
          </a:p>
        </p:txBody>
      </p:sp>
    </p:spTree>
    <p:extLst>
      <p:ext uri="{BB962C8B-B14F-4D97-AF65-F5344CB8AC3E}">
        <p14:creationId xmlns:p14="http://schemas.microsoft.com/office/powerpoint/2010/main" val="61977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15</a:t>
            </a:fld>
            <a:endParaRPr lang="fr-FR"/>
          </a:p>
        </p:txBody>
      </p:sp>
    </p:spTree>
    <p:extLst>
      <p:ext uri="{BB962C8B-B14F-4D97-AF65-F5344CB8AC3E}">
        <p14:creationId xmlns:p14="http://schemas.microsoft.com/office/powerpoint/2010/main" val="2793436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16</a:t>
            </a:fld>
            <a:endParaRPr lang="fr-FR"/>
          </a:p>
        </p:txBody>
      </p:sp>
    </p:spTree>
    <p:extLst>
      <p:ext uri="{BB962C8B-B14F-4D97-AF65-F5344CB8AC3E}">
        <p14:creationId xmlns:p14="http://schemas.microsoft.com/office/powerpoint/2010/main" val="2561318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17</a:t>
            </a:fld>
            <a:endParaRPr lang="fr-FR"/>
          </a:p>
        </p:txBody>
      </p:sp>
    </p:spTree>
    <p:extLst>
      <p:ext uri="{BB962C8B-B14F-4D97-AF65-F5344CB8AC3E}">
        <p14:creationId xmlns:p14="http://schemas.microsoft.com/office/powerpoint/2010/main" val="1701065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18</a:t>
            </a:fld>
            <a:endParaRPr lang="fr-FR"/>
          </a:p>
        </p:txBody>
      </p:sp>
    </p:spTree>
    <p:extLst>
      <p:ext uri="{BB962C8B-B14F-4D97-AF65-F5344CB8AC3E}">
        <p14:creationId xmlns:p14="http://schemas.microsoft.com/office/powerpoint/2010/main" val="721670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19</a:t>
            </a:fld>
            <a:endParaRPr lang="fr-FR"/>
          </a:p>
        </p:txBody>
      </p:sp>
    </p:spTree>
    <p:extLst>
      <p:ext uri="{BB962C8B-B14F-4D97-AF65-F5344CB8AC3E}">
        <p14:creationId xmlns:p14="http://schemas.microsoft.com/office/powerpoint/2010/main" val="92621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a:t>
            </a:fld>
            <a:endParaRPr lang="fr-FR"/>
          </a:p>
        </p:txBody>
      </p:sp>
    </p:spTree>
    <p:extLst>
      <p:ext uri="{BB962C8B-B14F-4D97-AF65-F5344CB8AC3E}">
        <p14:creationId xmlns:p14="http://schemas.microsoft.com/office/powerpoint/2010/main" val="2013735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20</a:t>
            </a:fld>
            <a:endParaRPr lang="fr-FR"/>
          </a:p>
        </p:txBody>
      </p:sp>
    </p:spTree>
    <p:extLst>
      <p:ext uri="{BB962C8B-B14F-4D97-AF65-F5344CB8AC3E}">
        <p14:creationId xmlns:p14="http://schemas.microsoft.com/office/powerpoint/2010/main" val="3433417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21</a:t>
            </a:fld>
            <a:endParaRPr lang="fr-FR"/>
          </a:p>
        </p:txBody>
      </p:sp>
    </p:spTree>
    <p:extLst>
      <p:ext uri="{BB962C8B-B14F-4D97-AF65-F5344CB8AC3E}">
        <p14:creationId xmlns:p14="http://schemas.microsoft.com/office/powerpoint/2010/main" val="3287064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22</a:t>
            </a:fld>
            <a:endParaRPr lang="fr-FR"/>
          </a:p>
        </p:txBody>
      </p:sp>
    </p:spTree>
    <p:extLst>
      <p:ext uri="{BB962C8B-B14F-4D97-AF65-F5344CB8AC3E}">
        <p14:creationId xmlns:p14="http://schemas.microsoft.com/office/powerpoint/2010/main" val="2241591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23</a:t>
            </a:fld>
            <a:endParaRPr lang="fr-FR"/>
          </a:p>
        </p:txBody>
      </p:sp>
    </p:spTree>
    <p:extLst>
      <p:ext uri="{BB962C8B-B14F-4D97-AF65-F5344CB8AC3E}">
        <p14:creationId xmlns:p14="http://schemas.microsoft.com/office/powerpoint/2010/main" val="418860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24</a:t>
            </a:fld>
            <a:endParaRPr lang="fr-FR"/>
          </a:p>
        </p:txBody>
      </p:sp>
    </p:spTree>
    <p:extLst>
      <p:ext uri="{BB962C8B-B14F-4D97-AF65-F5344CB8AC3E}">
        <p14:creationId xmlns:p14="http://schemas.microsoft.com/office/powerpoint/2010/main" val="3673065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25</a:t>
            </a:fld>
            <a:endParaRPr lang="fr-FR"/>
          </a:p>
        </p:txBody>
      </p:sp>
    </p:spTree>
    <p:extLst>
      <p:ext uri="{BB962C8B-B14F-4D97-AF65-F5344CB8AC3E}">
        <p14:creationId xmlns:p14="http://schemas.microsoft.com/office/powerpoint/2010/main" val="3219878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26</a:t>
            </a:fld>
            <a:endParaRPr lang="fr-FR"/>
          </a:p>
        </p:txBody>
      </p:sp>
    </p:spTree>
    <p:extLst>
      <p:ext uri="{BB962C8B-B14F-4D97-AF65-F5344CB8AC3E}">
        <p14:creationId xmlns:p14="http://schemas.microsoft.com/office/powerpoint/2010/main" val="2415545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27</a:t>
            </a:fld>
            <a:endParaRPr lang="fr-FR"/>
          </a:p>
        </p:txBody>
      </p:sp>
    </p:spTree>
    <p:extLst>
      <p:ext uri="{BB962C8B-B14F-4D97-AF65-F5344CB8AC3E}">
        <p14:creationId xmlns:p14="http://schemas.microsoft.com/office/powerpoint/2010/main" val="4071415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28</a:t>
            </a:fld>
            <a:endParaRPr lang="fr-FR"/>
          </a:p>
        </p:txBody>
      </p:sp>
    </p:spTree>
    <p:extLst>
      <p:ext uri="{BB962C8B-B14F-4D97-AF65-F5344CB8AC3E}">
        <p14:creationId xmlns:p14="http://schemas.microsoft.com/office/powerpoint/2010/main" val="1356669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29</a:t>
            </a:fld>
            <a:endParaRPr lang="fr-FR"/>
          </a:p>
        </p:txBody>
      </p:sp>
    </p:spTree>
    <p:extLst>
      <p:ext uri="{BB962C8B-B14F-4D97-AF65-F5344CB8AC3E}">
        <p14:creationId xmlns:p14="http://schemas.microsoft.com/office/powerpoint/2010/main" val="284382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a:t>
            </a:fld>
            <a:endParaRPr lang="fr-FR"/>
          </a:p>
        </p:txBody>
      </p:sp>
    </p:spTree>
    <p:extLst>
      <p:ext uri="{BB962C8B-B14F-4D97-AF65-F5344CB8AC3E}">
        <p14:creationId xmlns:p14="http://schemas.microsoft.com/office/powerpoint/2010/main" val="3382356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30</a:t>
            </a:fld>
            <a:endParaRPr lang="fr-FR"/>
          </a:p>
        </p:txBody>
      </p:sp>
    </p:spTree>
    <p:extLst>
      <p:ext uri="{BB962C8B-B14F-4D97-AF65-F5344CB8AC3E}">
        <p14:creationId xmlns:p14="http://schemas.microsoft.com/office/powerpoint/2010/main" val="2997272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31</a:t>
            </a:fld>
            <a:endParaRPr lang="fr-FR"/>
          </a:p>
        </p:txBody>
      </p:sp>
    </p:spTree>
    <p:extLst>
      <p:ext uri="{BB962C8B-B14F-4D97-AF65-F5344CB8AC3E}">
        <p14:creationId xmlns:p14="http://schemas.microsoft.com/office/powerpoint/2010/main" val="26119153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32</a:t>
            </a:fld>
            <a:endParaRPr lang="fr-FR"/>
          </a:p>
        </p:txBody>
      </p:sp>
    </p:spTree>
    <p:extLst>
      <p:ext uri="{BB962C8B-B14F-4D97-AF65-F5344CB8AC3E}">
        <p14:creationId xmlns:p14="http://schemas.microsoft.com/office/powerpoint/2010/main" val="2715132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33</a:t>
            </a:fld>
            <a:endParaRPr lang="fr-FR"/>
          </a:p>
        </p:txBody>
      </p:sp>
    </p:spTree>
    <p:extLst>
      <p:ext uri="{BB962C8B-B14F-4D97-AF65-F5344CB8AC3E}">
        <p14:creationId xmlns:p14="http://schemas.microsoft.com/office/powerpoint/2010/main" val="1961816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34</a:t>
            </a:fld>
            <a:endParaRPr lang="fr-FR"/>
          </a:p>
        </p:txBody>
      </p:sp>
    </p:spTree>
    <p:extLst>
      <p:ext uri="{BB962C8B-B14F-4D97-AF65-F5344CB8AC3E}">
        <p14:creationId xmlns:p14="http://schemas.microsoft.com/office/powerpoint/2010/main" val="1558986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35</a:t>
            </a:fld>
            <a:endParaRPr lang="fr-FR"/>
          </a:p>
        </p:txBody>
      </p:sp>
    </p:spTree>
    <p:extLst>
      <p:ext uri="{BB962C8B-B14F-4D97-AF65-F5344CB8AC3E}">
        <p14:creationId xmlns:p14="http://schemas.microsoft.com/office/powerpoint/2010/main" val="9320271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36</a:t>
            </a:fld>
            <a:endParaRPr lang="fr-FR"/>
          </a:p>
        </p:txBody>
      </p:sp>
    </p:spTree>
    <p:extLst>
      <p:ext uri="{BB962C8B-B14F-4D97-AF65-F5344CB8AC3E}">
        <p14:creationId xmlns:p14="http://schemas.microsoft.com/office/powerpoint/2010/main" val="2711303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37</a:t>
            </a:fld>
            <a:endParaRPr lang="fr-FR"/>
          </a:p>
        </p:txBody>
      </p:sp>
    </p:spTree>
    <p:extLst>
      <p:ext uri="{BB962C8B-B14F-4D97-AF65-F5344CB8AC3E}">
        <p14:creationId xmlns:p14="http://schemas.microsoft.com/office/powerpoint/2010/main" val="2069094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38</a:t>
            </a:fld>
            <a:endParaRPr lang="fr-FR"/>
          </a:p>
        </p:txBody>
      </p:sp>
    </p:spTree>
    <p:extLst>
      <p:ext uri="{BB962C8B-B14F-4D97-AF65-F5344CB8AC3E}">
        <p14:creationId xmlns:p14="http://schemas.microsoft.com/office/powerpoint/2010/main" val="463580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39</a:t>
            </a:fld>
            <a:endParaRPr lang="fr-FR"/>
          </a:p>
        </p:txBody>
      </p:sp>
    </p:spTree>
    <p:extLst>
      <p:ext uri="{BB962C8B-B14F-4D97-AF65-F5344CB8AC3E}">
        <p14:creationId xmlns:p14="http://schemas.microsoft.com/office/powerpoint/2010/main" val="4272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a:t>
            </a:fld>
            <a:endParaRPr lang="fr-FR"/>
          </a:p>
        </p:txBody>
      </p:sp>
    </p:spTree>
    <p:extLst>
      <p:ext uri="{BB962C8B-B14F-4D97-AF65-F5344CB8AC3E}">
        <p14:creationId xmlns:p14="http://schemas.microsoft.com/office/powerpoint/2010/main" val="6785767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40</a:t>
            </a:fld>
            <a:endParaRPr lang="fr-FR"/>
          </a:p>
        </p:txBody>
      </p:sp>
    </p:spTree>
    <p:extLst>
      <p:ext uri="{BB962C8B-B14F-4D97-AF65-F5344CB8AC3E}">
        <p14:creationId xmlns:p14="http://schemas.microsoft.com/office/powerpoint/2010/main" val="19531719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41</a:t>
            </a:fld>
            <a:endParaRPr lang="fr-FR"/>
          </a:p>
        </p:txBody>
      </p:sp>
    </p:spTree>
    <p:extLst>
      <p:ext uri="{BB962C8B-B14F-4D97-AF65-F5344CB8AC3E}">
        <p14:creationId xmlns:p14="http://schemas.microsoft.com/office/powerpoint/2010/main" val="21480711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42</a:t>
            </a:fld>
            <a:endParaRPr lang="fr-FR"/>
          </a:p>
        </p:txBody>
      </p:sp>
    </p:spTree>
    <p:extLst>
      <p:ext uri="{BB962C8B-B14F-4D97-AF65-F5344CB8AC3E}">
        <p14:creationId xmlns:p14="http://schemas.microsoft.com/office/powerpoint/2010/main" val="3024354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43</a:t>
            </a:fld>
            <a:endParaRPr lang="fr-FR"/>
          </a:p>
        </p:txBody>
      </p:sp>
    </p:spTree>
    <p:extLst>
      <p:ext uri="{BB962C8B-B14F-4D97-AF65-F5344CB8AC3E}">
        <p14:creationId xmlns:p14="http://schemas.microsoft.com/office/powerpoint/2010/main" val="1231851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44</a:t>
            </a:fld>
            <a:endParaRPr lang="fr-FR"/>
          </a:p>
        </p:txBody>
      </p:sp>
    </p:spTree>
    <p:extLst>
      <p:ext uri="{BB962C8B-B14F-4D97-AF65-F5344CB8AC3E}">
        <p14:creationId xmlns:p14="http://schemas.microsoft.com/office/powerpoint/2010/main" val="11780965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45</a:t>
            </a:fld>
            <a:endParaRPr lang="fr-FR"/>
          </a:p>
        </p:txBody>
      </p:sp>
    </p:spTree>
    <p:extLst>
      <p:ext uri="{BB962C8B-B14F-4D97-AF65-F5344CB8AC3E}">
        <p14:creationId xmlns:p14="http://schemas.microsoft.com/office/powerpoint/2010/main" val="14036266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46</a:t>
            </a:fld>
            <a:endParaRPr lang="fr-FR"/>
          </a:p>
        </p:txBody>
      </p:sp>
    </p:spTree>
    <p:extLst>
      <p:ext uri="{BB962C8B-B14F-4D97-AF65-F5344CB8AC3E}">
        <p14:creationId xmlns:p14="http://schemas.microsoft.com/office/powerpoint/2010/main" val="14503771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47</a:t>
            </a:fld>
            <a:endParaRPr lang="fr-FR"/>
          </a:p>
        </p:txBody>
      </p:sp>
    </p:spTree>
    <p:extLst>
      <p:ext uri="{BB962C8B-B14F-4D97-AF65-F5344CB8AC3E}">
        <p14:creationId xmlns:p14="http://schemas.microsoft.com/office/powerpoint/2010/main" val="30166047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48</a:t>
            </a:fld>
            <a:endParaRPr lang="fr-FR"/>
          </a:p>
        </p:txBody>
      </p:sp>
    </p:spTree>
    <p:extLst>
      <p:ext uri="{BB962C8B-B14F-4D97-AF65-F5344CB8AC3E}">
        <p14:creationId xmlns:p14="http://schemas.microsoft.com/office/powerpoint/2010/main" val="228251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5</a:t>
            </a:fld>
            <a:endParaRPr lang="fr-FR"/>
          </a:p>
        </p:txBody>
      </p:sp>
    </p:spTree>
    <p:extLst>
      <p:ext uri="{BB962C8B-B14F-4D97-AF65-F5344CB8AC3E}">
        <p14:creationId xmlns:p14="http://schemas.microsoft.com/office/powerpoint/2010/main" val="4058250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6</a:t>
            </a:fld>
            <a:endParaRPr lang="fr-FR"/>
          </a:p>
        </p:txBody>
      </p:sp>
    </p:spTree>
    <p:extLst>
      <p:ext uri="{BB962C8B-B14F-4D97-AF65-F5344CB8AC3E}">
        <p14:creationId xmlns:p14="http://schemas.microsoft.com/office/powerpoint/2010/main" val="314428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7</a:t>
            </a:fld>
            <a:endParaRPr lang="fr-FR"/>
          </a:p>
        </p:txBody>
      </p:sp>
    </p:spTree>
    <p:extLst>
      <p:ext uri="{BB962C8B-B14F-4D97-AF65-F5344CB8AC3E}">
        <p14:creationId xmlns:p14="http://schemas.microsoft.com/office/powerpoint/2010/main" val="4285366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8</a:t>
            </a:fld>
            <a:endParaRPr lang="fr-FR"/>
          </a:p>
        </p:txBody>
      </p:sp>
    </p:spTree>
    <p:extLst>
      <p:ext uri="{BB962C8B-B14F-4D97-AF65-F5344CB8AC3E}">
        <p14:creationId xmlns:p14="http://schemas.microsoft.com/office/powerpoint/2010/main" val="349466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9</a:t>
            </a:fld>
            <a:endParaRPr lang="fr-FR"/>
          </a:p>
        </p:txBody>
      </p:sp>
    </p:spTree>
    <p:extLst>
      <p:ext uri="{BB962C8B-B14F-4D97-AF65-F5344CB8AC3E}">
        <p14:creationId xmlns:p14="http://schemas.microsoft.com/office/powerpoint/2010/main" val="293581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357022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21634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36597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73136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B722012-D9ED-4FD6-8B5E-88277A585ECF}" type="datetimeFigureOut">
              <a:rPr lang="fr-FR" smtClean="0"/>
              <a:t>13/06/2018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22875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B722012-D9ED-4FD6-8B5E-88277A585ECF}" type="datetimeFigureOut">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83318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B722012-D9ED-4FD6-8B5E-88277A585ECF}" type="datetimeFigureOut">
              <a:rPr lang="fr-FR" smtClean="0"/>
              <a:t>13/06/2018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67753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B722012-D9ED-4FD6-8B5E-88277A585ECF}" type="datetimeFigureOut">
              <a:rPr lang="fr-FR" smtClean="0"/>
              <a:t>13/06/2018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43091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22012-D9ED-4FD6-8B5E-88277A585ECF}" type="datetimeFigureOut">
              <a:rPr lang="fr-FR" smtClean="0"/>
              <a:t>13/06/2018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42224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B722012-D9ED-4FD6-8B5E-88277A585ECF}" type="datetimeFigureOut">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76611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B722012-D9ED-4FD6-8B5E-88277A585ECF}" type="datetimeFigureOut">
              <a:rPr lang="fr-FR" smtClean="0"/>
              <a:t>13/06/2018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73975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B722012-D9ED-4FD6-8B5E-88277A585ECF}" type="datetimeFigureOut">
              <a:rPr lang="fr-FR" smtClean="0"/>
              <a:t>13/06/2018</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8444E91-A3FE-488F-9582-711D2B0279DB}" type="slidenum">
              <a:rPr lang="fr-FR" smtClean="0"/>
              <a:t>‹N°›</a:t>
            </a:fld>
            <a:endParaRPr lang="fr-FR"/>
          </a:p>
        </p:txBody>
      </p:sp>
    </p:spTree>
    <p:extLst>
      <p:ext uri="{BB962C8B-B14F-4D97-AF65-F5344CB8AC3E}">
        <p14:creationId xmlns:p14="http://schemas.microsoft.com/office/powerpoint/2010/main" val="2990142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7371" y="-206941"/>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CE2 </a:t>
            </a:r>
            <a:r>
              <a:rPr lang="fr-FR" sz="1600" b="1" dirty="0" smtClean="0">
                <a:latin typeface="Century Gothic" panose="020B0502020202020204" pitchFamily="34" charset="0"/>
              </a:rPr>
              <a:t>– Module </a:t>
            </a:r>
            <a:r>
              <a:rPr lang="fr-FR" sz="1600" b="1" dirty="0">
                <a:latin typeface="Century Gothic" panose="020B0502020202020204" pitchFamily="34" charset="0"/>
              </a:rPr>
              <a:t>1</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004309652"/>
              </p:ext>
            </p:extLst>
          </p:nvPr>
        </p:nvGraphicFramePr>
        <p:xfrm>
          <a:off x="344703" y="1519444"/>
          <a:ext cx="6870264" cy="609727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un rang ou une position dans une file ou sur une piste.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mental : </a:t>
                      </a:r>
                      <a:r>
                        <a:rPr lang="fr-FR" sz="1200" b="0" i="0" u="none" strike="noStrike" dirty="0" smtClean="0">
                          <a:solidFill>
                            <a:srgbClr val="000000"/>
                          </a:solidFill>
                          <a:effectLst/>
                          <a:latin typeface="Calibri" panose="020F0502020204030204" pitchFamily="34" charset="0"/>
                        </a:rPr>
                        <a:t>calculer mentalement pour obtenir un résultat exact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
        <p:nvSpPr>
          <p:cNvPr id="6" name="ZoneTexte 5"/>
          <p:cNvSpPr txBox="1"/>
          <p:nvPr/>
        </p:nvSpPr>
        <p:spPr>
          <a:xfrm>
            <a:off x="344703" y="687584"/>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344703" y="684658"/>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Tree>
    <p:extLst>
      <p:ext uri="{BB962C8B-B14F-4D97-AF65-F5344CB8AC3E}">
        <p14:creationId xmlns:p14="http://schemas.microsoft.com/office/powerpoint/2010/main" val="3483689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5b</a:t>
            </a:r>
            <a:endParaRPr lang="fr-FR" sz="1600" b="1" dirty="0">
              <a:latin typeface="Century Gothic" panose="020B0502020202020204" pitchFamily="34" charset="0"/>
            </a:endParaRPr>
          </a:p>
        </p:txBody>
      </p:sp>
      <p:sp>
        <p:nvSpPr>
          <p:cNvPr id="7" name="ZoneTexte 6"/>
          <p:cNvSpPr txBox="1"/>
          <p:nvPr/>
        </p:nvSpPr>
        <p:spPr>
          <a:xfrm>
            <a:off x="96990" y="1005707"/>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46854" y="401299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568509030"/>
              </p:ext>
            </p:extLst>
          </p:nvPr>
        </p:nvGraphicFramePr>
        <p:xfrm>
          <a:off x="346854" y="1611713"/>
          <a:ext cx="6870264" cy="18383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129192996"/>
              </p:ext>
            </p:extLst>
          </p:nvPr>
        </p:nvGraphicFramePr>
        <p:xfrm>
          <a:off x="346854" y="4727379"/>
          <a:ext cx="6870264" cy="232600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ou trouver le milieu d’un segment. Milieu d’un segment.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bl>
          </a:graphicData>
        </a:graphic>
      </p:graphicFrame>
      <p:grpSp>
        <p:nvGrpSpPr>
          <p:cNvPr id="24" name="Groupe 23"/>
          <p:cNvGrpSpPr/>
          <p:nvPr/>
        </p:nvGrpSpPr>
        <p:grpSpPr>
          <a:xfrm>
            <a:off x="346854"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346854" y="3811926"/>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3583861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6a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4254067076"/>
              </p:ext>
            </p:extLst>
          </p:nvPr>
        </p:nvGraphicFramePr>
        <p:xfrm>
          <a:off x="413301" y="1292710"/>
          <a:ext cx="6870264" cy="78200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NC2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dirty="0"/>
                    </a:p>
                  </a:txBody>
                  <a:tcPr/>
                </a:tc>
                <a:tc>
                  <a:txBody>
                    <a:bodyPr/>
                    <a:lstStyle/>
                    <a:p>
                      <a:endParaRPr lang="fr-FR" sz="2400" dirty="0"/>
                    </a:p>
                  </a:txBody>
                  <a:tcPr/>
                </a:tc>
                <a:tc>
                  <a:txBody>
                    <a:bodyPr/>
                    <a:lstStyle/>
                    <a:p>
                      <a:endParaRPr lang="fr-FR" sz="2400" dirty="0"/>
                    </a:p>
                  </a:txBody>
                  <a:tcPr/>
                </a:tc>
                <a:tc>
                  <a:txBody>
                    <a:bodyPr/>
                    <a:lstStyle/>
                    <a:p>
                      <a:endParaRPr lang="fr-FR" sz="2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344703" y="688616"/>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3096239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6b</a:t>
            </a:r>
            <a:endParaRPr lang="fr-FR" sz="1600" b="1" dirty="0">
              <a:latin typeface="Century Gothic" panose="020B0502020202020204" pitchFamily="34" charset="0"/>
            </a:endParaRPr>
          </a:p>
        </p:txBody>
      </p:sp>
      <p:sp>
        <p:nvSpPr>
          <p:cNvPr id="7" name="ZoneTexte 6"/>
          <p:cNvSpPr txBox="1"/>
          <p:nvPr/>
        </p:nvSpPr>
        <p:spPr>
          <a:xfrm>
            <a:off x="196874" y="123744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835357" y="281626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662255215"/>
              </p:ext>
            </p:extLst>
          </p:nvPr>
        </p:nvGraphicFramePr>
        <p:xfrm>
          <a:off x="328752" y="1729793"/>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02743" y="841184"/>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83379" y="253753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8" name="Tableau 27"/>
          <p:cNvGraphicFramePr>
            <a:graphicFrameLocks noGrp="1"/>
          </p:cNvGraphicFramePr>
          <p:nvPr>
            <p:extLst>
              <p:ext uri="{D42A27DB-BD31-4B8C-83A1-F6EECF244321}">
                <p14:modId xmlns:p14="http://schemas.microsoft.com/office/powerpoint/2010/main" val="2699174438"/>
              </p:ext>
            </p:extLst>
          </p:nvPr>
        </p:nvGraphicFramePr>
        <p:xfrm>
          <a:off x="328752" y="3478494"/>
          <a:ext cx="6870264" cy="573151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2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2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2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2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ou trouver le milieu d’un segment. Milieu d’un segment.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250014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7a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877383543"/>
              </p:ext>
            </p:extLst>
          </p:nvPr>
        </p:nvGraphicFramePr>
        <p:xfrm>
          <a:off x="328752" y="1077624"/>
          <a:ext cx="6870264" cy="796861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NC2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ou un encadrement à une grandeur en mesurant celle-ci à l’aide d’une unité. </a:t>
                      </a:r>
                    </a:p>
                    <a:p>
                      <a:pPr algn="l" fontAlgn="ctr"/>
                      <a:r>
                        <a:rPr lang="fr-FR" sz="1200" b="0" i="0" u="none" strike="noStrike" dirty="0" smtClean="0">
                          <a:solidFill>
                            <a:srgbClr val="000000"/>
                          </a:solidFill>
                          <a:effectLst/>
                          <a:latin typeface="Calibri" panose="020F0502020204030204" pitchFamily="34" charset="0"/>
                        </a:rPr>
                        <a:t>La demi-droite graduée comme mode de représentation des nombres grâce au lien entre nombres et longueurs. </a:t>
                      </a:r>
                    </a:p>
                    <a:p>
                      <a:pPr algn="l" fontAlgn="ctr"/>
                      <a:r>
                        <a:rPr lang="fr-FR" sz="1200" b="0" i="0" u="none" strike="noStrike" dirty="0" smtClean="0">
                          <a:solidFill>
                            <a:srgbClr val="000000"/>
                          </a:solidFill>
                          <a:effectLst/>
                          <a:latin typeface="Calibri" panose="020F0502020204030204" pitchFamily="34" charset="0"/>
                        </a:rPr>
                        <a:t>Lien entre nombre et mesure de grandeurs une unité étant choisie.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541832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7b</a:t>
            </a:r>
            <a:endParaRPr lang="fr-FR" sz="1600" b="1" dirty="0">
              <a:latin typeface="Century Gothic" panose="020B0502020202020204" pitchFamily="34" charset="0"/>
            </a:endParaRPr>
          </a:p>
        </p:txBody>
      </p:sp>
      <p:sp>
        <p:nvSpPr>
          <p:cNvPr id="7" name="ZoneTexte 6"/>
          <p:cNvSpPr txBox="1"/>
          <p:nvPr/>
        </p:nvSpPr>
        <p:spPr>
          <a:xfrm>
            <a:off x="328752" y="1005707"/>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76581" y="417826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61052344"/>
              </p:ext>
            </p:extLst>
          </p:nvPr>
        </p:nvGraphicFramePr>
        <p:xfrm>
          <a:off x="328752" y="1682506"/>
          <a:ext cx="6870264" cy="18383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293795185"/>
              </p:ext>
            </p:extLst>
          </p:nvPr>
        </p:nvGraphicFramePr>
        <p:xfrm>
          <a:off x="328752" y="4804448"/>
          <a:ext cx="6870264" cy="352234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2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2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EG16</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Reporter une longueur sur une droite déjà tracée. </a:t>
                      </a:r>
                    </a:p>
                    <a:p>
                      <a:pPr algn="l" fontAlgn="ctr"/>
                      <a:r>
                        <a:rPr lang="fr-FR" sz="1200" b="0" i="0" u="none" strike="noStrike" dirty="0" smtClean="0">
                          <a:solidFill>
                            <a:srgbClr val="000000"/>
                          </a:solidFill>
                          <a:effectLst/>
                          <a:latin typeface="Calibri" panose="020F0502020204030204" pitchFamily="34" charset="0"/>
                        </a:rPr>
                        <a:t>Égalité de longueurs.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ou trouver le milieu d’un segment. Milieu d’un segment.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76581"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588394" y="3977231"/>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881301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8a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750469160"/>
              </p:ext>
            </p:extLst>
          </p:nvPr>
        </p:nvGraphicFramePr>
        <p:xfrm>
          <a:off x="328488" y="1213194"/>
          <a:ext cx="6870264" cy="683323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396643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8b</a:t>
            </a:r>
            <a:endParaRPr lang="fr-FR" sz="1600" b="1" dirty="0">
              <a:latin typeface="Century Gothic" panose="020B0502020202020204" pitchFamily="34" charset="0"/>
            </a:endParaRPr>
          </a:p>
        </p:txBody>
      </p:sp>
      <p:sp>
        <p:nvSpPr>
          <p:cNvPr id="7" name="ZoneTexte 6"/>
          <p:cNvSpPr txBox="1"/>
          <p:nvPr/>
        </p:nvSpPr>
        <p:spPr>
          <a:xfrm>
            <a:off x="435424" y="1033660"/>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89411" y="519196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348619196"/>
              </p:ext>
            </p:extLst>
          </p:nvPr>
        </p:nvGraphicFramePr>
        <p:xfrm>
          <a:off x="435424" y="1722455"/>
          <a:ext cx="6870264" cy="276225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1200" b="0" i="0" u="none" strike="noStrike" dirty="0" smtClean="0">
                          <a:solidFill>
                            <a:srgbClr val="000000"/>
                          </a:solidFill>
                          <a:effectLst/>
                          <a:latin typeface="Calibri" panose="020F0502020204030204" pitchFamily="34" charset="0"/>
                        </a:rPr>
                        <a:t>Lexique spécifique associé aux longueurs, aux masses, aux durées.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5659473"/>
              </p:ext>
            </p:extLst>
          </p:nvPr>
        </p:nvGraphicFramePr>
        <p:xfrm>
          <a:off x="303881" y="5811069"/>
          <a:ext cx="6870264" cy="33489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EG16</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Reporter une longueur sur une droite déjà tracée. </a:t>
                      </a:r>
                    </a:p>
                    <a:p>
                      <a:pPr algn="l" fontAlgn="ctr"/>
                      <a:r>
                        <a:rPr lang="fr-FR" sz="1200" b="0" i="0" u="none" strike="noStrike" dirty="0" smtClean="0">
                          <a:solidFill>
                            <a:srgbClr val="000000"/>
                          </a:solidFill>
                          <a:effectLst/>
                          <a:latin typeface="Calibri" panose="020F0502020204030204" pitchFamily="34" charset="0"/>
                        </a:rPr>
                        <a:t>Égalité de longueurs.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ou trouver le milieu d’un segment. Milieu d’un segment.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35428"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23100" y="490429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4289214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9a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409878451"/>
              </p:ext>
            </p:extLst>
          </p:nvPr>
        </p:nvGraphicFramePr>
        <p:xfrm>
          <a:off x="328488" y="1213194"/>
          <a:ext cx="6870264" cy="591439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NC5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2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200" b="0" i="0" u="none" strike="noStrike" dirty="0" smtClean="0">
                          <a:solidFill>
                            <a:srgbClr val="000000"/>
                          </a:solidFill>
                          <a:effectLst/>
                          <a:latin typeface="Calibri" panose="020F0502020204030204" pitchFamily="34" charset="0"/>
                        </a:rPr>
                        <a:t>Ordre. </a:t>
                      </a:r>
                    </a:p>
                    <a:p>
                      <a:pPr algn="l" fontAlgn="ctr"/>
                      <a:r>
                        <a:rPr lang="fr-FR" sz="1200" b="0" i="0" u="none" strike="noStrike" dirty="0" smtClean="0">
                          <a:solidFill>
                            <a:srgbClr val="000000"/>
                          </a:solidFill>
                          <a:effectLst/>
                          <a:latin typeface="Calibri" panose="020F0502020204030204" pitchFamily="34" charset="0"/>
                        </a:rPr>
                        <a:t>Sens des symboles =, &lt;, &gt;.</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1683897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9b</a:t>
            </a:r>
            <a:endParaRPr lang="fr-FR" sz="1600" b="1" dirty="0">
              <a:latin typeface="Century Gothic" panose="020B0502020202020204" pitchFamily="34" charset="0"/>
            </a:endParaRPr>
          </a:p>
        </p:txBody>
      </p:sp>
      <p:sp>
        <p:nvSpPr>
          <p:cNvPr id="7" name="ZoneTexte 6"/>
          <p:cNvSpPr txBox="1"/>
          <p:nvPr/>
        </p:nvSpPr>
        <p:spPr>
          <a:xfrm>
            <a:off x="407520" y="76358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582796" y="591959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342113078"/>
              </p:ext>
            </p:extLst>
          </p:nvPr>
        </p:nvGraphicFramePr>
        <p:xfrm>
          <a:off x="407520" y="1390715"/>
          <a:ext cx="6870264" cy="414845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a:r>
                        <a:rPr lang="fr-FR" sz="900" b="1" dirty="0" smtClean="0">
                          <a:latin typeface="+mn-lt"/>
                        </a:rPr>
                        <a:t>GM2</a:t>
                      </a:r>
                      <a:endParaRPr lang="fr-FR" sz="900" b="1" dirty="0">
                        <a:latin typeface="+mn-lt"/>
                      </a:endParaRPr>
                    </a:p>
                  </a:txBody>
                  <a:tcPr anchor="ctr"/>
                </a:tc>
                <a:tc>
                  <a:txBody>
                    <a:bodyPr/>
                    <a:lstStyle/>
                    <a:p>
                      <a:pPr algn="l"/>
                      <a:r>
                        <a:rPr lang="fr-FR" sz="900" dirty="0" smtClean="0">
                          <a:latin typeface="+mn-lt"/>
                        </a:rPr>
                        <a:t>Comparer des longueurs, des masses, directement, en introduisant la comparaison à un objet intermédiaire. Principe de comparaison des longueurs, des masses, des contenances. </a:t>
                      </a:r>
                      <a:endParaRPr lang="fr-FR" sz="900" dirty="0">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900" b="1" dirty="0" smtClean="0">
                          <a:latin typeface="+mn-lt"/>
                        </a:rPr>
                        <a:t>GM3</a:t>
                      </a:r>
                      <a:endParaRPr lang="fr-FR" sz="900" b="1" dirty="0">
                        <a:latin typeface="+mn-lt"/>
                      </a:endParaRPr>
                    </a:p>
                  </a:txBody>
                  <a:tcPr anchor="ctr"/>
                </a:tc>
                <a:tc>
                  <a:txBody>
                    <a:bodyPr/>
                    <a:lstStyle/>
                    <a:p>
                      <a:pPr algn="l"/>
                      <a:r>
                        <a:rPr lang="fr-FR" sz="900" dirty="0" smtClean="0">
                          <a:latin typeface="+mn-lt"/>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900" dirty="0">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900" b="1" dirty="0" smtClean="0">
                          <a:latin typeface="+mn-lt"/>
                        </a:rPr>
                        <a:t>GM5</a:t>
                      </a:r>
                      <a:endParaRPr lang="fr-FR" sz="900" b="1" dirty="0">
                        <a:latin typeface="+mn-lt"/>
                      </a:endParaRPr>
                    </a:p>
                  </a:txBody>
                  <a:tcPr anchor="ctr"/>
                </a:tc>
                <a:tc>
                  <a:txBody>
                    <a:bodyPr/>
                    <a:lstStyle/>
                    <a:p>
                      <a:pPr algn="l"/>
                      <a:r>
                        <a:rPr lang="fr-FR" sz="900" dirty="0" smtClean="0">
                          <a:latin typeface="+mn-lt"/>
                        </a:rPr>
                        <a:t>Mesurer des masses et des contenances avec des instruments adaptés. </a:t>
                      </a:r>
                      <a:endParaRPr lang="fr-FR" sz="900" dirty="0">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00" b="1" i="0" u="none" strike="noStrike" dirty="0" smtClean="0">
                          <a:solidFill>
                            <a:srgbClr val="000000"/>
                          </a:solidFill>
                          <a:effectLst/>
                          <a:latin typeface="+mn-lt"/>
                        </a:rPr>
                        <a:t>GM7</a:t>
                      </a:r>
                      <a:endParaRPr lang="fr-FR" sz="900" b="1" i="0" u="none" strike="noStrike" dirty="0">
                        <a:solidFill>
                          <a:srgbClr val="000000"/>
                        </a:solidFill>
                        <a:effectLst/>
                        <a:latin typeface="+mn-lt"/>
                      </a:endParaRPr>
                    </a:p>
                  </a:txBody>
                  <a:tcPr marL="9525" marR="9525" marT="9525" marB="0" anchor="ctr"/>
                </a:tc>
                <a:tc>
                  <a:txBody>
                    <a:bodyPr/>
                    <a:lstStyle/>
                    <a:p>
                      <a:pPr algn="l" fontAlgn="ctr"/>
                      <a:r>
                        <a:rPr lang="fr-FR" sz="900" b="0" i="0" u="none" strike="noStrike" dirty="0" smtClean="0">
                          <a:solidFill>
                            <a:srgbClr val="000000"/>
                          </a:solidFill>
                          <a:effectLst/>
                          <a:latin typeface="+mn-lt"/>
                        </a:rPr>
                        <a:t>Exprimer une mesure dans une ou plusieurs unités choisies ou imposées. </a:t>
                      </a:r>
                    </a:p>
                    <a:p>
                      <a:pPr algn="l" fontAlgn="ctr"/>
                      <a:r>
                        <a:rPr lang="fr-FR" sz="900" b="0" i="0" u="none" strike="noStrike" dirty="0" smtClean="0">
                          <a:solidFill>
                            <a:srgbClr val="000000"/>
                          </a:solidFill>
                          <a:effectLst/>
                          <a:latin typeface="+mn-lt"/>
                        </a:rPr>
                        <a:t>Notion d’unité : grandeur arbitraire prise comme référence pour mesurer les grandeurs de la même espèce.</a:t>
                      </a:r>
                    </a:p>
                    <a:p>
                      <a:pPr algn="l" fontAlgn="ctr"/>
                      <a:r>
                        <a:rPr lang="fr-FR" sz="900" b="0" i="0" u="none" strike="noStrike" dirty="0" smtClean="0">
                          <a:solidFill>
                            <a:srgbClr val="000000"/>
                          </a:solidFill>
                          <a:effectLst/>
                          <a:latin typeface="+mn-lt"/>
                        </a:rPr>
                        <a:t>Unités de mesures </a:t>
                      </a:r>
                      <a:r>
                        <a:rPr lang="fr-FR" sz="900" b="0" i="0" u="none" strike="noStrike" dirty="0" err="1" smtClean="0">
                          <a:solidFill>
                            <a:srgbClr val="000000"/>
                          </a:solidFill>
                          <a:effectLst/>
                          <a:latin typeface="+mn-lt"/>
                        </a:rPr>
                        <a:t>usuelles.longueur</a:t>
                      </a:r>
                      <a:r>
                        <a:rPr lang="fr-FR" sz="900" b="0" i="0" u="none" strike="noStrike" dirty="0" smtClean="0">
                          <a:solidFill>
                            <a:srgbClr val="000000"/>
                          </a:solidFill>
                          <a:effectLst/>
                          <a:latin typeface="+mn-lt"/>
                        </a:rPr>
                        <a:t> : m, dm, cm, mm, </a:t>
                      </a:r>
                      <a:r>
                        <a:rPr lang="fr-FR" sz="900" b="0" i="0" u="none" strike="noStrike" dirty="0" err="1" smtClean="0">
                          <a:solidFill>
                            <a:srgbClr val="000000"/>
                          </a:solidFill>
                          <a:effectLst/>
                          <a:latin typeface="+mn-lt"/>
                        </a:rPr>
                        <a:t>km.masse</a:t>
                      </a:r>
                      <a:r>
                        <a:rPr lang="fr-FR" sz="900" b="0" i="0" u="none" strike="noStrike" dirty="0" smtClean="0">
                          <a:solidFill>
                            <a:srgbClr val="000000"/>
                          </a:solidFill>
                          <a:effectLst/>
                          <a:latin typeface="+mn-lt"/>
                        </a:rPr>
                        <a:t> : g, kg, tonne. contenance : L, </a:t>
                      </a:r>
                      <a:r>
                        <a:rPr lang="fr-FR" sz="900" b="0" i="0" u="none" strike="noStrike" dirty="0" err="1" smtClean="0">
                          <a:solidFill>
                            <a:srgbClr val="000000"/>
                          </a:solidFill>
                          <a:effectLst/>
                          <a:latin typeface="+mn-lt"/>
                        </a:rPr>
                        <a:t>dL</a:t>
                      </a:r>
                      <a:r>
                        <a:rPr lang="fr-FR" sz="900" b="0" i="0" u="none" strike="noStrike" dirty="0" smtClean="0">
                          <a:solidFill>
                            <a:srgbClr val="000000"/>
                          </a:solidFill>
                          <a:effectLst/>
                          <a:latin typeface="+mn-lt"/>
                        </a:rPr>
                        <a:t>, </a:t>
                      </a:r>
                      <a:r>
                        <a:rPr lang="fr-FR" sz="900" b="0" i="0" u="none" strike="noStrike" dirty="0" err="1" smtClean="0">
                          <a:solidFill>
                            <a:srgbClr val="000000"/>
                          </a:solidFill>
                          <a:effectLst/>
                          <a:latin typeface="+mn-lt"/>
                        </a:rPr>
                        <a:t>cL</a:t>
                      </a:r>
                      <a:r>
                        <a:rPr lang="fr-FR" sz="900" b="0" i="0" u="none" strike="noStrike" dirty="0" smtClean="0">
                          <a:solidFill>
                            <a:srgbClr val="000000"/>
                          </a:solidFill>
                          <a:effectLst/>
                          <a:latin typeface="+mn-lt"/>
                        </a:rPr>
                        <a:t>.</a:t>
                      </a:r>
                    </a:p>
                    <a:p>
                      <a:pPr algn="l" fontAlgn="ctr"/>
                      <a:r>
                        <a:rPr lang="fr-FR" sz="900" b="0" i="0" u="none" strike="noStrike" dirty="0" smtClean="0">
                          <a:solidFill>
                            <a:srgbClr val="000000"/>
                          </a:solidFill>
                          <a:effectLst/>
                          <a:latin typeface="+mn-lt"/>
                        </a:rPr>
                        <a:t>Relations entre les unités de longueur, entre les unités de masses, entre les unités de contenance.</a:t>
                      </a:r>
                      <a:endParaRPr lang="fr-FR" sz="900" b="0" i="0" u="none" strike="noStrike" dirty="0">
                        <a:solidFill>
                          <a:srgbClr val="000000"/>
                        </a:solidFill>
                        <a:effectLst/>
                        <a:latin typeface="+mn-lt"/>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00" b="1" i="0" u="none" strike="noStrike" dirty="0" smtClean="0">
                          <a:solidFill>
                            <a:srgbClr val="000000"/>
                          </a:solidFill>
                          <a:effectLst/>
                          <a:latin typeface="+mn-lt"/>
                        </a:rPr>
                        <a:t>GM10</a:t>
                      </a:r>
                      <a:endParaRPr lang="fr-FR" sz="900" b="1" i="0" u="none" strike="noStrike" dirty="0">
                        <a:solidFill>
                          <a:srgbClr val="000000"/>
                        </a:solidFill>
                        <a:effectLst/>
                        <a:latin typeface="+mn-lt"/>
                      </a:endParaRPr>
                    </a:p>
                  </a:txBody>
                  <a:tcPr marL="9525" marR="9525" marT="9525" marB="0" anchor="ctr"/>
                </a:tc>
                <a:tc>
                  <a:txBody>
                    <a:bodyPr/>
                    <a:lstStyle/>
                    <a:p>
                      <a:pPr algn="l" fontAlgn="ctr"/>
                      <a:r>
                        <a:rPr lang="fr-FR" sz="900" b="0" i="0" u="none" strike="noStrike" dirty="0" smtClean="0">
                          <a:solidFill>
                            <a:srgbClr val="000000"/>
                          </a:solidFill>
                          <a:effectLst/>
                          <a:latin typeface="+mn-lt"/>
                        </a:rPr>
                        <a:t>Résoudre des problèmes, notamment de mesurage et de comparaison, en utilisant les opérations sur les grandeurs ou sur les nombres. </a:t>
                      </a:r>
                    </a:p>
                    <a:p>
                      <a:pPr algn="l" fontAlgn="ctr"/>
                      <a:r>
                        <a:rPr lang="fr-FR" sz="900" b="0" i="0" u="none" strike="noStrike" dirty="0" smtClean="0">
                          <a:solidFill>
                            <a:srgbClr val="000000"/>
                          </a:solidFill>
                          <a:effectLst/>
                          <a:latin typeface="+mn-lt"/>
                        </a:rPr>
                        <a:t>Opérations sur les grandeurs (addition, soustraction, multiplication par un entier, division : recherche du nombre de parts et de la taille d’une part). </a:t>
                      </a:r>
                    </a:p>
                    <a:p>
                      <a:pPr algn="l" fontAlgn="ctr"/>
                      <a:r>
                        <a:rPr lang="fr-FR" sz="900" b="0" i="0" u="none" strike="noStrike" dirty="0" smtClean="0">
                          <a:solidFill>
                            <a:srgbClr val="000000"/>
                          </a:solidFill>
                          <a:effectLst/>
                          <a:latin typeface="+mn-lt"/>
                        </a:rPr>
                        <a:t>Quatre opérations sur les mesures  des grandeurs. </a:t>
                      </a:r>
                    </a:p>
                    <a:p>
                      <a:pPr algn="l" fontAlgn="ctr"/>
                      <a:r>
                        <a:rPr lang="fr-FR" sz="900" b="0" i="0" u="none" strike="noStrike" dirty="0" smtClean="0">
                          <a:solidFill>
                            <a:srgbClr val="000000"/>
                          </a:solidFill>
                          <a:effectLst/>
                          <a:latin typeface="+mn-lt"/>
                        </a:rPr>
                        <a:t>Principes d’utilisation de la monnaie (en euros et centimes d’euros). </a:t>
                      </a:r>
                    </a:p>
                    <a:p>
                      <a:pPr algn="l" fontAlgn="ctr"/>
                      <a:r>
                        <a:rPr lang="fr-FR" sz="900" b="0" i="0" u="none" strike="noStrike" dirty="0" smtClean="0">
                          <a:solidFill>
                            <a:srgbClr val="000000"/>
                          </a:solidFill>
                          <a:effectLst/>
                          <a:latin typeface="+mn-lt"/>
                        </a:rPr>
                        <a:t>Lexique lié aux pratiques économiques.</a:t>
                      </a:r>
                      <a:endParaRPr lang="fr-FR" sz="900" b="0" i="0" u="none" strike="noStrike" dirty="0">
                        <a:solidFill>
                          <a:srgbClr val="000000"/>
                        </a:solidFill>
                        <a:effectLst/>
                        <a:latin typeface="+mn-lt"/>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00" b="1" i="0" u="none" strike="noStrike" dirty="0" smtClean="0">
                          <a:solidFill>
                            <a:srgbClr val="000000"/>
                          </a:solidFill>
                          <a:effectLst/>
                          <a:latin typeface="+mn-lt"/>
                        </a:rPr>
                        <a:t>GM11</a:t>
                      </a:r>
                      <a:endParaRPr lang="fr-FR" sz="900" b="1" i="0" u="none" strike="noStrike" dirty="0">
                        <a:solidFill>
                          <a:srgbClr val="000000"/>
                        </a:solidFill>
                        <a:effectLst/>
                        <a:latin typeface="+mn-lt"/>
                      </a:endParaRPr>
                    </a:p>
                  </a:txBody>
                  <a:tcPr marL="9525" marR="9525" marT="9525" marB="0" anchor="ctr"/>
                </a:tc>
                <a:tc>
                  <a:txBody>
                    <a:bodyPr/>
                    <a:lstStyle/>
                    <a:p>
                      <a:pPr algn="l" fontAlgn="ctr"/>
                      <a:r>
                        <a:rPr lang="fr-FR" sz="900" b="0" i="0" u="none" strike="noStrike" dirty="0" smtClean="0">
                          <a:solidFill>
                            <a:srgbClr val="000000"/>
                          </a:solidFill>
                          <a:effectLst/>
                          <a:latin typeface="+mn-lt"/>
                        </a:rPr>
                        <a:t>Résoudre des problèmes impliquant des conversions simples d’une unité usuelle à une autre.</a:t>
                      </a:r>
                    </a:p>
                    <a:p>
                      <a:pPr algn="l" fontAlgn="ctr"/>
                      <a:r>
                        <a:rPr lang="fr-FR" sz="900" b="0" i="0" u="none" strike="noStrike" dirty="0" smtClean="0">
                          <a:solidFill>
                            <a:srgbClr val="000000"/>
                          </a:solidFill>
                          <a:effectLst/>
                          <a:latin typeface="+mn-lt"/>
                        </a:rPr>
                        <a:t>Convertir avant de calculer si nécessaire. Relations entre les unités usuelles.</a:t>
                      </a:r>
                      <a:endParaRPr lang="fr-FR" sz="900" b="0" i="0" u="none" strike="noStrike" dirty="0">
                        <a:solidFill>
                          <a:srgbClr val="000000"/>
                        </a:solidFill>
                        <a:effectLst/>
                        <a:latin typeface="+mn-lt"/>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24" name="Groupe 23"/>
          <p:cNvGrpSpPr/>
          <p:nvPr/>
        </p:nvGrpSpPr>
        <p:grpSpPr>
          <a:xfrm>
            <a:off x="582796" y="59896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161293" y="5807748"/>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245310265"/>
              </p:ext>
            </p:extLst>
          </p:nvPr>
        </p:nvGraphicFramePr>
        <p:xfrm>
          <a:off x="407520" y="6617662"/>
          <a:ext cx="6870264" cy="342709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0">
                <a:tc>
                  <a:txBody>
                    <a:bodyPr/>
                    <a:lstStyle/>
                    <a:p>
                      <a:pPr algn="ctr" fontAlgn="ctr"/>
                      <a:r>
                        <a:rPr lang="fr-FR" sz="10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0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EG11</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EG12</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nommer les figures usuelles. </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EG13</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0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0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EG14</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EG16</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1427294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10a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810986369"/>
              </p:ext>
            </p:extLst>
          </p:nvPr>
        </p:nvGraphicFramePr>
        <p:xfrm>
          <a:off x="328488" y="1213194"/>
          <a:ext cx="6870264" cy="720407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endParaRPr lang="fr-FR" sz="1200" b="0" i="0" u="none" strike="noStrike" dirty="0" smtClean="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80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7371" y="-206941"/>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1b</a:t>
            </a:r>
            <a:endParaRPr lang="fr-FR" sz="1600" b="1" dirty="0">
              <a:latin typeface="Century Gothic" panose="020B0502020202020204" pitchFamily="34" charset="0"/>
            </a:endParaRPr>
          </a:p>
        </p:txBody>
      </p:sp>
      <p:sp>
        <p:nvSpPr>
          <p:cNvPr id="7" name="ZoneTexte 6"/>
          <p:cNvSpPr txBox="1"/>
          <p:nvPr/>
        </p:nvSpPr>
        <p:spPr>
          <a:xfrm>
            <a:off x="153101" y="1165061"/>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02657" y="435599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996929213"/>
              </p:ext>
            </p:extLst>
          </p:nvPr>
        </p:nvGraphicFramePr>
        <p:xfrm>
          <a:off x="370691" y="1724887"/>
          <a:ext cx="6870264" cy="18383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454942">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965085552"/>
              </p:ext>
            </p:extLst>
          </p:nvPr>
        </p:nvGraphicFramePr>
        <p:xfrm>
          <a:off x="451422" y="4848833"/>
          <a:ext cx="6870264" cy="74104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200" b="0" i="0" u="none" strike="noStrike" dirty="0" smtClean="0">
                          <a:solidFill>
                            <a:srgbClr val="000000"/>
                          </a:solidFill>
                          <a:effectLst/>
                          <a:latin typeface="Calibri" panose="020F0502020204030204" pitchFamily="34" charset="0"/>
                        </a:rPr>
                        <a:t>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bl>
          </a:graphicData>
        </a:graphic>
      </p:graphicFrame>
      <p:grpSp>
        <p:nvGrpSpPr>
          <p:cNvPr id="24" name="Groupe 23"/>
          <p:cNvGrpSpPr/>
          <p:nvPr/>
        </p:nvGrpSpPr>
        <p:grpSpPr>
          <a:xfrm>
            <a:off x="370691" y="8883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51422" y="403663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135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10b</a:t>
            </a:r>
            <a:endParaRPr lang="fr-FR" sz="1600" b="1" dirty="0">
              <a:latin typeface="Century Gothic" panose="020B0502020202020204" pitchFamily="34" charset="0"/>
            </a:endParaRPr>
          </a:p>
        </p:txBody>
      </p:sp>
      <p:sp>
        <p:nvSpPr>
          <p:cNvPr id="7" name="ZoneTexte 6"/>
          <p:cNvSpPr txBox="1"/>
          <p:nvPr/>
        </p:nvSpPr>
        <p:spPr>
          <a:xfrm>
            <a:off x="388261" y="81250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89411" y="5440828"/>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941465775"/>
              </p:ext>
            </p:extLst>
          </p:nvPr>
        </p:nvGraphicFramePr>
        <p:xfrm>
          <a:off x="431220" y="1505976"/>
          <a:ext cx="6870264" cy="368617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Dans des cas simples, représenter une grandeur par une longueur, notamment sur une demi-droite graduée. </a:t>
                      </a:r>
                    </a:p>
                    <a:p>
                      <a:pPr algn="l" fontAlgn="ctr"/>
                      <a:r>
                        <a:rPr lang="fr-FR" sz="1200" b="0" i="0" u="none" strike="noStrike" dirty="0" smtClean="0">
                          <a:solidFill>
                            <a:srgbClr val="000000"/>
                          </a:solidFill>
                          <a:effectLst/>
                          <a:latin typeface="Calibri" panose="020F0502020204030204" pitchFamily="34" charset="0"/>
                        </a:rPr>
                        <a:t>Des objets de grandeurs égales sont représentés par des segments de longueurs égales. </a:t>
                      </a:r>
                    </a:p>
                    <a:p>
                      <a:pPr algn="l" fontAlgn="ctr"/>
                      <a:r>
                        <a:rPr lang="fr-FR" sz="1200" b="0" i="0" u="none" strike="noStrike" dirty="0" smtClean="0">
                          <a:solidFill>
                            <a:srgbClr val="000000"/>
                          </a:solidFill>
                          <a:effectLst/>
                          <a:latin typeface="Calibri" panose="020F0502020204030204" pitchFamily="34" charset="0"/>
                        </a:rPr>
                        <a:t>La règle graduée en cm comme cas particulier d’une demi-droite graduée.</a:t>
                      </a:r>
                    </a:p>
                    <a:p>
                      <a:pPr algn="l" fontAlgn="ctr"/>
                      <a:r>
                        <a:rPr lang="fr-FR" sz="1200" b="0" i="0" u="none" strike="noStrike" dirty="0" smtClean="0">
                          <a:solidFill>
                            <a:srgbClr val="000000"/>
                          </a:solidFill>
                          <a:effectLst/>
                          <a:latin typeface="Calibri" panose="020F0502020204030204" pitchFamily="34" charset="0"/>
                        </a:rPr>
                        <a:t>Une grandeur double est représentée par une longueur double.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31220" y="66275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371239" y="5340292"/>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3808451877"/>
              </p:ext>
            </p:extLst>
          </p:nvPr>
        </p:nvGraphicFramePr>
        <p:xfrm>
          <a:off x="454027" y="6174818"/>
          <a:ext cx="6870264" cy="407606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2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2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EG16</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Reporter une longueur sur une droite déjà tracée. </a:t>
                      </a:r>
                    </a:p>
                    <a:p>
                      <a:pPr algn="l" fontAlgn="ctr"/>
                      <a:r>
                        <a:rPr lang="fr-FR" sz="1200" b="0" i="0" u="none" strike="noStrike" dirty="0" smtClean="0">
                          <a:solidFill>
                            <a:srgbClr val="000000"/>
                          </a:solidFill>
                          <a:effectLst/>
                          <a:latin typeface="Calibri" panose="020F0502020204030204" pitchFamily="34" charset="0"/>
                        </a:rPr>
                        <a:t>Égalité de longueurs.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915184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11a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900220312"/>
              </p:ext>
            </p:extLst>
          </p:nvPr>
        </p:nvGraphicFramePr>
        <p:xfrm>
          <a:off x="328488" y="1213194"/>
          <a:ext cx="6870264" cy="659130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bl>
          </a:graphicData>
        </a:graphic>
      </p:graphicFrame>
    </p:spTree>
    <p:extLst>
      <p:ext uri="{BB962C8B-B14F-4D97-AF65-F5344CB8AC3E}">
        <p14:creationId xmlns:p14="http://schemas.microsoft.com/office/powerpoint/2010/main" val="1314883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11b</a:t>
            </a:r>
            <a:endParaRPr lang="fr-FR" sz="1600" b="1" dirty="0">
              <a:latin typeface="Century Gothic" panose="020B0502020202020204" pitchFamily="34" charset="0"/>
            </a:endParaRPr>
          </a:p>
        </p:txBody>
      </p:sp>
      <p:sp>
        <p:nvSpPr>
          <p:cNvPr id="7" name="ZoneTexte 6"/>
          <p:cNvSpPr txBox="1"/>
          <p:nvPr/>
        </p:nvSpPr>
        <p:spPr>
          <a:xfrm>
            <a:off x="329013" y="109966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69651" y="3968018"/>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312509389"/>
              </p:ext>
            </p:extLst>
          </p:nvPr>
        </p:nvGraphicFramePr>
        <p:xfrm>
          <a:off x="409744" y="1772120"/>
          <a:ext cx="6870264" cy="1838325"/>
        </p:xfrm>
        <a:graphic>
          <a:graphicData uri="http://schemas.openxmlformats.org/drawingml/2006/table">
            <a:tbl>
              <a:tblPr firstRow="1" bandRow="1">
                <a:tableStyleId>{5940675A-B579-460E-94D1-54222C63F5DA}</a:tableStyleId>
              </a:tblPr>
              <a:tblGrid>
                <a:gridCol w="656673"/>
                <a:gridCol w="3478696"/>
                <a:gridCol w="576469"/>
                <a:gridCol w="496957"/>
                <a:gridCol w="516425"/>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48098157"/>
              </p:ext>
            </p:extLst>
          </p:nvPr>
        </p:nvGraphicFramePr>
        <p:xfrm>
          <a:off x="379431" y="4910504"/>
          <a:ext cx="6870264" cy="22186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24" name="Groupe 23"/>
          <p:cNvGrpSpPr/>
          <p:nvPr/>
        </p:nvGrpSpPr>
        <p:grpSpPr>
          <a:xfrm>
            <a:off x="329013" y="8883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560793" y="387978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3273766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12a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4011789398"/>
              </p:ext>
            </p:extLst>
          </p:nvPr>
        </p:nvGraphicFramePr>
        <p:xfrm>
          <a:off x="328488" y="1213194"/>
          <a:ext cx="6870264" cy="8883650"/>
        </p:xfrm>
        <a:graphic>
          <a:graphicData uri="http://schemas.openxmlformats.org/drawingml/2006/table">
            <a:tbl>
              <a:tblPr firstRow="1" bandRow="1">
                <a:tableStyleId>{5940675A-B579-460E-94D1-54222C63F5DA}</a:tableStyleId>
              </a:tblPr>
              <a:tblGrid>
                <a:gridCol w="490219"/>
                <a:gridCol w="4159397"/>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ou un encadrement à une grandeur en mesurant celle-ci à l’aide d’une unité. </a:t>
                      </a:r>
                    </a:p>
                    <a:p>
                      <a:pPr algn="l" fontAlgn="ctr"/>
                      <a:r>
                        <a:rPr lang="fr-FR" sz="1200" b="0" i="0" u="none" strike="noStrike" dirty="0" smtClean="0">
                          <a:solidFill>
                            <a:srgbClr val="000000"/>
                          </a:solidFill>
                          <a:effectLst/>
                          <a:latin typeface="Calibri" panose="020F0502020204030204" pitchFamily="34" charset="0"/>
                        </a:rPr>
                        <a:t>La demi-droite graduée comme mode de représentation des nombres grâce au lien entre nombres et longueurs. </a:t>
                      </a:r>
                    </a:p>
                    <a:p>
                      <a:pPr algn="l" fontAlgn="ctr"/>
                      <a:r>
                        <a:rPr lang="fr-FR" sz="1200" b="0" i="0" u="none" strike="noStrike" dirty="0" smtClean="0">
                          <a:solidFill>
                            <a:srgbClr val="000000"/>
                          </a:solidFill>
                          <a:effectLst/>
                          <a:latin typeface="Calibri" panose="020F0502020204030204" pitchFamily="34" charset="0"/>
                        </a:rPr>
                        <a:t>Lien entre nombre et mesure de grandeurs une unité étant choisie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smtClean="0">
                          <a:solidFill>
                            <a:srgbClr val="000000"/>
                          </a:solidFill>
                          <a:effectLst/>
                          <a:latin typeface="Calibri" panose="020F0502020204030204" pitchFamily="34" charset="0"/>
                        </a:rPr>
                        <a:t>NC15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Vérifier la vraisemblance d’un résultat, notamment en estimant son ordre de grandeur.</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3229871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12b</a:t>
            </a:r>
            <a:endParaRPr lang="fr-FR" sz="1600" b="1" dirty="0">
              <a:latin typeface="Century Gothic" panose="020B0502020202020204" pitchFamily="34" charset="0"/>
            </a:endParaRPr>
          </a:p>
        </p:txBody>
      </p:sp>
      <p:sp>
        <p:nvSpPr>
          <p:cNvPr id="7" name="ZoneTexte 6"/>
          <p:cNvSpPr txBox="1"/>
          <p:nvPr/>
        </p:nvSpPr>
        <p:spPr>
          <a:xfrm>
            <a:off x="319152" y="88837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42842" y="527085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181997676"/>
              </p:ext>
            </p:extLst>
          </p:nvPr>
        </p:nvGraphicFramePr>
        <p:xfrm>
          <a:off x="362111" y="1470157"/>
          <a:ext cx="6870264" cy="344995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a:r>
                        <a:rPr lang="fr-FR" sz="950" b="1" dirty="0" smtClean="0"/>
                        <a:t>GM2</a:t>
                      </a:r>
                      <a:endParaRPr lang="fr-FR" sz="950" b="1" dirty="0"/>
                    </a:p>
                  </a:txBody>
                  <a:tcPr anchor="ctr"/>
                </a:tc>
                <a:tc>
                  <a:txBody>
                    <a:bodyPr/>
                    <a:lstStyle/>
                    <a:p>
                      <a:pPr algn="l"/>
                      <a:r>
                        <a:rPr lang="fr-FR" sz="950" dirty="0" smtClean="0"/>
                        <a:t>Comparer des longueurs, des masses, directement, en introduisant la comparaison à un objet intermédiaire. Principe de comparaison des longueurs, des masses, des contenances. </a:t>
                      </a:r>
                      <a:endParaRPr lang="fr-FR" sz="950" dirty="0"/>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95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950" b="0" i="0" u="none" strike="noStrike" dirty="0" smtClean="0">
                          <a:solidFill>
                            <a:srgbClr val="000000"/>
                          </a:solidFill>
                          <a:effectLst/>
                          <a:latin typeface="Calibri" panose="020F0502020204030204" pitchFamily="34" charset="0"/>
                        </a:rPr>
                        <a:t>Unités de mesures </a:t>
                      </a:r>
                      <a:r>
                        <a:rPr lang="fr-FR" sz="950" b="0" i="0" u="none" strike="noStrike" dirty="0" err="1" smtClean="0">
                          <a:solidFill>
                            <a:srgbClr val="000000"/>
                          </a:solidFill>
                          <a:effectLst/>
                          <a:latin typeface="Calibri" panose="020F0502020204030204" pitchFamily="34" charset="0"/>
                        </a:rPr>
                        <a:t>usuelles.longueur</a:t>
                      </a:r>
                      <a:r>
                        <a:rPr lang="fr-FR" sz="950" b="0" i="0" u="none" strike="noStrike" dirty="0" smtClean="0">
                          <a:solidFill>
                            <a:srgbClr val="000000"/>
                          </a:solidFill>
                          <a:effectLst/>
                          <a:latin typeface="Calibri" panose="020F0502020204030204" pitchFamily="34" charset="0"/>
                        </a:rPr>
                        <a:t> : m, dm, cm, mm, </a:t>
                      </a:r>
                      <a:r>
                        <a:rPr lang="fr-FR" sz="950" b="0" i="0" u="none" strike="noStrike" dirty="0" err="1" smtClean="0">
                          <a:solidFill>
                            <a:srgbClr val="000000"/>
                          </a:solidFill>
                          <a:effectLst/>
                          <a:latin typeface="Calibri" panose="020F0502020204030204" pitchFamily="34" charset="0"/>
                        </a:rPr>
                        <a:t>km.masse</a:t>
                      </a:r>
                      <a:r>
                        <a:rPr lang="fr-FR" sz="950" b="0" i="0" u="none" strike="noStrike" dirty="0" smtClean="0">
                          <a:solidFill>
                            <a:srgbClr val="000000"/>
                          </a:solidFill>
                          <a:effectLst/>
                          <a:latin typeface="Calibri" panose="020F0502020204030204" pitchFamily="34" charset="0"/>
                        </a:rPr>
                        <a:t> : g, kg, tonne. contenance : L, </a:t>
                      </a:r>
                      <a:r>
                        <a:rPr lang="fr-FR" sz="950" b="0" i="0" u="none" strike="noStrike" dirty="0" err="1" smtClean="0">
                          <a:solidFill>
                            <a:srgbClr val="000000"/>
                          </a:solidFill>
                          <a:effectLst/>
                          <a:latin typeface="Calibri" panose="020F0502020204030204" pitchFamily="34" charset="0"/>
                        </a:rPr>
                        <a:t>dL</a:t>
                      </a:r>
                      <a:r>
                        <a:rPr lang="fr-FR" sz="950" b="0" i="0" u="none" strike="noStrike" dirty="0" smtClean="0">
                          <a:solidFill>
                            <a:srgbClr val="000000"/>
                          </a:solidFill>
                          <a:effectLst/>
                          <a:latin typeface="Calibri" panose="020F0502020204030204" pitchFamily="34" charset="0"/>
                        </a:rPr>
                        <a:t>, </a:t>
                      </a:r>
                      <a:r>
                        <a:rPr lang="fr-FR" sz="950" b="0" i="0" u="none" strike="noStrike" dirty="0" err="1" smtClean="0">
                          <a:solidFill>
                            <a:srgbClr val="000000"/>
                          </a:solidFill>
                          <a:effectLst/>
                          <a:latin typeface="Calibri" panose="020F0502020204030204" pitchFamily="34" charset="0"/>
                        </a:rPr>
                        <a:t>cL</a:t>
                      </a:r>
                      <a:r>
                        <a:rPr lang="fr-FR" sz="950" b="0" i="0" u="none" strike="noStrike" dirty="0" smtClean="0">
                          <a:solidFill>
                            <a:srgbClr val="000000"/>
                          </a:solidFill>
                          <a:effectLst/>
                          <a:latin typeface="Calibri" panose="020F0502020204030204" pitchFamily="34" charset="0"/>
                        </a:rPr>
                        <a:t>.</a:t>
                      </a:r>
                    </a:p>
                    <a:p>
                      <a:pPr algn="l" fontAlgn="ctr"/>
                      <a:r>
                        <a:rPr lang="fr-FR" sz="95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GM10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95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95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95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950" b="0" i="0" u="none" strike="noStrike" dirty="0" smtClean="0">
                          <a:solidFill>
                            <a:srgbClr val="000000"/>
                          </a:solidFill>
                          <a:effectLst/>
                          <a:latin typeface="Calibri" panose="020F0502020204030204" pitchFamily="34" charset="0"/>
                        </a:rPr>
                        <a:t>Lexique lié aux pratiques économiques.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362111" y="710582"/>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66497" y="514065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507223086"/>
              </p:ext>
            </p:extLst>
          </p:nvPr>
        </p:nvGraphicFramePr>
        <p:xfrm>
          <a:off x="358768" y="6047433"/>
          <a:ext cx="6870264" cy="419925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950" b="1" i="0" u="none" strike="noStrike" dirty="0" smtClean="0">
                          <a:solidFill>
                            <a:srgbClr val="000000"/>
                          </a:solidFill>
                          <a:effectLst/>
                          <a:latin typeface="Calibri" panose="020F0502020204030204" pitchFamily="34" charset="0"/>
                        </a:rPr>
                        <a:t>EG1</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Se repérer dans son environnement proche.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95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95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EG4</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S'orienter et se déplacer en utilisant des repères.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95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5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EG11</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EG12</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Reconnaitre, nommer les figures usuelles. </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EG14</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Reporter une longueur sur une droite déjà tracée. Égalité de longueurs.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2325827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13a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936482276"/>
              </p:ext>
            </p:extLst>
          </p:nvPr>
        </p:nvGraphicFramePr>
        <p:xfrm>
          <a:off x="328488" y="1213194"/>
          <a:ext cx="6870264" cy="832040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2893814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13b</a:t>
            </a:r>
            <a:endParaRPr lang="fr-FR" sz="1600" b="1" dirty="0">
              <a:latin typeface="Century Gothic" panose="020B0502020202020204" pitchFamily="34" charset="0"/>
            </a:endParaRPr>
          </a:p>
        </p:txBody>
      </p:sp>
      <p:sp>
        <p:nvSpPr>
          <p:cNvPr id="7" name="ZoneTexte 6"/>
          <p:cNvSpPr txBox="1"/>
          <p:nvPr/>
        </p:nvSpPr>
        <p:spPr>
          <a:xfrm>
            <a:off x="196874" y="1155816"/>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32020" y="343255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409567253"/>
              </p:ext>
            </p:extLst>
          </p:nvPr>
        </p:nvGraphicFramePr>
        <p:xfrm>
          <a:off x="324757" y="1720355"/>
          <a:ext cx="6870264" cy="1340485"/>
        </p:xfrm>
        <a:graphic>
          <a:graphicData uri="http://schemas.openxmlformats.org/drawingml/2006/table">
            <a:tbl>
              <a:tblPr firstRow="1" bandRow="1">
                <a:tableStyleId>{5940675A-B579-460E-94D1-54222C63F5DA}</a:tableStyleId>
              </a:tblPr>
              <a:tblGrid>
                <a:gridCol w="656673"/>
                <a:gridCol w="3478696"/>
                <a:gridCol w="576469"/>
                <a:gridCol w="496957"/>
                <a:gridCol w="516425"/>
                <a:gridCol w="1145044"/>
              </a:tblGrid>
              <a:tr h="370840">
                <a:tc>
                  <a:txBody>
                    <a:bodyPr/>
                    <a:lstStyle/>
                    <a:p>
                      <a:pPr algn="ctr" fontAlgn="ctr"/>
                      <a:r>
                        <a:rPr lang="fr-FR" sz="900" b="1" i="0" u="none" strike="noStrike" dirty="0" smtClean="0">
                          <a:solidFill>
                            <a:srgbClr val="000000"/>
                          </a:solidFill>
                          <a:effectLst/>
                          <a:latin typeface="Calibri" panose="020F0502020204030204" pitchFamily="34" charset="0"/>
                        </a:rPr>
                        <a:t>GM4</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GM7</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9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900" b="0" i="0" u="none" strike="noStrike" dirty="0" smtClean="0">
                          <a:solidFill>
                            <a:srgbClr val="000000"/>
                          </a:solidFill>
                          <a:effectLst/>
                          <a:latin typeface="Calibri" panose="020F0502020204030204" pitchFamily="34" charset="0"/>
                        </a:rPr>
                        <a:t>Unités de mesures </a:t>
                      </a:r>
                      <a:r>
                        <a:rPr lang="fr-FR" sz="900" b="0" i="0" u="none" strike="noStrike" dirty="0" err="1" smtClean="0">
                          <a:solidFill>
                            <a:srgbClr val="000000"/>
                          </a:solidFill>
                          <a:effectLst/>
                          <a:latin typeface="Calibri" panose="020F0502020204030204" pitchFamily="34" charset="0"/>
                        </a:rPr>
                        <a:t>usuelles.longueur</a:t>
                      </a:r>
                      <a:r>
                        <a:rPr lang="fr-FR" sz="900" b="0" i="0" u="none" strike="noStrike" dirty="0" smtClean="0">
                          <a:solidFill>
                            <a:srgbClr val="000000"/>
                          </a:solidFill>
                          <a:effectLst/>
                          <a:latin typeface="Calibri" panose="020F0502020204030204" pitchFamily="34" charset="0"/>
                        </a:rPr>
                        <a:t> : m, dm, cm, mm, </a:t>
                      </a:r>
                      <a:r>
                        <a:rPr lang="fr-FR" sz="900" b="0" i="0" u="none" strike="noStrike" dirty="0" err="1" smtClean="0">
                          <a:solidFill>
                            <a:srgbClr val="000000"/>
                          </a:solidFill>
                          <a:effectLst/>
                          <a:latin typeface="Calibri" panose="020F0502020204030204" pitchFamily="34" charset="0"/>
                        </a:rPr>
                        <a:t>km.masse</a:t>
                      </a:r>
                      <a:r>
                        <a:rPr lang="fr-FR" sz="900" b="0" i="0" u="none" strike="noStrike" dirty="0" smtClean="0">
                          <a:solidFill>
                            <a:srgbClr val="000000"/>
                          </a:solidFill>
                          <a:effectLst/>
                          <a:latin typeface="Calibri" panose="020F0502020204030204" pitchFamily="34" charset="0"/>
                        </a:rPr>
                        <a:t> : g, kg, tonne. contenance : L, </a:t>
                      </a:r>
                      <a:r>
                        <a:rPr lang="fr-FR" sz="900" b="0" i="0" u="none" strike="noStrike" dirty="0" err="1" smtClean="0">
                          <a:solidFill>
                            <a:srgbClr val="000000"/>
                          </a:solidFill>
                          <a:effectLst/>
                          <a:latin typeface="Calibri" panose="020F0502020204030204" pitchFamily="34" charset="0"/>
                        </a:rPr>
                        <a:t>dL</a:t>
                      </a:r>
                      <a:r>
                        <a:rPr lang="fr-FR" sz="900" b="0" i="0" u="none" strike="noStrike" dirty="0" smtClean="0">
                          <a:solidFill>
                            <a:srgbClr val="000000"/>
                          </a:solidFill>
                          <a:effectLst/>
                          <a:latin typeface="Calibri" panose="020F0502020204030204" pitchFamily="34" charset="0"/>
                        </a:rPr>
                        <a:t>, </a:t>
                      </a:r>
                      <a:r>
                        <a:rPr lang="fr-FR" sz="900" b="0" i="0" u="none" strike="noStrike" dirty="0" err="1" smtClean="0">
                          <a:solidFill>
                            <a:srgbClr val="000000"/>
                          </a:solidFill>
                          <a:effectLst/>
                          <a:latin typeface="Calibri" panose="020F0502020204030204" pitchFamily="34" charset="0"/>
                        </a:rPr>
                        <a:t>cL</a:t>
                      </a:r>
                      <a:r>
                        <a:rPr lang="fr-FR" sz="900" b="0" i="0" u="none" strike="noStrike" dirty="0" smtClean="0">
                          <a:solidFill>
                            <a:srgbClr val="000000"/>
                          </a:solidFill>
                          <a:effectLst/>
                          <a:latin typeface="Calibri" panose="020F0502020204030204" pitchFamily="34" charset="0"/>
                        </a:rPr>
                        <a:t>.</a:t>
                      </a:r>
                    </a:p>
                    <a:p>
                      <a:pPr algn="l" fontAlgn="ctr"/>
                      <a:r>
                        <a:rPr lang="fr-FR" sz="9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grpSp>
        <p:nvGrpSpPr>
          <p:cNvPr id="24" name="Groupe 23"/>
          <p:cNvGrpSpPr/>
          <p:nvPr/>
        </p:nvGrpSpPr>
        <p:grpSpPr>
          <a:xfrm>
            <a:off x="500442" y="822930"/>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36687" y="3466006"/>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823475642"/>
              </p:ext>
            </p:extLst>
          </p:nvPr>
        </p:nvGraphicFramePr>
        <p:xfrm>
          <a:off x="324757" y="4293798"/>
          <a:ext cx="6870264" cy="58388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9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9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9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EG4</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S'orienter et se déplacer en utilisant des repères.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9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900" b="0" i="0" u="none" strike="noStrike" dirty="0" smtClean="0">
                          <a:solidFill>
                            <a:srgbClr val="000000"/>
                          </a:solidFill>
                          <a:effectLst/>
                          <a:latin typeface="Calibri" panose="020F0502020204030204" pitchFamily="34" charset="0"/>
                        </a:rPr>
                        <a:t>Repères spatiaux. </a:t>
                      </a:r>
                    </a:p>
                    <a:p>
                      <a:pPr algn="l" fontAlgn="ctr"/>
                      <a:r>
                        <a:rPr lang="fr-FR" sz="9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EG11</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EG15</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EG16</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EG17</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Reporter une longueur sur une droite déjà tracée. Égalité de longueurs.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EG18</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Repérer ou trouver le milieu d’un segment. Milieu d’un segment.</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EG19</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Reconnaitre si une figure présente un axe de symétrie (à trouver).</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EG20</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900" b="0" i="0" u="none" strike="noStrike" dirty="0" smtClean="0">
                          <a:solidFill>
                            <a:srgbClr val="000000"/>
                          </a:solidFill>
                          <a:effectLst/>
                          <a:latin typeface="Calibri" panose="020F0502020204030204" pitchFamily="34" charset="0"/>
                        </a:rPr>
                        <a:t>Symétrie axiale. </a:t>
                      </a:r>
                    </a:p>
                    <a:p>
                      <a:pPr algn="l" fontAlgn="ctr"/>
                      <a:r>
                        <a:rPr lang="fr-FR" sz="90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90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3316819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14a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014592345"/>
              </p:ext>
            </p:extLst>
          </p:nvPr>
        </p:nvGraphicFramePr>
        <p:xfrm>
          <a:off x="328488" y="1213194"/>
          <a:ext cx="6870264" cy="739648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ou un encadrement à une grandeur en mesurant celle-ci à l’aide d’une unité. </a:t>
                      </a:r>
                    </a:p>
                    <a:p>
                      <a:pPr algn="l" fontAlgn="ctr"/>
                      <a:r>
                        <a:rPr lang="fr-FR" sz="1200" b="0" i="0" u="none" strike="noStrike" dirty="0" smtClean="0">
                          <a:solidFill>
                            <a:srgbClr val="000000"/>
                          </a:solidFill>
                          <a:effectLst/>
                          <a:latin typeface="Calibri" panose="020F0502020204030204" pitchFamily="34" charset="0"/>
                        </a:rPr>
                        <a:t>La demi-droite graduée comme mode de représentation des nombres grâce au lien entre nombres et longueurs. </a:t>
                      </a:r>
                    </a:p>
                    <a:p>
                      <a:pPr algn="l" fontAlgn="ctr"/>
                      <a:r>
                        <a:rPr lang="fr-FR" sz="1200" b="0" i="0" u="none" strike="noStrike" dirty="0" smtClean="0">
                          <a:solidFill>
                            <a:srgbClr val="000000"/>
                          </a:solidFill>
                          <a:effectLst/>
                          <a:latin typeface="Calibri" panose="020F0502020204030204" pitchFamily="34" charset="0"/>
                        </a:rPr>
                        <a:t>Lien entre nombre et mesure de grandeurs une unité étant choisie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3263973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14b</a:t>
            </a:r>
            <a:endParaRPr lang="fr-FR" sz="1600" b="1" dirty="0">
              <a:latin typeface="Century Gothic" panose="020B0502020202020204" pitchFamily="34" charset="0"/>
            </a:endParaRPr>
          </a:p>
        </p:txBody>
      </p:sp>
      <p:sp>
        <p:nvSpPr>
          <p:cNvPr id="7" name="ZoneTexte 6"/>
          <p:cNvSpPr txBox="1"/>
          <p:nvPr/>
        </p:nvSpPr>
        <p:spPr>
          <a:xfrm>
            <a:off x="221995" y="76710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01735" y="539925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252407123"/>
              </p:ext>
            </p:extLst>
          </p:nvPr>
        </p:nvGraphicFramePr>
        <p:xfrm>
          <a:off x="401735" y="1484959"/>
          <a:ext cx="6870264" cy="365760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950" b="1" i="0" u="none" strike="noStrike" dirty="0" smtClean="0">
                          <a:solidFill>
                            <a:schemeClr val="tx1"/>
                          </a:solidFill>
                          <a:effectLst/>
                          <a:latin typeface="Calibri" panose="020F0502020204030204" pitchFamily="34" charset="0"/>
                        </a:rPr>
                        <a:t>GM3</a:t>
                      </a:r>
                      <a:endParaRPr lang="fr-FR" sz="95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tx1"/>
                          </a:solidFill>
                          <a:effectLst/>
                          <a:latin typeface="Calibri" panose="020F0502020204030204" pitchFamily="34" charset="0"/>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950" b="0" i="0" u="none" strike="noStrike" dirty="0">
                        <a:solidFill>
                          <a:schemeClr val="tx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95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950" b="0" i="0" u="none" strike="noStrike" dirty="0" smtClean="0">
                          <a:solidFill>
                            <a:srgbClr val="000000"/>
                          </a:solidFill>
                          <a:effectLst/>
                          <a:latin typeface="Calibri" panose="020F0502020204030204" pitchFamily="34" charset="0"/>
                        </a:rPr>
                        <a:t>Unités de mesures </a:t>
                      </a:r>
                      <a:r>
                        <a:rPr lang="fr-FR" sz="950" b="0" i="0" u="none" strike="noStrike" dirty="0" err="1" smtClean="0">
                          <a:solidFill>
                            <a:srgbClr val="000000"/>
                          </a:solidFill>
                          <a:effectLst/>
                          <a:latin typeface="Calibri" panose="020F0502020204030204" pitchFamily="34" charset="0"/>
                        </a:rPr>
                        <a:t>usuelles.longueur</a:t>
                      </a:r>
                      <a:r>
                        <a:rPr lang="fr-FR" sz="950" b="0" i="0" u="none" strike="noStrike" dirty="0" smtClean="0">
                          <a:solidFill>
                            <a:srgbClr val="000000"/>
                          </a:solidFill>
                          <a:effectLst/>
                          <a:latin typeface="Calibri" panose="020F0502020204030204" pitchFamily="34" charset="0"/>
                        </a:rPr>
                        <a:t> : m, dm, cm, mm, </a:t>
                      </a:r>
                      <a:r>
                        <a:rPr lang="fr-FR" sz="950" b="0" i="0" u="none" strike="noStrike" dirty="0" err="1" smtClean="0">
                          <a:solidFill>
                            <a:srgbClr val="000000"/>
                          </a:solidFill>
                          <a:effectLst/>
                          <a:latin typeface="Calibri" panose="020F0502020204030204" pitchFamily="34" charset="0"/>
                        </a:rPr>
                        <a:t>km.masse</a:t>
                      </a:r>
                      <a:r>
                        <a:rPr lang="fr-FR" sz="950" b="0" i="0" u="none" strike="noStrike" dirty="0" smtClean="0">
                          <a:solidFill>
                            <a:srgbClr val="000000"/>
                          </a:solidFill>
                          <a:effectLst/>
                          <a:latin typeface="Calibri" panose="020F0502020204030204" pitchFamily="34" charset="0"/>
                        </a:rPr>
                        <a:t> : g, kg, tonne. contenance : L, </a:t>
                      </a:r>
                      <a:r>
                        <a:rPr lang="fr-FR" sz="950" b="0" i="0" u="none" strike="noStrike" dirty="0" err="1" smtClean="0">
                          <a:solidFill>
                            <a:srgbClr val="000000"/>
                          </a:solidFill>
                          <a:effectLst/>
                          <a:latin typeface="Calibri" panose="020F0502020204030204" pitchFamily="34" charset="0"/>
                        </a:rPr>
                        <a:t>dL</a:t>
                      </a:r>
                      <a:r>
                        <a:rPr lang="fr-FR" sz="950" b="0" i="0" u="none" strike="noStrike" dirty="0" smtClean="0">
                          <a:solidFill>
                            <a:srgbClr val="000000"/>
                          </a:solidFill>
                          <a:effectLst/>
                          <a:latin typeface="Calibri" panose="020F0502020204030204" pitchFamily="34" charset="0"/>
                        </a:rPr>
                        <a:t>, </a:t>
                      </a:r>
                      <a:r>
                        <a:rPr lang="fr-FR" sz="950" b="0" i="0" u="none" strike="noStrike" dirty="0" err="1" smtClean="0">
                          <a:solidFill>
                            <a:srgbClr val="000000"/>
                          </a:solidFill>
                          <a:effectLst/>
                          <a:latin typeface="Calibri" panose="020F0502020204030204" pitchFamily="34" charset="0"/>
                        </a:rPr>
                        <a:t>cL</a:t>
                      </a:r>
                      <a:r>
                        <a:rPr lang="fr-FR" sz="950" b="0" i="0" u="none" strike="noStrike" dirty="0" smtClean="0">
                          <a:solidFill>
                            <a:srgbClr val="000000"/>
                          </a:solidFill>
                          <a:effectLst/>
                          <a:latin typeface="Calibri" panose="020F0502020204030204" pitchFamily="34" charset="0"/>
                        </a:rPr>
                        <a:t>.</a:t>
                      </a:r>
                    </a:p>
                    <a:p>
                      <a:pPr algn="l" fontAlgn="ctr"/>
                      <a:r>
                        <a:rPr lang="fr-FR" sz="95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GM10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95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95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95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950" b="0" i="0" u="none" strike="noStrike" dirty="0" smtClean="0">
                          <a:solidFill>
                            <a:srgbClr val="000000"/>
                          </a:solidFill>
                          <a:effectLst/>
                          <a:latin typeface="Calibri" panose="020F0502020204030204" pitchFamily="34" charset="0"/>
                        </a:rPr>
                        <a:t>Lexique lié aux pratiques économiques.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234967081"/>
              </p:ext>
            </p:extLst>
          </p:nvPr>
        </p:nvGraphicFramePr>
        <p:xfrm>
          <a:off x="401735" y="6117110"/>
          <a:ext cx="6870264" cy="419925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95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5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EG11</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EG15</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EG16</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Reporter une longueur sur une droite déjà tracée. Égalité de longueurs.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EG18</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Repérer ou trouver le milieu d’un segment. Milieu d’un segment.</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EG19</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Reconnaitre si une figure présente un axe de symétrie (à trouver).</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EG20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950" b="0" i="0" u="none" strike="noStrike" dirty="0" smtClean="0">
                          <a:solidFill>
                            <a:srgbClr val="000000"/>
                          </a:solidFill>
                          <a:effectLst/>
                          <a:latin typeface="Calibri" panose="020F0502020204030204" pitchFamily="34" charset="0"/>
                        </a:rPr>
                        <a:t>Symétrie axiale. </a:t>
                      </a:r>
                    </a:p>
                    <a:p>
                      <a:pPr algn="l" fontAlgn="ctr"/>
                      <a:r>
                        <a:rPr lang="fr-FR" sz="95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95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592667" y="69212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99448" y="528948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970602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15a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398888543"/>
              </p:ext>
            </p:extLst>
          </p:nvPr>
        </p:nvGraphicFramePr>
        <p:xfrm>
          <a:off x="328752" y="1077624"/>
          <a:ext cx="6870264" cy="8893810"/>
        </p:xfrm>
        <a:graphic>
          <a:graphicData uri="http://schemas.openxmlformats.org/drawingml/2006/table">
            <a:tbl>
              <a:tblPr firstRow="1" bandRow="1">
                <a:tableStyleId>{5940675A-B579-460E-94D1-54222C63F5DA}</a:tableStyleId>
              </a:tblPr>
              <a:tblGrid>
                <a:gridCol w="766401"/>
                <a:gridCol w="3261273"/>
                <a:gridCol w="536713"/>
                <a:gridCol w="576470"/>
                <a:gridCol w="584363"/>
                <a:gridCol w="1145044"/>
              </a:tblGrid>
              <a:tr h="370840">
                <a:tc>
                  <a:txBody>
                    <a:bodyPr/>
                    <a:lstStyle/>
                    <a:p>
                      <a:pPr algn="ctr" fontAlgn="ctr"/>
                      <a:r>
                        <a:rPr lang="fr-FR" sz="1050" b="1" i="0" u="none" strike="noStrike" dirty="0" smtClean="0">
                          <a:solidFill>
                            <a:srgbClr val="000000"/>
                          </a:solidFill>
                          <a:effectLst/>
                          <a:latin typeface="Calibri" panose="020F0502020204030204" pitchFamily="34" charset="0"/>
                        </a:rPr>
                        <a:t>NC2</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Utiliser diverses stratégies de dénombrement.</a:t>
                      </a:r>
                    </a:p>
                    <a:p>
                      <a:pPr algn="l" fontAlgn="ctr"/>
                      <a:r>
                        <a:rPr lang="fr-FR" sz="1050" b="0" i="0" u="none" strike="noStrike" dirty="0" smtClean="0">
                          <a:solidFill>
                            <a:srgbClr val="000000"/>
                          </a:solidFill>
                          <a:effectLst/>
                          <a:latin typeface="Calibri" panose="020F0502020204030204" pitchFamily="34" charset="0"/>
                        </a:rPr>
                        <a:t>Procédures de dénombrement (décompositions/</a:t>
                      </a:r>
                    </a:p>
                    <a:p>
                      <a:pPr algn="l" fontAlgn="ctr"/>
                      <a:r>
                        <a:rPr lang="fr-FR" sz="105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NC7</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05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05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050" b="0" i="0" u="none" strike="noStrike" dirty="0" smtClean="0">
                          <a:solidFill>
                            <a:srgbClr val="000000"/>
                          </a:solidFill>
                          <a:effectLst/>
                          <a:latin typeface="Calibri" panose="020F0502020204030204" pitchFamily="34" charset="0"/>
                        </a:rPr>
                        <a:t>Noms des nombres.</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NC9</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NC10</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Associer un nombre ou un encadrement à une grandeur en mesurant celle-ci à l’aide d’une unité. </a:t>
                      </a:r>
                    </a:p>
                    <a:p>
                      <a:pPr algn="l" fontAlgn="ctr"/>
                      <a:r>
                        <a:rPr lang="fr-FR" sz="1050" b="0" i="0" u="none" strike="noStrike" dirty="0" smtClean="0">
                          <a:solidFill>
                            <a:srgbClr val="000000"/>
                          </a:solidFill>
                          <a:effectLst/>
                          <a:latin typeface="Calibri" panose="020F0502020204030204" pitchFamily="34" charset="0"/>
                        </a:rPr>
                        <a:t>La demi-droite graduée comme mode de représentation des nombres grâce au lien entre nombres et longueurs. </a:t>
                      </a:r>
                    </a:p>
                    <a:p>
                      <a:pPr algn="l" fontAlgn="ctr"/>
                      <a:r>
                        <a:rPr lang="fr-FR" sz="1050" b="0" i="0" u="none" strike="noStrike" dirty="0" smtClean="0">
                          <a:solidFill>
                            <a:srgbClr val="000000"/>
                          </a:solidFill>
                          <a:effectLst/>
                          <a:latin typeface="Calibri" panose="020F0502020204030204" pitchFamily="34" charset="0"/>
                        </a:rPr>
                        <a:t>Lien entre nombre et mesure de grandeurs une unité étant choisie</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NC11</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050" b="0" i="0" u="none" strike="noStrike" dirty="0" smtClean="0">
                          <a:solidFill>
                            <a:srgbClr val="000000"/>
                          </a:solidFill>
                          <a:effectLst/>
                          <a:latin typeface="Calibri" panose="020F0502020204030204" pitchFamily="34" charset="0"/>
                        </a:rPr>
                        <a:t>Sens des opérations. </a:t>
                      </a:r>
                    </a:p>
                    <a:p>
                      <a:pPr algn="l" fontAlgn="ctr"/>
                      <a:r>
                        <a:rPr lang="fr-FR" sz="105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05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05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dirty="0"/>
                    </a:p>
                  </a:txBody>
                  <a:tcPr/>
                </a:tc>
                <a:tc>
                  <a:txBody>
                    <a:bodyPr/>
                    <a:lstStyle/>
                    <a:p>
                      <a:endParaRPr lang="fr-FR" sz="1100"/>
                    </a:p>
                  </a:txBody>
                  <a:tcPr/>
                </a:tc>
              </a:tr>
              <a:tr h="370840">
                <a:tc>
                  <a:txBody>
                    <a:bodyPr/>
                    <a:lstStyle/>
                    <a:p>
                      <a:pPr algn="ctr" fontAlgn="ctr"/>
                      <a:r>
                        <a:rPr lang="fr-FR" sz="105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05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NC14</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Élaborer ou choisir des stratégies de calcul à l’oral et à l’écrit. </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050" b="1" i="0" u="none" strike="noStrike" smtClean="0">
                          <a:solidFill>
                            <a:srgbClr val="000000"/>
                          </a:solidFill>
                          <a:effectLst/>
                          <a:latin typeface="Calibri" panose="020F0502020204030204" pitchFamily="34" charset="0"/>
                        </a:rPr>
                        <a:t>NC15</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rgbClr val="000000"/>
                          </a:solidFill>
                          <a:effectLst/>
                          <a:latin typeface="Calibri" panose="020F0502020204030204" pitchFamily="34" charset="0"/>
                        </a:rPr>
                        <a:t>Vérifier la vraisemblance d’un résultat, notamment en estimant son ordre de grandeur.</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050" b="1" i="0" u="none" strike="noStrike">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050" b="0" i="0" u="sng" strike="noStrike" dirty="0">
                          <a:solidFill>
                            <a:srgbClr val="000000"/>
                          </a:solidFill>
                          <a:effectLst/>
                          <a:latin typeface="Calibri" panose="020F0502020204030204" pitchFamily="34" charset="0"/>
                        </a:rPr>
                        <a:t>Calcul mental </a:t>
                      </a:r>
                      <a:r>
                        <a:rPr lang="fr-FR" sz="105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NC17</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sng" strike="noStrike" dirty="0" smtClean="0">
                          <a:solidFill>
                            <a:srgbClr val="000000"/>
                          </a:solidFill>
                          <a:effectLst/>
                          <a:latin typeface="Calibri" panose="020F0502020204030204" pitchFamily="34" charset="0"/>
                        </a:rPr>
                        <a:t>Calcul en ligne :</a:t>
                      </a:r>
                      <a:r>
                        <a:rPr lang="fr-FR" sz="105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050" b="1" i="0" u="none" strike="noStrike" dirty="0" smtClean="0">
                          <a:solidFill>
                            <a:srgbClr val="000000"/>
                          </a:solidFill>
                          <a:effectLst/>
                          <a:latin typeface="Calibri" panose="020F0502020204030204" pitchFamily="34" charset="0"/>
                        </a:rPr>
                        <a:t>NC18</a:t>
                      </a:r>
                      <a:endParaRPr lang="fr-FR" sz="10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50" b="0" i="0" u="sng" strike="noStrike" dirty="0" smtClean="0">
                          <a:solidFill>
                            <a:srgbClr val="000000"/>
                          </a:solidFill>
                          <a:effectLst/>
                          <a:latin typeface="Calibri" panose="020F0502020204030204" pitchFamily="34" charset="0"/>
                        </a:rPr>
                        <a:t>Calcul posé : </a:t>
                      </a:r>
                      <a:r>
                        <a:rPr lang="fr-FR" sz="105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0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639489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497859952"/>
              </p:ext>
            </p:extLst>
          </p:nvPr>
        </p:nvGraphicFramePr>
        <p:xfrm>
          <a:off x="344703" y="1290337"/>
          <a:ext cx="6870264" cy="886904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mental : </a:t>
                      </a:r>
                      <a:r>
                        <a:rPr lang="fr-FR" sz="1200" b="0" i="0" u="none" strike="noStrike" dirty="0" smtClean="0">
                          <a:solidFill>
                            <a:srgbClr val="000000"/>
                          </a:solidFill>
                          <a:effectLst/>
                          <a:latin typeface="Calibri" panose="020F0502020204030204" pitchFamily="34" charset="0"/>
                        </a:rPr>
                        <a:t>calculer mentalement pour obtenir un résultat exact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4026566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15b</a:t>
            </a:r>
            <a:endParaRPr lang="fr-FR" sz="1600" b="1" dirty="0">
              <a:latin typeface="Century Gothic" panose="020B0502020202020204" pitchFamily="34" charset="0"/>
            </a:endParaRPr>
          </a:p>
        </p:txBody>
      </p:sp>
      <p:sp>
        <p:nvSpPr>
          <p:cNvPr id="7" name="ZoneTexte 6"/>
          <p:cNvSpPr txBox="1"/>
          <p:nvPr/>
        </p:nvSpPr>
        <p:spPr>
          <a:xfrm>
            <a:off x="211037" y="1611751"/>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25725" y="313673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42698339"/>
              </p:ext>
            </p:extLst>
          </p:nvPr>
        </p:nvGraphicFramePr>
        <p:xfrm>
          <a:off x="287183" y="2175388"/>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979484703"/>
              </p:ext>
            </p:extLst>
          </p:nvPr>
        </p:nvGraphicFramePr>
        <p:xfrm>
          <a:off x="325725" y="3715725"/>
          <a:ext cx="6870264" cy="31330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2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2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S'orienter et se déplacer en utilisant des repères.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200" b="0" i="0" u="none" strike="noStrike" dirty="0" smtClean="0">
                          <a:solidFill>
                            <a:srgbClr val="000000"/>
                          </a:solidFill>
                          <a:effectLst/>
                          <a:latin typeface="Calibri" panose="020F0502020204030204" pitchFamily="34" charset="0"/>
                        </a:rPr>
                        <a:t>Repères spatiaux. </a:t>
                      </a:r>
                    </a:p>
                    <a:p>
                      <a:pPr algn="l" fontAlgn="ctr"/>
                      <a:r>
                        <a:rPr lang="fr-FR" sz="12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325725" y="137705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32389" y="280562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378446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16a</a:t>
            </a:r>
            <a:endParaRPr lang="fr-FR" sz="1600" b="1" dirty="0">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910793970"/>
              </p:ext>
            </p:extLst>
          </p:nvPr>
        </p:nvGraphicFramePr>
        <p:xfrm>
          <a:off x="328752" y="1154382"/>
          <a:ext cx="6870264" cy="628015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2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200" b="0" i="0" u="none" strike="noStrike" dirty="0" smtClean="0">
                          <a:solidFill>
                            <a:srgbClr val="000000"/>
                          </a:solidFill>
                          <a:effectLst/>
                          <a:latin typeface="Calibri" panose="020F0502020204030204" pitchFamily="34" charset="0"/>
                        </a:rPr>
                        <a:t>Ordre. </a:t>
                      </a:r>
                    </a:p>
                    <a:p>
                      <a:pPr algn="l" fontAlgn="ctr"/>
                      <a:r>
                        <a:rPr lang="fr-FR" sz="1200" b="0" i="0" u="none" strike="noStrike" dirty="0" smtClean="0">
                          <a:solidFill>
                            <a:srgbClr val="000000"/>
                          </a:solidFill>
                          <a:effectLst/>
                          <a:latin typeface="Calibri" panose="020F0502020204030204" pitchFamily="34" charset="0"/>
                        </a:rPr>
                        <a:t>Sens des symboles =, &lt;, &gt;.</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bl>
          </a:graphicData>
        </a:graphic>
      </p:graphicFrame>
      <p:sp>
        <p:nvSpPr>
          <p:cNvPr id="28" name="ZoneTexte 27"/>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1726388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16b</a:t>
            </a:r>
            <a:endParaRPr lang="fr-FR" sz="1600" b="1" dirty="0">
              <a:latin typeface="Century Gothic" panose="020B0502020202020204" pitchFamily="34" charset="0"/>
            </a:endParaRPr>
          </a:p>
        </p:txBody>
      </p:sp>
      <p:sp>
        <p:nvSpPr>
          <p:cNvPr id="7" name="ZoneTexte 6"/>
          <p:cNvSpPr txBox="1"/>
          <p:nvPr/>
        </p:nvSpPr>
        <p:spPr>
          <a:xfrm>
            <a:off x="196874" y="1072491"/>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180600" y="380555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861735754"/>
              </p:ext>
            </p:extLst>
          </p:nvPr>
        </p:nvGraphicFramePr>
        <p:xfrm>
          <a:off x="351713" y="1731768"/>
          <a:ext cx="6870264" cy="17868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10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1100" b="0" i="0" u="none" strike="noStrike" dirty="0" smtClean="0">
                          <a:solidFill>
                            <a:srgbClr val="000000"/>
                          </a:solidFill>
                          <a:effectLst/>
                          <a:latin typeface="Calibri" panose="020F0502020204030204" pitchFamily="34" charset="0"/>
                        </a:rPr>
                        <a:t>Lexique spécifique associé aux longueurs, aux masses, aux durées.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1100" b="1" dirty="0" smtClean="0"/>
                        <a:t>GM5</a:t>
                      </a:r>
                      <a:endParaRPr lang="fr-FR" sz="1100" b="1" dirty="0"/>
                    </a:p>
                  </a:txBody>
                  <a:tcPr anchor="ctr"/>
                </a:tc>
                <a:tc>
                  <a:txBody>
                    <a:bodyPr/>
                    <a:lstStyle/>
                    <a:p>
                      <a:pPr algn="l"/>
                      <a:r>
                        <a:rPr lang="fr-FR" sz="1100" dirty="0" smtClean="0"/>
                        <a:t>Mesurer des masses et des contenances avec des instruments adaptés. </a:t>
                      </a:r>
                      <a:endParaRPr lang="fr-FR" sz="1100" dirty="0"/>
                    </a:p>
                  </a:txBody>
                  <a:tcPr anchor="ct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782343495"/>
              </p:ext>
            </p:extLst>
          </p:nvPr>
        </p:nvGraphicFramePr>
        <p:xfrm>
          <a:off x="351713" y="4553611"/>
          <a:ext cx="6870264" cy="571246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1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Situer des objets ou des personnes les uns par rapport aux autres ou par rapport à d’autres </a:t>
                      </a:r>
                      <a:r>
                        <a:rPr lang="fr-FR" sz="1100" b="0" i="0" u="none" strike="noStrike" dirty="0" smtClean="0">
                          <a:solidFill>
                            <a:srgbClr val="000000"/>
                          </a:solidFill>
                          <a:effectLst/>
                          <a:latin typeface="Calibri" panose="020F0502020204030204" pitchFamily="34" charset="0"/>
                        </a:rPr>
                        <a:t>repères.</a:t>
                      </a:r>
                    </a:p>
                    <a:p>
                      <a:pPr algn="l" fontAlgn="ctr"/>
                      <a:r>
                        <a:rPr lang="fr-FR" sz="1100" b="0" i="0" u="none" strike="noStrike" dirty="0" smtClean="0">
                          <a:solidFill>
                            <a:srgbClr val="000000"/>
                          </a:solidFill>
                          <a:effectLst/>
                          <a:latin typeface="Calibri" panose="020F0502020204030204" pitchFamily="34" charset="0"/>
                        </a:rPr>
                        <a:t>Vocabulaire </a:t>
                      </a:r>
                      <a:r>
                        <a:rPr lang="fr-FR" sz="1100" b="0" i="0" u="none" strike="noStrike" dirty="0">
                          <a:solidFill>
                            <a:srgbClr val="000000"/>
                          </a:solidFill>
                          <a:effectLst/>
                          <a:latin typeface="Calibri" panose="020F0502020204030204" pitchFamily="34" charset="0"/>
                        </a:rPr>
                        <a:t>permettant de définir des positions (gauche</a:t>
                      </a:r>
                      <a:r>
                        <a:rPr lang="fr-FR" sz="1100" b="0" i="0" u="none" strike="noStrike" dirty="0" smtClean="0">
                          <a:solidFill>
                            <a:srgbClr val="000000"/>
                          </a:solidFill>
                          <a:effectLst/>
                          <a:latin typeface="Calibri" panose="020F0502020204030204" pitchFamily="34" charset="0"/>
                        </a:rPr>
                        <a:t>, droite</a:t>
                      </a:r>
                      <a:r>
                        <a:rPr lang="fr-FR" sz="1100" b="0" i="0" u="none" strike="noStrike" dirty="0">
                          <a:solidFill>
                            <a:srgbClr val="000000"/>
                          </a:solidFill>
                          <a:effectLst/>
                          <a:latin typeface="Calibri" panose="020F0502020204030204" pitchFamily="34" charset="0"/>
                        </a:rPr>
                        <a:t>, au-dessus, en dessous, sur, sous, devant, derrière, près, loin, premier plan, second plan, nord, sud, est, ouest</a:t>
                      </a:r>
                      <a:r>
                        <a:rPr lang="fr-FR" sz="1100" b="0" i="0" u="none" strike="noStrike" dirty="0" smtClean="0">
                          <a:solidFill>
                            <a:srgbClr val="000000"/>
                          </a:solidFill>
                          <a:effectLst/>
                          <a:latin typeface="Calibri" panose="020F0502020204030204" pitchFamily="34" charset="0"/>
                        </a:rPr>
                        <a:t>,…).</a:t>
                      </a:r>
                    </a:p>
                    <a:p>
                      <a:pPr algn="l" fontAlgn="ctr"/>
                      <a:r>
                        <a:rPr lang="fr-FR" sz="1100" b="0" i="0" u="none" strike="noStrike" dirty="0" smtClean="0">
                          <a:solidFill>
                            <a:srgbClr val="000000"/>
                          </a:solidFill>
                          <a:effectLst/>
                          <a:latin typeface="Calibri" panose="020F0502020204030204" pitchFamily="34" charset="0"/>
                        </a:rPr>
                        <a:t>Vocabulaire </a:t>
                      </a:r>
                      <a:r>
                        <a:rPr lang="fr-FR" sz="1100" b="0" i="0" u="none" strike="noStrike" dirty="0">
                          <a:solidFill>
                            <a:srgbClr val="000000"/>
                          </a:solidFill>
                          <a:effectLst/>
                          <a:latin typeface="Calibri" panose="020F0502020204030204" pitchFamily="34" charset="0"/>
                        </a:rPr>
                        <a:t>permettant de définir des déplacements (avancer, reculer, tourner à droite/à gauche, monter, descendre,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S'orienter et se déplacer en utilisant des repères.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EG6</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110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et comparer des solides en utilisant le vocabulaire approprié. </a:t>
                      </a:r>
                    </a:p>
                    <a:p>
                      <a:pPr algn="l" fontAlgn="ctr"/>
                      <a:r>
                        <a:rPr lang="fr-FR" sz="1100" b="0" i="0" u="none" strike="noStrike" dirty="0" smtClean="0">
                          <a:solidFill>
                            <a:srgbClr val="000000"/>
                          </a:solidFill>
                          <a:effectLst/>
                          <a:latin typeface="Calibri" panose="020F0502020204030204" pitchFamily="34" charset="0"/>
                        </a:rPr>
                        <a:t>Les faces d’un cube sont des carrés. </a:t>
                      </a:r>
                    </a:p>
                    <a:p>
                      <a:pPr algn="l" fontAlgn="ctr"/>
                      <a:r>
                        <a:rPr lang="fr-FR" sz="1100" b="0" i="0" u="none" strike="noStrike" dirty="0" smtClean="0">
                          <a:solidFill>
                            <a:srgbClr val="000000"/>
                          </a:solidFill>
                          <a:effectLst/>
                          <a:latin typeface="Calibri" panose="020F0502020204030204" pitchFamily="34" charset="0"/>
                        </a:rPr>
                        <a:t>Les faces d’un pavé droit sont des rectangles (qui peuvent être des carrés).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Reproduire des solides.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EG15</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180600" y="822127"/>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59097" y="3716778"/>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137542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17a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509161803"/>
              </p:ext>
            </p:extLst>
          </p:nvPr>
        </p:nvGraphicFramePr>
        <p:xfrm>
          <a:off x="328488" y="1213194"/>
          <a:ext cx="6870264" cy="186753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NC3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un rang ou une position dans une file ou sur une piste.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1161832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17b</a:t>
            </a:r>
            <a:endParaRPr lang="fr-FR" sz="1600" b="1" dirty="0">
              <a:latin typeface="Century Gothic" panose="020B0502020202020204" pitchFamily="34" charset="0"/>
            </a:endParaRPr>
          </a:p>
        </p:txBody>
      </p:sp>
      <p:sp>
        <p:nvSpPr>
          <p:cNvPr id="7" name="ZoneTexte 6"/>
          <p:cNvSpPr txBox="1"/>
          <p:nvPr/>
        </p:nvSpPr>
        <p:spPr>
          <a:xfrm>
            <a:off x="196874" y="130567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196874" y="4316480"/>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4148807295"/>
              </p:ext>
            </p:extLst>
          </p:nvPr>
        </p:nvGraphicFramePr>
        <p:xfrm>
          <a:off x="328752" y="1966823"/>
          <a:ext cx="6870264" cy="203073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483319">
                <a:tc>
                  <a:txBody>
                    <a:bodyPr/>
                    <a:lstStyle/>
                    <a:p>
                      <a:pPr algn="ctr" fontAlgn="ctr"/>
                      <a:r>
                        <a:rPr lang="fr-FR" sz="12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Dans des cas simples, représenter une grandeur par une longueur, notamment sur une demi-droite graduée. </a:t>
                      </a:r>
                    </a:p>
                    <a:p>
                      <a:pPr algn="l" fontAlgn="ctr"/>
                      <a:r>
                        <a:rPr lang="fr-FR" sz="1200" b="0" i="0" u="none" strike="noStrike" dirty="0" smtClean="0">
                          <a:solidFill>
                            <a:srgbClr val="000000"/>
                          </a:solidFill>
                          <a:effectLst/>
                          <a:latin typeface="Calibri" panose="020F0502020204030204" pitchFamily="34" charset="0"/>
                        </a:rPr>
                        <a:t>Des objets de grandeurs égales sont représentés par des segments de longueurs égales. </a:t>
                      </a:r>
                    </a:p>
                    <a:p>
                      <a:pPr algn="l" fontAlgn="ctr"/>
                      <a:r>
                        <a:rPr lang="fr-FR" sz="1200" b="0" i="0" u="none" strike="noStrike" dirty="0" smtClean="0">
                          <a:solidFill>
                            <a:srgbClr val="000000"/>
                          </a:solidFill>
                          <a:effectLst/>
                          <a:latin typeface="Calibri" panose="020F0502020204030204" pitchFamily="34" charset="0"/>
                        </a:rPr>
                        <a:t>La règle graduée en cm comme cas particulier d’une demi-droite graduée.</a:t>
                      </a:r>
                    </a:p>
                    <a:p>
                      <a:pPr algn="l" fontAlgn="ctr"/>
                      <a:r>
                        <a:rPr lang="fr-FR" sz="1200" b="0" i="0" u="none" strike="noStrike" dirty="0" smtClean="0">
                          <a:solidFill>
                            <a:srgbClr val="000000"/>
                          </a:solidFill>
                          <a:effectLst/>
                          <a:latin typeface="Calibri" panose="020F0502020204030204" pitchFamily="34" charset="0"/>
                        </a:rPr>
                        <a:t>Une grandeur double est représentée par une longueur double.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777983828"/>
              </p:ext>
            </p:extLst>
          </p:nvPr>
        </p:nvGraphicFramePr>
        <p:xfrm>
          <a:off x="352685" y="5096564"/>
          <a:ext cx="6870264" cy="147764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504437" y="113708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40682" y="4220108"/>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3936183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18a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1213240047"/>
              </p:ext>
            </p:extLst>
          </p:nvPr>
        </p:nvGraphicFramePr>
        <p:xfrm>
          <a:off x="328488" y="1213194"/>
          <a:ext cx="6870264" cy="739648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92971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18b</a:t>
            </a:r>
            <a:endParaRPr lang="fr-FR" sz="1600" b="1" dirty="0">
              <a:latin typeface="Century Gothic" panose="020B0502020202020204" pitchFamily="34" charset="0"/>
            </a:endParaRPr>
          </a:p>
        </p:txBody>
      </p:sp>
      <p:sp>
        <p:nvSpPr>
          <p:cNvPr id="7" name="ZoneTexte 6"/>
          <p:cNvSpPr txBox="1"/>
          <p:nvPr/>
        </p:nvSpPr>
        <p:spPr>
          <a:xfrm>
            <a:off x="196874" y="130567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86291" y="493042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992552058"/>
              </p:ext>
            </p:extLst>
          </p:nvPr>
        </p:nvGraphicFramePr>
        <p:xfrm>
          <a:off x="308870" y="1955150"/>
          <a:ext cx="6870264" cy="257937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impliquant des conversions simples d’une unité usuelle à une autre.</a:t>
                      </a:r>
                    </a:p>
                    <a:p>
                      <a:pPr algn="l" fontAlgn="ctr"/>
                      <a:r>
                        <a:rPr lang="fr-FR" sz="1200" b="0" i="0" u="none" strike="noStrike" dirty="0" smtClean="0">
                          <a:solidFill>
                            <a:srgbClr val="000000"/>
                          </a:solidFill>
                          <a:effectLst/>
                          <a:latin typeface="Calibri" panose="020F0502020204030204" pitchFamily="34" charset="0"/>
                        </a:rPr>
                        <a:t>Convertir avant de calculer si nécessaire. Relations entre les unités usuelles.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618885460"/>
              </p:ext>
            </p:extLst>
          </p:nvPr>
        </p:nvGraphicFramePr>
        <p:xfrm>
          <a:off x="308870" y="5602065"/>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EG9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Fabriquer un cube à partir d’un patron fourni.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549452" y="102273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506173" y="472283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967223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19a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4206848501"/>
              </p:ext>
            </p:extLst>
          </p:nvPr>
        </p:nvGraphicFramePr>
        <p:xfrm>
          <a:off x="328488" y="1213194"/>
          <a:ext cx="6870264" cy="850328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NC4</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Faire le lien entre le rang dans une liste et le nombre d’éléments qui le précèdent. (Relation entre ordinaux et cardinaux.)</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mental : </a:t>
                      </a:r>
                      <a:r>
                        <a:rPr lang="fr-FR" sz="1200" b="0" i="0" u="none" strike="noStrike" dirty="0" smtClean="0">
                          <a:solidFill>
                            <a:srgbClr val="000000"/>
                          </a:solidFill>
                          <a:effectLst/>
                          <a:latin typeface="Calibri" panose="020F0502020204030204" pitchFamily="34" charset="0"/>
                        </a:rPr>
                        <a:t>calculer mentalement pour obtenir un résultat exact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1228879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19b</a:t>
            </a:r>
            <a:endParaRPr lang="fr-FR" sz="1600" b="1" dirty="0">
              <a:latin typeface="Century Gothic" panose="020B0502020202020204" pitchFamily="34" charset="0"/>
            </a:endParaRPr>
          </a:p>
        </p:txBody>
      </p:sp>
      <p:sp>
        <p:nvSpPr>
          <p:cNvPr id="7" name="ZoneTexte 6"/>
          <p:cNvSpPr txBox="1"/>
          <p:nvPr/>
        </p:nvSpPr>
        <p:spPr>
          <a:xfrm>
            <a:off x="196874" y="88837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12243" y="223407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389654843"/>
              </p:ext>
            </p:extLst>
          </p:nvPr>
        </p:nvGraphicFramePr>
        <p:xfrm>
          <a:off x="196874" y="1502640"/>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517553004"/>
              </p:ext>
            </p:extLst>
          </p:nvPr>
        </p:nvGraphicFramePr>
        <p:xfrm>
          <a:off x="312243" y="2946340"/>
          <a:ext cx="6870264" cy="673163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000" b="1" i="0" u="none" strike="noStrike" dirty="0" smtClean="0">
                          <a:solidFill>
                            <a:srgbClr val="000000"/>
                          </a:solidFill>
                          <a:effectLst/>
                          <a:latin typeface="Calibri" panose="020F0502020204030204" pitchFamily="34" charset="0"/>
                        </a:rPr>
                        <a:t>EG6</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100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EG7</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et comparer des solides en utilisant le vocabulaire approprié. </a:t>
                      </a:r>
                      <a:endParaRPr lang="fr-FR" sz="1000" b="0" i="0" u="none" strike="noStrike" dirty="0" smtClean="0">
                        <a:solidFill>
                          <a:srgbClr val="000000"/>
                        </a:solidFill>
                        <a:effectLst/>
                        <a:latin typeface="Calibri" panose="020F0502020204030204" pitchFamily="34" charset="0"/>
                      </a:endParaRPr>
                    </a:p>
                    <a:p>
                      <a:pPr algn="l" fontAlgn="ctr"/>
                      <a:r>
                        <a:rPr lang="fr-FR" sz="1000" b="0" i="0" u="none" strike="noStrike" dirty="0" smtClean="0">
                          <a:solidFill>
                            <a:srgbClr val="000000"/>
                          </a:solidFill>
                          <a:effectLst/>
                          <a:latin typeface="Calibri" panose="020F0502020204030204" pitchFamily="34" charset="0"/>
                        </a:rPr>
                        <a:t>Les </a:t>
                      </a:r>
                      <a:r>
                        <a:rPr lang="fr-FR" sz="1000" b="0" i="0" u="none" strike="noStrike" dirty="0" smtClean="0">
                          <a:solidFill>
                            <a:srgbClr val="000000"/>
                          </a:solidFill>
                          <a:effectLst/>
                          <a:latin typeface="Calibri" panose="020F0502020204030204" pitchFamily="34" charset="0"/>
                        </a:rPr>
                        <a:t>faces d’un cube sont des carrés. </a:t>
                      </a:r>
                      <a:endParaRPr lang="fr-FR" sz="1000" b="0" i="0" u="none" strike="noStrike" dirty="0" smtClean="0">
                        <a:solidFill>
                          <a:srgbClr val="000000"/>
                        </a:solidFill>
                        <a:effectLst/>
                        <a:latin typeface="Calibri" panose="020F0502020204030204" pitchFamily="34" charset="0"/>
                      </a:endParaRPr>
                    </a:p>
                    <a:p>
                      <a:pPr algn="l" fontAlgn="ctr"/>
                      <a:r>
                        <a:rPr lang="fr-FR" sz="1000" b="0" i="0" u="none" strike="noStrike" dirty="0" smtClean="0">
                          <a:solidFill>
                            <a:srgbClr val="000000"/>
                          </a:solidFill>
                          <a:effectLst/>
                          <a:latin typeface="Calibri" panose="020F0502020204030204" pitchFamily="34" charset="0"/>
                        </a:rPr>
                        <a:t>Les </a:t>
                      </a:r>
                      <a:r>
                        <a:rPr lang="fr-FR" sz="1000" b="0" i="0" u="none" strike="noStrike" dirty="0" smtClean="0">
                          <a:solidFill>
                            <a:srgbClr val="000000"/>
                          </a:solidFill>
                          <a:effectLst/>
                          <a:latin typeface="Calibri" panose="020F0502020204030204" pitchFamily="34" charset="0"/>
                        </a:rPr>
                        <a:t>faces d’un pavé droit sont des rectangles (qui peuvent être des carrés).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EG8</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Reproduire des solides.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0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EG11</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EG12</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nommer les figures usuelles. </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EG13</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0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0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EG15</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Utiliser la règle (non graduée) pour repérer et produire des alignements.  </a:t>
                      </a:r>
                      <a:endParaRPr lang="fr-FR" sz="1000" b="0" i="0" u="none" strike="noStrike" dirty="0" smtClean="0">
                        <a:solidFill>
                          <a:srgbClr val="000000"/>
                        </a:solidFill>
                        <a:effectLst/>
                        <a:latin typeface="Calibri" panose="020F0502020204030204" pitchFamily="34" charset="0"/>
                      </a:endParaRPr>
                    </a:p>
                    <a:p>
                      <a:pPr algn="l" fontAlgn="ctr"/>
                      <a:r>
                        <a:rPr lang="fr-FR" sz="1000" b="0" i="0" u="none" strike="noStrike" dirty="0" smtClean="0">
                          <a:solidFill>
                            <a:srgbClr val="000000"/>
                          </a:solidFill>
                          <a:effectLst/>
                          <a:latin typeface="Calibri" panose="020F0502020204030204" pitchFamily="34" charset="0"/>
                        </a:rPr>
                        <a:t>Alignement </a:t>
                      </a:r>
                      <a:r>
                        <a:rPr lang="fr-FR" sz="1000" b="0" i="0" u="none" strike="noStrike" dirty="0" smtClean="0">
                          <a:solidFill>
                            <a:srgbClr val="000000"/>
                          </a:solidFill>
                          <a:effectLst/>
                          <a:latin typeface="Calibri" panose="020F0502020204030204" pitchFamily="34" charset="0"/>
                        </a:rPr>
                        <a:t>de points et de segments.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EG16</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EG19</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si une figure présente un axe de symétrie (à trouver).</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EG20</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1000" b="0" i="0" u="none" strike="noStrike" dirty="0" smtClean="0">
                          <a:solidFill>
                            <a:srgbClr val="000000"/>
                          </a:solidFill>
                          <a:effectLst/>
                          <a:latin typeface="Calibri" panose="020F0502020204030204" pitchFamily="34" charset="0"/>
                        </a:rPr>
                        <a:t>Symétrie axiale. </a:t>
                      </a:r>
                    </a:p>
                    <a:p>
                      <a:pPr algn="l" fontAlgn="ctr"/>
                      <a:r>
                        <a:rPr lang="fr-FR" sz="100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100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231512" y="72113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10009" y="2132272"/>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942853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20a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851183237"/>
              </p:ext>
            </p:extLst>
          </p:nvPr>
        </p:nvGraphicFramePr>
        <p:xfrm>
          <a:off x="328488" y="1213194"/>
          <a:ext cx="6870264" cy="593344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en ligne :</a:t>
                      </a:r>
                      <a:r>
                        <a:rPr lang="fr-FR" sz="120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222451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2b</a:t>
            </a:r>
            <a:endParaRPr lang="fr-FR" sz="1600" b="1" dirty="0">
              <a:latin typeface="Century Gothic" panose="020B0502020202020204" pitchFamily="34" charset="0"/>
            </a:endParaRPr>
          </a:p>
        </p:txBody>
      </p:sp>
      <p:sp>
        <p:nvSpPr>
          <p:cNvPr id="7" name="ZoneTexte 6"/>
          <p:cNvSpPr txBox="1"/>
          <p:nvPr/>
        </p:nvSpPr>
        <p:spPr>
          <a:xfrm>
            <a:off x="541972" y="1100757"/>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70478" y="6299303"/>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189268738"/>
              </p:ext>
            </p:extLst>
          </p:nvPr>
        </p:nvGraphicFramePr>
        <p:xfrm>
          <a:off x="408013" y="1760901"/>
          <a:ext cx="6870264" cy="386905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2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200" b="0" i="0" u="none" strike="noStrike" dirty="0" smtClean="0">
                          <a:solidFill>
                            <a:srgbClr val="000000"/>
                          </a:solidFill>
                          <a:effectLst/>
                          <a:latin typeface="Calibri" panose="020F0502020204030204" pitchFamily="34" charset="0"/>
                        </a:rPr>
                        <a:t>Unités de mesures </a:t>
                      </a:r>
                      <a:r>
                        <a:rPr lang="fr-FR" sz="1200" b="0" i="0" u="none" strike="noStrike" dirty="0" err="1" smtClean="0">
                          <a:solidFill>
                            <a:srgbClr val="000000"/>
                          </a:solidFill>
                          <a:effectLst/>
                          <a:latin typeface="Calibri" panose="020F0502020204030204" pitchFamily="34" charset="0"/>
                        </a:rPr>
                        <a:t>usuelles.longueur</a:t>
                      </a:r>
                      <a:r>
                        <a:rPr lang="fr-FR" sz="1200" b="0" i="0" u="none" strike="noStrike" dirty="0" smtClean="0">
                          <a:solidFill>
                            <a:srgbClr val="000000"/>
                          </a:solidFill>
                          <a:effectLst/>
                          <a:latin typeface="Calibri" panose="020F0502020204030204" pitchFamily="34" charset="0"/>
                        </a:rPr>
                        <a:t> : m, dm, cm, mm, </a:t>
                      </a:r>
                      <a:r>
                        <a:rPr lang="fr-FR" sz="1200" b="0" i="0" u="none" strike="noStrike" dirty="0" err="1" smtClean="0">
                          <a:solidFill>
                            <a:srgbClr val="000000"/>
                          </a:solidFill>
                          <a:effectLst/>
                          <a:latin typeface="Calibri" panose="020F0502020204030204" pitchFamily="34" charset="0"/>
                        </a:rPr>
                        <a:t>km.masse</a:t>
                      </a:r>
                      <a:r>
                        <a:rPr lang="fr-FR" sz="1200" b="0" i="0" u="none" strike="noStrike" dirty="0" smtClean="0">
                          <a:solidFill>
                            <a:srgbClr val="000000"/>
                          </a:solidFill>
                          <a:effectLst/>
                          <a:latin typeface="Calibri" panose="020F0502020204030204" pitchFamily="34" charset="0"/>
                        </a:rPr>
                        <a:t> : g, kg, tonne. contenance : L, </a:t>
                      </a:r>
                      <a:r>
                        <a:rPr lang="fr-FR" sz="1200" b="0" i="0" u="none" strike="noStrike" dirty="0" err="1" smtClean="0">
                          <a:solidFill>
                            <a:srgbClr val="000000"/>
                          </a:solidFill>
                          <a:effectLst/>
                          <a:latin typeface="Calibri" panose="020F0502020204030204" pitchFamily="34" charset="0"/>
                        </a:rPr>
                        <a:t>dL</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cL</a:t>
                      </a:r>
                      <a:r>
                        <a:rPr lang="fr-FR" sz="1200" b="0" i="0" u="none" strike="noStrike" dirty="0" smtClean="0">
                          <a:solidFill>
                            <a:srgbClr val="000000"/>
                          </a:solidFill>
                          <a:effectLst/>
                          <a:latin typeface="Calibri" panose="020F0502020204030204" pitchFamily="34" charset="0"/>
                        </a:rPr>
                        <a:t>.</a:t>
                      </a:r>
                    </a:p>
                    <a:p>
                      <a:pPr algn="l" fontAlgn="ctr"/>
                      <a:r>
                        <a:rPr lang="fr-FR" sz="12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908824756"/>
              </p:ext>
            </p:extLst>
          </p:nvPr>
        </p:nvGraphicFramePr>
        <p:xfrm>
          <a:off x="370478" y="6744924"/>
          <a:ext cx="6870264" cy="150304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2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2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bl>
          </a:graphicData>
        </a:graphic>
      </p:graphicFrame>
      <p:grpSp>
        <p:nvGrpSpPr>
          <p:cNvPr id="24" name="Groupe 23"/>
          <p:cNvGrpSpPr/>
          <p:nvPr/>
        </p:nvGrpSpPr>
        <p:grpSpPr>
          <a:xfrm>
            <a:off x="327282" y="929330"/>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08013" y="596818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736196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20b</a:t>
            </a:r>
            <a:endParaRPr lang="fr-FR" sz="1600" b="1" dirty="0">
              <a:latin typeface="Century Gothic" panose="020B0502020202020204" pitchFamily="34" charset="0"/>
            </a:endParaRPr>
          </a:p>
        </p:txBody>
      </p:sp>
      <p:sp>
        <p:nvSpPr>
          <p:cNvPr id="7" name="ZoneTexte 6"/>
          <p:cNvSpPr txBox="1"/>
          <p:nvPr/>
        </p:nvSpPr>
        <p:spPr>
          <a:xfrm>
            <a:off x="196874" y="90758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892012" y="5693619"/>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82406915"/>
              </p:ext>
            </p:extLst>
          </p:nvPr>
        </p:nvGraphicFramePr>
        <p:xfrm>
          <a:off x="308870" y="1477779"/>
          <a:ext cx="6870264" cy="37109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800" b="1" i="0" u="none" strike="noStrike" dirty="0">
                          <a:solidFill>
                            <a:srgbClr val="000000"/>
                          </a:solidFill>
                          <a:effectLst/>
                          <a:latin typeface="Calibri" panose="020F0502020204030204" pitchFamily="34" charset="0"/>
                        </a:rPr>
                        <a:t>GM3</a:t>
                      </a: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GM4</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GM6</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Encadrer une grandeur par deux nombres entiers d’unités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GM7</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8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800" b="0" i="0" u="none" strike="noStrike" dirty="0" smtClean="0">
                          <a:solidFill>
                            <a:srgbClr val="000000"/>
                          </a:solidFill>
                          <a:effectLst/>
                          <a:latin typeface="Calibri" panose="020F0502020204030204" pitchFamily="34" charset="0"/>
                        </a:rPr>
                        <a:t>Unités de mesures </a:t>
                      </a:r>
                      <a:r>
                        <a:rPr lang="fr-FR" sz="800" b="0" i="0" u="none" strike="noStrike" dirty="0" err="1" smtClean="0">
                          <a:solidFill>
                            <a:srgbClr val="000000"/>
                          </a:solidFill>
                          <a:effectLst/>
                          <a:latin typeface="Calibri" panose="020F0502020204030204" pitchFamily="34" charset="0"/>
                        </a:rPr>
                        <a:t>usuelles.longueur</a:t>
                      </a:r>
                      <a:r>
                        <a:rPr lang="fr-FR" sz="800" b="0" i="0" u="none" strike="noStrike" dirty="0" smtClean="0">
                          <a:solidFill>
                            <a:srgbClr val="000000"/>
                          </a:solidFill>
                          <a:effectLst/>
                          <a:latin typeface="Calibri" panose="020F0502020204030204" pitchFamily="34" charset="0"/>
                        </a:rPr>
                        <a:t> : m, dm, cm, mm, </a:t>
                      </a:r>
                      <a:r>
                        <a:rPr lang="fr-FR" sz="800" b="0" i="0" u="none" strike="noStrike" dirty="0" err="1" smtClean="0">
                          <a:solidFill>
                            <a:srgbClr val="000000"/>
                          </a:solidFill>
                          <a:effectLst/>
                          <a:latin typeface="Calibri" panose="020F0502020204030204" pitchFamily="34" charset="0"/>
                        </a:rPr>
                        <a:t>km.masse</a:t>
                      </a:r>
                      <a:r>
                        <a:rPr lang="fr-FR" sz="800" b="0" i="0" u="none" strike="noStrike" dirty="0" smtClean="0">
                          <a:solidFill>
                            <a:srgbClr val="000000"/>
                          </a:solidFill>
                          <a:effectLst/>
                          <a:latin typeface="Calibri" panose="020F0502020204030204" pitchFamily="34" charset="0"/>
                        </a:rPr>
                        <a:t> : g, kg, tonne. contenance : L, </a:t>
                      </a:r>
                      <a:r>
                        <a:rPr lang="fr-FR" sz="800" b="0" i="0" u="none" strike="noStrike" dirty="0" err="1" smtClean="0">
                          <a:solidFill>
                            <a:srgbClr val="000000"/>
                          </a:solidFill>
                          <a:effectLst/>
                          <a:latin typeface="Calibri" panose="020F0502020204030204" pitchFamily="34" charset="0"/>
                        </a:rPr>
                        <a:t>dL</a:t>
                      </a:r>
                      <a:r>
                        <a:rPr lang="fr-FR" sz="800" b="0" i="0" u="none" strike="noStrike" dirty="0" smtClean="0">
                          <a:solidFill>
                            <a:srgbClr val="000000"/>
                          </a:solidFill>
                          <a:effectLst/>
                          <a:latin typeface="Calibri" panose="020F0502020204030204" pitchFamily="34" charset="0"/>
                        </a:rPr>
                        <a:t>, </a:t>
                      </a:r>
                      <a:r>
                        <a:rPr lang="fr-FR" sz="800" b="0" i="0" u="none" strike="noStrike" dirty="0" err="1" smtClean="0">
                          <a:solidFill>
                            <a:srgbClr val="000000"/>
                          </a:solidFill>
                          <a:effectLst/>
                          <a:latin typeface="Calibri" panose="020F0502020204030204" pitchFamily="34" charset="0"/>
                        </a:rPr>
                        <a:t>cL</a:t>
                      </a:r>
                      <a:r>
                        <a:rPr lang="fr-FR" sz="800" b="0" i="0" u="none" strike="noStrike" dirty="0" smtClean="0">
                          <a:solidFill>
                            <a:srgbClr val="000000"/>
                          </a:solidFill>
                          <a:effectLst/>
                          <a:latin typeface="Calibri" panose="020F0502020204030204" pitchFamily="34" charset="0"/>
                        </a:rPr>
                        <a:t>.</a:t>
                      </a:r>
                    </a:p>
                    <a:p>
                      <a:pPr algn="l" fontAlgn="ctr"/>
                      <a:r>
                        <a:rPr lang="fr-FR" sz="8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GM10</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8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8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8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800" b="0" i="0" u="none" strike="noStrike" dirty="0" smtClean="0">
                          <a:solidFill>
                            <a:srgbClr val="000000"/>
                          </a:solidFill>
                          <a:effectLst/>
                          <a:latin typeface="Calibri" panose="020F0502020204030204" pitchFamily="34" charset="0"/>
                        </a:rPr>
                        <a:t>Lexique lié aux pratiques économiques.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GM11</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Résoudre des problèmes impliquant des conversions simples d’une unité usuelle à une autre.</a:t>
                      </a:r>
                    </a:p>
                    <a:p>
                      <a:pPr algn="l" fontAlgn="ctr"/>
                      <a:r>
                        <a:rPr lang="fr-FR" sz="800" b="0" i="0" u="none" strike="noStrike" dirty="0" smtClean="0">
                          <a:solidFill>
                            <a:srgbClr val="000000"/>
                          </a:solidFill>
                          <a:effectLst/>
                          <a:latin typeface="Calibri" panose="020F0502020204030204" pitchFamily="34" charset="0"/>
                        </a:rPr>
                        <a:t>Convertir avant de calculer si nécessaire. Relations entre les unités usuelles.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008481808"/>
              </p:ext>
            </p:extLst>
          </p:nvPr>
        </p:nvGraphicFramePr>
        <p:xfrm>
          <a:off x="308870" y="6271237"/>
          <a:ext cx="6870264" cy="408686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800" b="1" i="0" u="none" strike="noStrike" dirty="0" smtClean="0">
                          <a:solidFill>
                            <a:srgbClr val="000000"/>
                          </a:solidFill>
                          <a:effectLst/>
                          <a:latin typeface="Calibri" panose="020F0502020204030204" pitchFamily="34" charset="0"/>
                        </a:rPr>
                        <a:t>EG2</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8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8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dirty="0"/>
                    </a:p>
                  </a:txBody>
                  <a:tcPr/>
                </a:tc>
                <a:tc>
                  <a:txBody>
                    <a:bodyPr/>
                    <a:lstStyle/>
                    <a:p>
                      <a:endParaRPr lang="fr-FR" sz="1100" dirty="0"/>
                    </a:p>
                  </a:txBody>
                  <a:tcPr/>
                </a:tc>
                <a:tc>
                  <a:txBody>
                    <a:bodyPr/>
                    <a:lstStyle/>
                    <a:p>
                      <a:endParaRPr lang="fr-FR" sz="1100" dirty="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EG6</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80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8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EG11</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EG14</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EG15</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EG16</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EG17</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Reporter une longueur sur une droite déjà tracée. Égalité de longueurs.</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800" b="1" i="0" u="none" strike="noStrike" dirty="0" smtClean="0">
                          <a:solidFill>
                            <a:srgbClr val="000000"/>
                          </a:solidFill>
                          <a:effectLst/>
                          <a:latin typeface="Calibri" panose="020F0502020204030204" pitchFamily="34" charset="0"/>
                        </a:rPr>
                        <a:t>EG18</a:t>
                      </a:r>
                      <a:endParaRPr lang="fr-FR" sz="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00" b="0" i="0" u="none" strike="noStrike" dirty="0" smtClean="0">
                          <a:solidFill>
                            <a:srgbClr val="000000"/>
                          </a:solidFill>
                          <a:effectLst/>
                          <a:latin typeface="Calibri" panose="020F0502020204030204" pitchFamily="34" charset="0"/>
                        </a:rPr>
                        <a:t>Repérer ou trouver le milieu d’un segment. Milieu d’un segment.</a:t>
                      </a:r>
                      <a:endParaRPr lang="fr-FR" sz="8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bl>
          </a:graphicData>
        </a:graphic>
      </p:graphicFrame>
      <p:grpSp>
        <p:nvGrpSpPr>
          <p:cNvPr id="24" name="Groupe 23"/>
          <p:cNvGrpSpPr/>
          <p:nvPr/>
        </p:nvGrpSpPr>
        <p:grpSpPr>
          <a:xfrm>
            <a:off x="231512" y="717547"/>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911894" y="544698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6166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21a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641806917"/>
              </p:ext>
            </p:extLst>
          </p:nvPr>
        </p:nvGraphicFramePr>
        <p:xfrm>
          <a:off x="328488" y="1213194"/>
          <a:ext cx="6870264" cy="720407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11562059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21b</a:t>
            </a:r>
            <a:endParaRPr lang="fr-FR" sz="1600" b="1" dirty="0">
              <a:latin typeface="Century Gothic" panose="020B0502020202020204" pitchFamily="34" charset="0"/>
            </a:endParaRPr>
          </a:p>
        </p:txBody>
      </p:sp>
      <p:sp>
        <p:nvSpPr>
          <p:cNvPr id="7" name="ZoneTexte 6"/>
          <p:cNvSpPr txBox="1"/>
          <p:nvPr/>
        </p:nvSpPr>
        <p:spPr>
          <a:xfrm>
            <a:off x="442534" y="100538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89411" y="2990172"/>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597963798"/>
              </p:ext>
            </p:extLst>
          </p:nvPr>
        </p:nvGraphicFramePr>
        <p:xfrm>
          <a:off x="312243" y="1774419"/>
          <a:ext cx="6870264" cy="3641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6419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341554851"/>
              </p:ext>
            </p:extLst>
          </p:nvPr>
        </p:nvGraphicFramePr>
        <p:xfrm>
          <a:off x="312243" y="3636066"/>
          <a:ext cx="6870264" cy="424942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EG2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2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2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S'orienter et se déplacer en utilisant des repères.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200" b="0" i="0" u="none" strike="noStrike" dirty="0" smtClean="0">
                          <a:solidFill>
                            <a:srgbClr val="000000"/>
                          </a:solidFill>
                          <a:effectLst/>
                          <a:latin typeface="Calibri" panose="020F0502020204030204" pitchFamily="34" charset="0"/>
                        </a:rPr>
                        <a:t>Repères spatiaux. </a:t>
                      </a:r>
                    </a:p>
                    <a:p>
                      <a:pPr algn="l" fontAlgn="ctr"/>
                      <a:r>
                        <a:rPr lang="fr-FR" sz="12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grpSp>
        <p:nvGrpSpPr>
          <p:cNvPr id="24" name="Groupe 23"/>
          <p:cNvGrpSpPr/>
          <p:nvPr/>
        </p:nvGrpSpPr>
        <p:grpSpPr>
          <a:xfrm>
            <a:off x="477172" y="854002"/>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05920" y="2682295"/>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632654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22a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436019885"/>
              </p:ext>
            </p:extLst>
          </p:nvPr>
        </p:nvGraphicFramePr>
        <p:xfrm>
          <a:off x="328488" y="1213194"/>
          <a:ext cx="6870264" cy="628967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200" b="0" i="0" u="none" strike="noStrike">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20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2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200" b="0" i="0" u="none" strike="noStrike" dirty="0" smtClean="0">
                          <a:solidFill>
                            <a:srgbClr val="000000"/>
                          </a:solidFill>
                          <a:effectLst/>
                          <a:latin typeface="Calibri" panose="020F0502020204030204" pitchFamily="34" charset="0"/>
                        </a:rPr>
                        <a:t>Noms des nombres.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2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200" b="0" i="0" u="none" strike="noStrike" dirty="0" smtClean="0">
                          <a:solidFill>
                            <a:srgbClr val="000000"/>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Vérifier la vraisemblance d’un résultat, notamment en estimant son ordre de grandeur.</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a:solidFill>
                            <a:srgbClr val="000000"/>
                          </a:solidFill>
                          <a:effectLst/>
                          <a:latin typeface="Calibri" panose="020F0502020204030204" pitchFamily="34" charset="0"/>
                        </a:rPr>
                        <a:t>Calcul mental </a:t>
                      </a:r>
                      <a:r>
                        <a:rPr lang="fr-FR" sz="1200" b="0" i="0" u="none" strike="noStrike">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995880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22b</a:t>
            </a:r>
            <a:endParaRPr lang="fr-FR" sz="1600" b="1" dirty="0">
              <a:latin typeface="Century Gothic" panose="020B0502020202020204" pitchFamily="34" charset="0"/>
            </a:endParaRPr>
          </a:p>
        </p:txBody>
      </p:sp>
      <p:sp>
        <p:nvSpPr>
          <p:cNvPr id="7" name="ZoneTexte 6"/>
          <p:cNvSpPr txBox="1"/>
          <p:nvPr/>
        </p:nvSpPr>
        <p:spPr>
          <a:xfrm>
            <a:off x="565364" y="78785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00002" y="7715356"/>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264419572"/>
              </p:ext>
            </p:extLst>
          </p:nvPr>
        </p:nvGraphicFramePr>
        <p:xfrm>
          <a:off x="287027" y="1508529"/>
          <a:ext cx="6870264" cy="570738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1200" b="0" i="0" u="none" strike="noStrike" dirty="0" smtClean="0">
                          <a:solidFill>
                            <a:srgbClr val="000000"/>
                          </a:solidFill>
                          <a:effectLst/>
                          <a:latin typeface="Calibri" panose="020F0502020204030204" pitchFamily="34" charset="0"/>
                        </a:rPr>
                        <a:t>Lexique spécifique associé aux longueurs, aux masses, aux durées.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a:r>
                        <a:rPr lang="fr-FR" sz="1200" b="1" dirty="0" smtClean="0"/>
                        <a:t>GM2</a:t>
                      </a:r>
                      <a:endParaRPr lang="fr-FR" sz="1200" b="1" dirty="0"/>
                    </a:p>
                  </a:txBody>
                  <a:tcPr anchor="ctr"/>
                </a:tc>
                <a:tc>
                  <a:txBody>
                    <a:bodyPr/>
                    <a:lstStyle/>
                    <a:p>
                      <a:pPr algn="l"/>
                      <a:r>
                        <a:rPr lang="fr-FR" sz="1200" dirty="0" smtClean="0"/>
                        <a:t>Comparer des longueurs, des masses, directement, en introduisant la comparaison à un objet intermédiaire. Principe de comparaison des longueurs, des masses, des contenances. </a:t>
                      </a:r>
                      <a:endParaRPr lang="fr-FR" sz="1200" dirty="0"/>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GM3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a:r>
                        <a:rPr lang="fr-FR" sz="1200" b="1" dirty="0" smtClean="0"/>
                        <a:t>GM5</a:t>
                      </a:r>
                      <a:endParaRPr lang="fr-FR" sz="1200" b="1" dirty="0"/>
                    </a:p>
                  </a:txBody>
                  <a:tcPr anchor="ctr"/>
                </a:tc>
                <a:tc>
                  <a:txBody>
                    <a:bodyPr/>
                    <a:lstStyle/>
                    <a:p>
                      <a:pPr algn="l"/>
                      <a:r>
                        <a:rPr lang="fr-FR" sz="1200" dirty="0" smtClean="0"/>
                        <a:t>Mesurer des masses et des contenances avec des instruments adaptés. </a:t>
                      </a:r>
                      <a:endParaRPr lang="fr-FR" sz="1200" dirty="0"/>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estimer, mesurer des durées (Unités de mesure usuelles de durées : j, semaine, mois, année, siècle, millénaire.) Relations entre ces unités.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et centimes d’euros).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767558326"/>
              </p:ext>
            </p:extLst>
          </p:nvPr>
        </p:nvGraphicFramePr>
        <p:xfrm>
          <a:off x="287027" y="8301036"/>
          <a:ext cx="6870264" cy="184785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EG19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si une figure présente un axe de symétrie (à trouver).</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EG20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1200" b="0" i="0" u="none" strike="noStrike" dirty="0" smtClean="0">
                          <a:solidFill>
                            <a:srgbClr val="000000"/>
                          </a:solidFill>
                          <a:effectLst/>
                          <a:latin typeface="Calibri" panose="020F0502020204030204" pitchFamily="34" charset="0"/>
                        </a:rPr>
                        <a:t>Symétrie axiale. </a:t>
                      </a:r>
                    </a:p>
                    <a:p>
                      <a:pPr algn="l" fontAlgn="ctr"/>
                      <a:r>
                        <a:rPr lang="fr-FR" sz="120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120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24" name="Groupe 23"/>
          <p:cNvGrpSpPr/>
          <p:nvPr/>
        </p:nvGrpSpPr>
        <p:grpSpPr>
          <a:xfrm>
            <a:off x="600002" y="636470"/>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55517" y="7436623"/>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2602195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23a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60731054"/>
              </p:ext>
            </p:extLst>
          </p:nvPr>
        </p:nvGraphicFramePr>
        <p:xfrm>
          <a:off x="328488" y="1213194"/>
          <a:ext cx="6870264" cy="389826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NC4</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NC9</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NC10</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Associer un nombre ou un encadrement à une grandeur en mesurant celle-ci à l’aide d’une unité. </a:t>
                      </a:r>
                    </a:p>
                    <a:p>
                      <a:pPr algn="l" fontAlgn="ctr"/>
                      <a:r>
                        <a:rPr lang="fr-FR" sz="1200" b="0" i="0" u="none" strike="noStrike" dirty="0" smtClean="0">
                          <a:solidFill>
                            <a:srgbClr val="000000"/>
                          </a:solidFill>
                          <a:effectLst/>
                          <a:latin typeface="Calibri" panose="020F0502020204030204" pitchFamily="34" charset="0"/>
                        </a:rPr>
                        <a:t>La demi-droite graduée comme mode de représentation des nombres grâce au lien entre nombres et longueurs. </a:t>
                      </a:r>
                    </a:p>
                    <a:p>
                      <a:pPr algn="l" fontAlgn="ctr"/>
                      <a:r>
                        <a:rPr lang="fr-FR" sz="1200" b="0" i="0" u="none" strike="noStrike" dirty="0" smtClean="0">
                          <a:solidFill>
                            <a:srgbClr val="000000"/>
                          </a:solidFill>
                          <a:effectLst/>
                          <a:latin typeface="Calibri" panose="020F0502020204030204" pitchFamily="34" charset="0"/>
                        </a:rPr>
                        <a:t>Lien entre nombre et mesure de grandeurs une unité étant choisie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3440868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23b</a:t>
            </a:r>
            <a:endParaRPr lang="fr-FR" sz="1600" b="1" dirty="0">
              <a:latin typeface="Century Gothic" panose="020B0502020202020204" pitchFamily="34" charset="0"/>
            </a:endParaRPr>
          </a:p>
        </p:txBody>
      </p:sp>
      <p:sp>
        <p:nvSpPr>
          <p:cNvPr id="7" name="ZoneTexte 6"/>
          <p:cNvSpPr txBox="1"/>
          <p:nvPr/>
        </p:nvSpPr>
        <p:spPr>
          <a:xfrm>
            <a:off x="328752" y="90995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89411" y="4666249"/>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419402194"/>
              </p:ext>
            </p:extLst>
          </p:nvPr>
        </p:nvGraphicFramePr>
        <p:xfrm>
          <a:off x="363390" y="1667061"/>
          <a:ext cx="6870264" cy="239649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2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200" b="0" i="0" u="none" strike="noStrike" dirty="0" smtClean="0">
                          <a:solidFill>
                            <a:srgbClr val="000000"/>
                          </a:solidFill>
                          <a:effectLst/>
                          <a:latin typeface="Calibri" panose="020F0502020204030204" pitchFamily="34" charset="0"/>
                        </a:rPr>
                        <a:t>Unités de mesures </a:t>
                      </a:r>
                      <a:r>
                        <a:rPr lang="fr-FR" sz="1200" b="0" i="0" u="none" strike="noStrike" dirty="0" err="1" smtClean="0">
                          <a:solidFill>
                            <a:srgbClr val="000000"/>
                          </a:solidFill>
                          <a:effectLst/>
                          <a:latin typeface="Calibri" panose="020F0502020204030204" pitchFamily="34" charset="0"/>
                        </a:rPr>
                        <a:t>usuelles.longueur</a:t>
                      </a:r>
                      <a:r>
                        <a:rPr lang="fr-FR" sz="1200" b="0" i="0" u="none" strike="noStrike" dirty="0" smtClean="0">
                          <a:solidFill>
                            <a:srgbClr val="000000"/>
                          </a:solidFill>
                          <a:effectLst/>
                          <a:latin typeface="Calibri" panose="020F0502020204030204" pitchFamily="34" charset="0"/>
                        </a:rPr>
                        <a:t> : m, dm, cm, mm, </a:t>
                      </a:r>
                      <a:r>
                        <a:rPr lang="fr-FR" sz="1200" b="0" i="0" u="none" strike="noStrike" dirty="0" err="1" smtClean="0">
                          <a:solidFill>
                            <a:srgbClr val="000000"/>
                          </a:solidFill>
                          <a:effectLst/>
                          <a:latin typeface="Calibri" panose="020F0502020204030204" pitchFamily="34" charset="0"/>
                        </a:rPr>
                        <a:t>km.masse</a:t>
                      </a:r>
                      <a:r>
                        <a:rPr lang="fr-FR" sz="1200" b="0" i="0" u="none" strike="noStrike" dirty="0" smtClean="0">
                          <a:solidFill>
                            <a:srgbClr val="000000"/>
                          </a:solidFill>
                          <a:effectLst/>
                          <a:latin typeface="Calibri" panose="020F0502020204030204" pitchFamily="34" charset="0"/>
                        </a:rPr>
                        <a:t> : g, kg, tonne. contenance : L, </a:t>
                      </a:r>
                      <a:r>
                        <a:rPr lang="fr-FR" sz="1200" b="0" i="0" u="none" strike="noStrike" dirty="0" err="1" smtClean="0">
                          <a:solidFill>
                            <a:srgbClr val="000000"/>
                          </a:solidFill>
                          <a:effectLst/>
                          <a:latin typeface="Calibri" panose="020F0502020204030204" pitchFamily="34" charset="0"/>
                        </a:rPr>
                        <a:t>dL</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cL</a:t>
                      </a:r>
                      <a:r>
                        <a:rPr lang="fr-FR" sz="1200" b="0" i="0" u="none" strike="noStrike" dirty="0" smtClean="0">
                          <a:solidFill>
                            <a:srgbClr val="000000"/>
                          </a:solidFill>
                          <a:effectLst/>
                          <a:latin typeface="Calibri" panose="020F0502020204030204" pitchFamily="34" charset="0"/>
                        </a:rPr>
                        <a:t>.</a:t>
                      </a:r>
                    </a:p>
                    <a:p>
                      <a:pPr algn="l" fontAlgn="ctr"/>
                      <a:r>
                        <a:rPr lang="fr-FR" sz="12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impliquant des conversions simples d’une unité usuelle à une autre</a:t>
                      </a:r>
                      <a:r>
                        <a:rPr lang="fr-FR" sz="1200" b="0" i="0" u="none" strike="noStrike" dirty="0" smtClean="0">
                          <a:solidFill>
                            <a:srgbClr val="000000"/>
                          </a:solidFill>
                          <a:effectLst/>
                          <a:latin typeface="Calibri" panose="020F0502020204030204" pitchFamily="34" charset="0"/>
                        </a:rPr>
                        <a:t>.</a:t>
                      </a:r>
                    </a:p>
                    <a:p>
                      <a:pPr algn="l" fontAlgn="ctr"/>
                      <a:r>
                        <a:rPr lang="fr-FR" sz="1200" b="0" i="0" u="none" strike="noStrike" dirty="0" smtClean="0">
                          <a:solidFill>
                            <a:srgbClr val="000000"/>
                          </a:solidFill>
                          <a:effectLst/>
                          <a:latin typeface="Calibri" panose="020F0502020204030204" pitchFamily="34" charset="0"/>
                        </a:rPr>
                        <a:t>Convertir </a:t>
                      </a:r>
                      <a:r>
                        <a:rPr lang="fr-FR" sz="1200" b="0" i="0" u="none" strike="noStrike" dirty="0" smtClean="0">
                          <a:solidFill>
                            <a:srgbClr val="000000"/>
                          </a:solidFill>
                          <a:effectLst/>
                          <a:latin typeface="Calibri" panose="020F0502020204030204" pitchFamily="34" charset="0"/>
                        </a:rPr>
                        <a:t>avant de calculer si nécessaire. Relations entre les unités usuelles.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239880709"/>
              </p:ext>
            </p:extLst>
          </p:nvPr>
        </p:nvGraphicFramePr>
        <p:xfrm>
          <a:off x="363390" y="5380714"/>
          <a:ext cx="6870264" cy="408051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200" b="0" i="0" u="none" strike="noStrike" dirty="0" smtClean="0">
                          <a:solidFill>
                            <a:srgbClr val="000000"/>
                          </a:solidFill>
                          <a:effectLst/>
                          <a:latin typeface="Calibri" panose="020F0502020204030204" pitchFamily="34" charset="0"/>
                        </a:rPr>
                        <a:t>Repères spatiaux. </a:t>
                      </a:r>
                    </a:p>
                    <a:p>
                      <a:pPr algn="l" fontAlgn="ctr"/>
                      <a:r>
                        <a:rPr lang="fr-FR" sz="12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EG16</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Reporter une longueur sur une droite déjà tracée. Égalité de longueurs.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24" name="Groupe 23"/>
          <p:cNvGrpSpPr/>
          <p:nvPr/>
        </p:nvGrpSpPr>
        <p:grpSpPr>
          <a:xfrm>
            <a:off x="363390" y="758571"/>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09293" y="445865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624978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24a</a:t>
            </a:r>
            <a:endParaRPr lang="fr-FR" sz="1600" b="1" dirty="0">
              <a:latin typeface="Century Gothic" panose="020B0502020202020204" pitchFamily="34" charset="0"/>
            </a:endParaRPr>
          </a:p>
        </p:txBody>
      </p:sp>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3960575221"/>
              </p:ext>
            </p:extLst>
          </p:nvPr>
        </p:nvGraphicFramePr>
        <p:xfrm>
          <a:off x="328488" y="1213194"/>
          <a:ext cx="6870264" cy="4249420"/>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NC11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Tree>
    <p:extLst>
      <p:ext uri="{BB962C8B-B14F-4D97-AF65-F5344CB8AC3E}">
        <p14:creationId xmlns:p14="http://schemas.microsoft.com/office/powerpoint/2010/main" val="130532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24b</a:t>
            </a:r>
            <a:endParaRPr lang="fr-FR" sz="1600" b="1" dirty="0">
              <a:latin typeface="Century Gothic" panose="020B0502020202020204" pitchFamily="34" charset="0"/>
            </a:endParaRPr>
          </a:p>
        </p:txBody>
      </p:sp>
      <p:sp>
        <p:nvSpPr>
          <p:cNvPr id="7" name="ZoneTexte 6"/>
          <p:cNvSpPr txBox="1"/>
          <p:nvPr/>
        </p:nvSpPr>
        <p:spPr>
          <a:xfrm>
            <a:off x="196874" y="130567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89601" y="2954628"/>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363179731"/>
              </p:ext>
            </p:extLst>
          </p:nvPr>
        </p:nvGraphicFramePr>
        <p:xfrm>
          <a:off x="231512" y="1890432"/>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800" dirty="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858641638"/>
              </p:ext>
            </p:extLst>
          </p:nvPr>
        </p:nvGraphicFramePr>
        <p:xfrm>
          <a:off x="312243" y="3535530"/>
          <a:ext cx="6870264" cy="111252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grpSp>
        <p:nvGrpSpPr>
          <p:cNvPr id="24" name="Groupe 23"/>
          <p:cNvGrpSpPr/>
          <p:nvPr/>
        </p:nvGrpSpPr>
        <p:grpSpPr>
          <a:xfrm>
            <a:off x="299484" y="1070128"/>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09483" y="2747038"/>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402175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3a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72713072"/>
              </p:ext>
            </p:extLst>
          </p:nvPr>
        </p:nvGraphicFramePr>
        <p:xfrm>
          <a:off x="344703" y="1290337"/>
          <a:ext cx="6870264" cy="875601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15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50" b="0" i="0" u="none" strike="noStrike" dirty="0" smtClean="0">
                          <a:solidFill>
                            <a:srgbClr val="000000"/>
                          </a:solidFill>
                          <a:effectLst/>
                          <a:latin typeface="Calibri" panose="020F0502020204030204" pitchFamily="34" charset="0"/>
                        </a:rPr>
                        <a:t>Procédures de dénombrement (décompositions/</a:t>
                      </a:r>
                    </a:p>
                    <a:p>
                      <a:pPr algn="l" fontAlgn="ctr"/>
                      <a:r>
                        <a:rPr lang="fr-FR" sz="115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15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NC4</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15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150" b="0" i="0" u="none" strike="noStrike" dirty="0" smtClean="0">
                          <a:solidFill>
                            <a:srgbClr val="000000"/>
                          </a:solidFill>
                          <a:effectLst/>
                          <a:latin typeface="Calibri" panose="020F0502020204030204" pitchFamily="34" charset="0"/>
                        </a:rPr>
                        <a:t>Ordre. </a:t>
                      </a:r>
                    </a:p>
                    <a:p>
                      <a:pPr algn="l" fontAlgn="ctr"/>
                      <a:r>
                        <a:rPr lang="fr-FR" sz="1150" b="0" i="0" u="none" strike="noStrike" dirty="0" smtClean="0">
                          <a:solidFill>
                            <a:srgbClr val="000000"/>
                          </a:solidFill>
                          <a:effectLst/>
                          <a:latin typeface="Calibri" panose="020F0502020204030204" pitchFamily="34" charset="0"/>
                        </a:rPr>
                        <a:t>Sens des symboles =, &lt;, &gt;.</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5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a:p>
                  </a:txBody>
                  <a:tcPr/>
                </a:tc>
              </a:tr>
              <a:tr h="290987">
                <a:tc>
                  <a:txBody>
                    <a:bodyPr/>
                    <a:lstStyle/>
                    <a:p>
                      <a:pPr algn="ctr" fontAlgn="ctr"/>
                      <a:r>
                        <a:rPr lang="fr-FR" sz="115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50" b="1" i="0" u="none" strike="noStrike">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50" b="0" i="0" u="none" strike="noStrike" dirty="0" smtClean="0">
                          <a:solidFill>
                            <a:srgbClr val="000000"/>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15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50" b="0" i="0" u="none" strike="noStrike" dirty="0" smtClean="0">
                          <a:solidFill>
                            <a:srgbClr val="000000"/>
                          </a:solidFill>
                          <a:effectLst/>
                          <a:latin typeface="Calibri" panose="020F0502020204030204" pitchFamily="34" charset="0"/>
                        </a:rPr>
                        <a:t>Noms des nombres.</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50" b="0" i="0" u="none" strike="noStrike" dirty="0" smtClean="0">
                          <a:solidFill>
                            <a:srgbClr val="000000"/>
                          </a:solidFill>
                          <a:effectLst/>
                          <a:latin typeface="Calibri" panose="020F0502020204030204" pitchFamily="34" charset="0"/>
                        </a:rPr>
                        <a:t>Sens des opérations. </a:t>
                      </a:r>
                    </a:p>
                    <a:p>
                      <a:pPr algn="l" fontAlgn="ctr"/>
                      <a:r>
                        <a:rPr lang="fr-FR" sz="115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5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5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5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50" b="1" i="0" u="none" strike="noStrike" dirty="0" smtClean="0">
                          <a:solidFill>
                            <a:srgbClr val="000000"/>
                          </a:solidFill>
                          <a:effectLst/>
                          <a:latin typeface="Calibri" panose="020F0502020204030204" pitchFamily="34" charset="0"/>
                        </a:rPr>
                        <a:t>NC14</a:t>
                      </a:r>
                      <a:endParaRPr lang="fr-FR" sz="11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Élaborer ou choisir des stratégies de calcul à l’oral et à l’écrit. </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50" b="0" i="0" u="sng" strike="noStrike" dirty="0">
                          <a:solidFill>
                            <a:srgbClr val="000000"/>
                          </a:solidFill>
                          <a:effectLst/>
                          <a:latin typeface="Calibri" panose="020F0502020204030204" pitchFamily="34" charset="0"/>
                        </a:rPr>
                        <a:t>Calcul mental </a:t>
                      </a:r>
                      <a:r>
                        <a:rPr lang="fr-FR" sz="115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50" b="1" i="0" u="none" strike="noStrike" dirty="0" smtClean="0">
                          <a:solidFill>
                            <a:srgbClr val="000000"/>
                          </a:solidFill>
                          <a:effectLst/>
                          <a:latin typeface="Calibri" panose="020F0502020204030204" pitchFamily="34" charset="0"/>
                        </a:rPr>
                        <a:t>NC17</a:t>
                      </a:r>
                      <a:endParaRPr lang="fr-FR" sz="11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50" b="0" i="0" u="sng" strike="noStrike" dirty="0" smtClean="0">
                          <a:solidFill>
                            <a:srgbClr val="000000"/>
                          </a:solidFill>
                          <a:effectLst/>
                          <a:latin typeface="Calibri" panose="020F0502020204030204" pitchFamily="34" charset="0"/>
                        </a:rPr>
                        <a:t>Calcul en ligne :</a:t>
                      </a:r>
                      <a:r>
                        <a:rPr lang="fr-FR" sz="1150" b="0" i="0" u="none" strike="noStrike" dirty="0" smtClean="0">
                          <a:solidFill>
                            <a:srgbClr val="000000"/>
                          </a:solidFill>
                          <a:effectLst/>
                          <a:latin typeface="Calibri" panose="020F0502020204030204" pitchFamily="34" charset="0"/>
                        </a:rPr>
                        <a:t> calculer en utilisant des écritures en ligne additives, soustractives, multiplicatives, mixtes,</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68463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3b</a:t>
            </a:r>
            <a:endParaRPr lang="fr-FR" sz="1600" b="1" dirty="0">
              <a:latin typeface="Century Gothic" panose="020B0502020202020204" pitchFamily="34" charset="0"/>
            </a:endParaRPr>
          </a:p>
        </p:txBody>
      </p:sp>
      <p:sp>
        <p:nvSpPr>
          <p:cNvPr id="7" name="ZoneTexte 6"/>
          <p:cNvSpPr txBox="1"/>
          <p:nvPr/>
        </p:nvSpPr>
        <p:spPr>
          <a:xfrm>
            <a:off x="422428" y="109026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290550" y="4367745"/>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817109585"/>
              </p:ext>
            </p:extLst>
          </p:nvPr>
        </p:nvGraphicFramePr>
        <p:xfrm>
          <a:off x="422428" y="1724398"/>
          <a:ext cx="6870264" cy="203073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smtClean="0">
                          <a:solidFill>
                            <a:srgbClr val="000000"/>
                          </a:solidFill>
                          <a:effectLst/>
                          <a:latin typeface="Calibri" panose="020F0502020204030204" pitchFamily="34" charset="0"/>
                        </a:rPr>
                        <a:t>GM4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GM7</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2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200" b="0" i="0" u="none" strike="noStrike" dirty="0" smtClean="0">
                          <a:solidFill>
                            <a:srgbClr val="000000"/>
                          </a:solidFill>
                          <a:effectLst/>
                          <a:latin typeface="Calibri" panose="020F0502020204030204" pitchFamily="34" charset="0"/>
                        </a:rPr>
                        <a:t>Unités de mesures </a:t>
                      </a:r>
                      <a:r>
                        <a:rPr lang="fr-FR" sz="1200" b="0" i="0" u="none" strike="noStrike" dirty="0" err="1" smtClean="0">
                          <a:solidFill>
                            <a:srgbClr val="000000"/>
                          </a:solidFill>
                          <a:effectLst/>
                          <a:latin typeface="Calibri" panose="020F0502020204030204" pitchFamily="34" charset="0"/>
                        </a:rPr>
                        <a:t>usuelles.longueur</a:t>
                      </a:r>
                      <a:r>
                        <a:rPr lang="fr-FR" sz="1200" b="0" i="0" u="none" strike="noStrike" dirty="0" smtClean="0">
                          <a:solidFill>
                            <a:srgbClr val="000000"/>
                          </a:solidFill>
                          <a:effectLst/>
                          <a:latin typeface="Calibri" panose="020F0502020204030204" pitchFamily="34" charset="0"/>
                        </a:rPr>
                        <a:t> : m, dm, cm, mm, </a:t>
                      </a:r>
                      <a:r>
                        <a:rPr lang="fr-FR" sz="1200" b="0" i="0" u="none" strike="noStrike" dirty="0" err="1" smtClean="0">
                          <a:solidFill>
                            <a:srgbClr val="000000"/>
                          </a:solidFill>
                          <a:effectLst/>
                          <a:latin typeface="Calibri" panose="020F0502020204030204" pitchFamily="34" charset="0"/>
                        </a:rPr>
                        <a:t>km.masse</a:t>
                      </a:r>
                      <a:r>
                        <a:rPr lang="fr-FR" sz="1200" b="0" i="0" u="none" strike="noStrike" dirty="0" smtClean="0">
                          <a:solidFill>
                            <a:srgbClr val="000000"/>
                          </a:solidFill>
                          <a:effectLst/>
                          <a:latin typeface="Calibri" panose="020F0502020204030204" pitchFamily="34" charset="0"/>
                        </a:rPr>
                        <a:t> : g, kg, tonne. contenance : L, </a:t>
                      </a:r>
                      <a:r>
                        <a:rPr lang="fr-FR" sz="1200" b="0" i="0" u="none" strike="noStrike" dirty="0" err="1" smtClean="0">
                          <a:solidFill>
                            <a:srgbClr val="000000"/>
                          </a:solidFill>
                          <a:effectLst/>
                          <a:latin typeface="Calibri" panose="020F0502020204030204" pitchFamily="34" charset="0"/>
                        </a:rPr>
                        <a:t>dL</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cL</a:t>
                      </a:r>
                      <a:r>
                        <a:rPr lang="fr-FR" sz="1200" b="0" i="0" u="none" strike="noStrike" dirty="0" smtClean="0">
                          <a:solidFill>
                            <a:srgbClr val="000000"/>
                          </a:solidFill>
                          <a:effectLst/>
                          <a:latin typeface="Calibri" panose="020F0502020204030204" pitchFamily="34" charset="0"/>
                        </a:rPr>
                        <a:t>.</a:t>
                      </a:r>
                    </a:p>
                    <a:p>
                      <a:pPr algn="l" fontAlgn="ctr"/>
                      <a:r>
                        <a:rPr lang="fr-FR" sz="12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79483449"/>
              </p:ext>
            </p:extLst>
          </p:nvPr>
        </p:nvGraphicFramePr>
        <p:xfrm>
          <a:off x="314375" y="5040297"/>
          <a:ext cx="6870264" cy="370078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2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2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EG15</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(non graduée) pour repérer et produire des alignements.  Alignement de points et de segments.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27072" y="8560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07085" y="418376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28056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a:t>
            </a:r>
            <a:r>
              <a:rPr lang="fr-FR" sz="1600" b="1" dirty="0">
                <a:latin typeface="Century Gothic" panose="020B0502020202020204" pitchFamily="34" charset="0"/>
              </a:rPr>
              <a:t>4</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602751765"/>
              </p:ext>
            </p:extLst>
          </p:nvPr>
        </p:nvGraphicFramePr>
        <p:xfrm>
          <a:off x="344703" y="1290337"/>
          <a:ext cx="6870264" cy="720915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2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200" b="0" i="0" u="none" strike="noStrike" dirty="0" smtClean="0">
                          <a:solidFill>
                            <a:srgbClr val="000000"/>
                          </a:solidFill>
                          <a:effectLst/>
                          <a:latin typeface="Calibri" panose="020F0502020204030204" pitchFamily="34" charset="0"/>
                        </a:rPr>
                        <a:t>Ordre. </a:t>
                      </a:r>
                    </a:p>
                    <a:p>
                      <a:pPr algn="l" fontAlgn="ctr"/>
                      <a:r>
                        <a:rPr lang="fr-FR" sz="1200" b="0" i="0" u="none" strike="noStrike" dirty="0" smtClean="0">
                          <a:solidFill>
                            <a:srgbClr val="000000"/>
                          </a:solidFill>
                          <a:effectLst/>
                          <a:latin typeface="Calibri" panose="020F0502020204030204" pitchFamily="34" charset="0"/>
                        </a:rPr>
                        <a:t>Sens des symboles =, &lt;, &gt;.</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5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5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1531548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4b</a:t>
            </a:r>
            <a:endParaRPr lang="fr-FR" sz="1600" b="1" dirty="0">
              <a:latin typeface="Century Gothic" panose="020B0502020202020204" pitchFamily="34" charset="0"/>
            </a:endParaRPr>
          </a:p>
        </p:txBody>
      </p:sp>
      <p:sp>
        <p:nvSpPr>
          <p:cNvPr id="7" name="ZoneTexte 6"/>
          <p:cNvSpPr txBox="1"/>
          <p:nvPr/>
        </p:nvSpPr>
        <p:spPr>
          <a:xfrm>
            <a:off x="410885" y="114855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16378" y="285127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077237134"/>
              </p:ext>
            </p:extLst>
          </p:nvPr>
        </p:nvGraphicFramePr>
        <p:xfrm>
          <a:off x="409483" y="1730633"/>
          <a:ext cx="6870264" cy="370840"/>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grpSp>
        <p:nvGrpSpPr>
          <p:cNvPr id="24" name="Groupe 23"/>
          <p:cNvGrpSpPr/>
          <p:nvPr/>
        </p:nvGrpSpPr>
        <p:grpSpPr>
          <a:xfrm>
            <a:off x="410885" y="893368"/>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79007" y="252016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graphicFrame>
        <p:nvGraphicFramePr>
          <p:cNvPr id="27" name="Tableau 26"/>
          <p:cNvGraphicFramePr>
            <a:graphicFrameLocks noGrp="1"/>
          </p:cNvGraphicFramePr>
          <p:nvPr>
            <p:extLst>
              <p:ext uri="{D42A27DB-BD31-4B8C-83A1-F6EECF244321}">
                <p14:modId xmlns:p14="http://schemas.microsoft.com/office/powerpoint/2010/main" val="2077781656"/>
              </p:ext>
            </p:extLst>
          </p:nvPr>
        </p:nvGraphicFramePr>
        <p:xfrm>
          <a:off x="409483" y="3480170"/>
          <a:ext cx="6870264" cy="406717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70840">
                <a:tc>
                  <a:txBody>
                    <a:bodyPr/>
                    <a:lstStyle/>
                    <a:p>
                      <a:pPr algn="ctr" fontAlgn="ctr"/>
                      <a:r>
                        <a:rPr lang="fr-FR" sz="1200" b="1" i="0" u="none" strike="noStrike" dirty="0">
                          <a:solidFill>
                            <a:srgbClr val="000000"/>
                          </a:solidFill>
                          <a:effectLst/>
                          <a:latin typeface="Calibri" panose="020F0502020204030204" pitchFamily="34" charset="0"/>
                        </a:rPr>
                        <a:t>EG1</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Se repérer dans son environnement proche.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S'orienter et se déplacer en utilisant des repères.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200" b="0" i="0" u="none" strike="noStrike" dirty="0" smtClean="0">
                          <a:solidFill>
                            <a:srgbClr val="000000"/>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EG11</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EG12</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nommer les figures usuelles.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EG13</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Reconnaitre et décrire à partir des côtés et des angles droits, un carré, un rectangle, un triangle rectangle. </a:t>
                      </a:r>
                    </a:p>
                    <a:p>
                      <a:pPr algn="l" fontAlgn="ctr"/>
                      <a:r>
                        <a:rPr lang="fr-FR" sz="1200" b="0" i="0" u="none" strike="noStrike" dirty="0" smtClean="0">
                          <a:solidFill>
                            <a:srgbClr val="000000"/>
                          </a:solidFill>
                          <a:effectLst/>
                          <a:latin typeface="Calibri" panose="020F0502020204030204" pitchFamily="34" charset="0"/>
                        </a:rPr>
                        <a:t>Les construire sur un support uni connaissant la longueur des côtés. </a:t>
                      </a:r>
                    </a:p>
                    <a:p>
                      <a:pPr algn="l" fontAlgn="ctr"/>
                      <a:r>
                        <a:rPr lang="fr-FR" sz="1200" b="0" i="0" u="none" strike="noStrike" dirty="0" smtClean="0">
                          <a:solidFill>
                            <a:srgbClr val="000000"/>
                          </a:solidFill>
                          <a:effectLst/>
                          <a:latin typeface="Calibri" panose="020F0502020204030204" pitchFamily="34" charset="0"/>
                        </a:rPr>
                        <a:t>Propriété des angles et égalités de longueur des côtés pour les carrés et les rectangles.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bl>
          </a:graphicData>
        </a:graphic>
      </p:graphicFrame>
    </p:spTree>
    <p:extLst>
      <p:ext uri="{BB962C8B-B14F-4D97-AF65-F5344CB8AC3E}">
        <p14:creationId xmlns:p14="http://schemas.microsoft.com/office/powerpoint/2010/main" val="2948088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34600" y="133507"/>
            <a:ext cx="4015409" cy="338554"/>
          </a:xfrm>
          <a:prstGeom prst="rect">
            <a:avLst/>
          </a:prstGeom>
          <a:noFill/>
        </p:spPr>
        <p:txBody>
          <a:bodyPr wrap="square" rtlCol="0">
            <a:spAutoFit/>
          </a:bodyPr>
          <a:lstStyle/>
          <a:p>
            <a:pPr algn="ctr"/>
            <a:r>
              <a:rPr lang="fr-FR" sz="1600" b="1" dirty="0">
                <a:latin typeface="Century Gothic" panose="020B0502020202020204" pitchFamily="34" charset="0"/>
              </a:rPr>
              <a:t>CE2 </a:t>
            </a:r>
            <a:r>
              <a:rPr lang="fr-FR" sz="1600" b="1" dirty="0" smtClean="0">
                <a:latin typeface="Century Gothic" panose="020B0502020202020204" pitchFamily="34" charset="0"/>
              </a:rPr>
              <a:t>– Module </a:t>
            </a:r>
            <a:r>
              <a:rPr lang="fr-FR" sz="1600" b="1" dirty="0">
                <a:latin typeface="Century Gothic" panose="020B0502020202020204" pitchFamily="34" charset="0"/>
              </a:rPr>
              <a:t>5</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4023210806"/>
              </p:ext>
            </p:extLst>
          </p:nvPr>
        </p:nvGraphicFramePr>
        <p:xfrm>
          <a:off x="328488" y="1213194"/>
          <a:ext cx="6870264" cy="7209155"/>
        </p:xfrm>
        <a:graphic>
          <a:graphicData uri="http://schemas.openxmlformats.org/drawingml/2006/table">
            <a:tbl>
              <a:tblPr firstRow="1" bandRow="1">
                <a:tableStyleId>{5940675A-B579-460E-94D1-54222C63F5DA}</a:tableStyleId>
              </a:tblPr>
              <a:tblGrid>
                <a:gridCol w="529100"/>
                <a:gridCol w="4120516"/>
                <a:gridCol w="457200"/>
                <a:gridCol w="516835"/>
                <a:gridCol w="496956"/>
                <a:gridCol w="749657"/>
              </a:tblGrid>
              <a:tr h="370840">
                <a:tc>
                  <a:txBody>
                    <a:bodyPr/>
                    <a:lstStyle/>
                    <a:p>
                      <a:pPr algn="ctr" fontAlgn="ctr"/>
                      <a:r>
                        <a:rPr lang="fr-FR" sz="12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200" b="0" i="0" u="none" strike="noStrike" dirty="0" smtClean="0">
                          <a:solidFill>
                            <a:srgbClr val="000000"/>
                          </a:solidFill>
                          <a:effectLst/>
                          <a:latin typeface="Calibri" panose="020F0502020204030204" pitchFamily="34" charset="0"/>
                        </a:rPr>
                        <a:t>Procédures de dénombrement (décompositions/</a:t>
                      </a:r>
                    </a:p>
                    <a:p>
                      <a:pPr algn="l" fontAlgn="ctr"/>
                      <a:r>
                        <a:rPr lang="fr-FR" sz="1200" b="0" i="0" u="none" strike="noStrike" dirty="0" smtClean="0">
                          <a:solidFill>
                            <a:srgbClr val="000000"/>
                          </a:solidFill>
                          <a:effectLst/>
                          <a:latin typeface="Calibri" panose="020F0502020204030204" pitchFamily="34" charset="0"/>
                        </a:rPr>
                        <a:t>recompositions additives ou multiplicatives, utilisations d’unités intermédiaires : dizaines, centaines en relation ou non avec des groupements).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2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200" b="0" i="0" u="none" strike="noStrike" dirty="0" smtClean="0">
                          <a:solidFill>
                            <a:srgbClr val="000000"/>
                          </a:solidFill>
                          <a:effectLst/>
                          <a:latin typeface="Calibri" panose="020F0502020204030204" pitchFamily="34" charset="0"/>
                        </a:rPr>
                        <a:t>Ordre. </a:t>
                      </a:r>
                    </a:p>
                    <a:p>
                      <a:pPr algn="l" fontAlgn="ctr"/>
                      <a:r>
                        <a:rPr lang="fr-FR" sz="1200" b="0" i="0" u="none" strike="noStrike" dirty="0" smtClean="0">
                          <a:solidFill>
                            <a:srgbClr val="000000"/>
                          </a:solidFill>
                          <a:effectLst/>
                          <a:latin typeface="Calibri" panose="020F0502020204030204" pitchFamily="34" charset="0"/>
                        </a:rPr>
                        <a:t>Sens des symboles =, &lt;, &gt;.</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2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200" b="0" i="0" u="none" strike="noStrike" dirty="0" smtClean="0">
                          <a:solidFill>
                            <a:srgbClr val="000000"/>
                          </a:solidFill>
                          <a:effectLst/>
                          <a:latin typeface="Calibri" panose="020F0502020204030204" pitchFamily="34" charset="0"/>
                        </a:rPr>
                        <a:t>Sens des opérations. </a:t>
                      </a:r>
                    </a:p>
                    <a:p>
                      <a:pPr algn="l" fontAlgn="ctr"/>
                      <a:r>
                        <a:rPr lang="fr-FR" sz="12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2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2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2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multiplication par une puissance de 10, doubles et moitiés de nombres d’usage courant, etc..</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NC14</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Élaborer ou choisir des stratégies de calcul à l’oral et à l’écrit. </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200" b="0" i="0" u="sng" strike="noStrike" dirty="0">
                          <a:solidFill>
                            <a:srgbClr val="000000"/>
                          </a:solidFill>
                          <a:effectLst/>
                          <a:latin typeface="Calibri" panose="020F0502020204030204" pitchFamily="34" charset="0"/>
                        </a:rPr>
                        <a:t>Calcul mental </a:t>
                      </a:r>
                      <a:r>
                        <a:rPr lang="fr-FR" sz="12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200" b="1" i="0" u="none" strike="noStrike" dirty="0" smtClean="0">
                          <a:solidFill>
                            <a:srgbClr val="000000"/>
                          </a:solidFill>
                          <a:effectLst/>
                          <a:latin typeface="Calibri" panose="020F0502020204030204" pitchFamily="34" charset="0"/>
                        </a:rPr>
                        <a:t>NC18</a:t>
                      </a: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sng" strike="noStrike" dirty="0" smtClean="0">
                          <a:solidFill>
                            <a:srgbClr val="000000"/>
                          </a:solidFill>
                          <a:effectLst/>
                          <a:latin typeface="Calibri" panose="020F0502020204030204" pitchFamily="34" charset="0"/>
                        </a:rPr>
                        <a:t>Calcul posé : </a:t>
                      </a:r>
                      <a:r>
                        <a:rPr lang="fr-FR" sz="1200" b="0" i="0" u="none" strike="noStrike" dirty="0" smtClean="0">
                          <a:solidFill>
                            <a:srgbClr val="000000"/>
                          </a:solidFill>
                          <a:effectLst/>
                          <a:latin typeface="Calibri" panose="020F0502020204030204" pitchFamily="34" charset="0"/>
                        </a:rPr>
                        <a:t>mettre en œuvre un algorithme de calcul posé pour l’addition, la soustraction, la multiplication.</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26" name="Titre 1"/>
          <p:cNvSpPr txBox="1">
            <a:spLocks/>
          </p:cNvSpPr>
          <p:nvPr/>
        </p:nvSpPr>
        <p:spPr>
          <a:xfrm>
            <a:off x="-917371" y="-206941"/>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Tree>
    <p:extLst>
      <p:ext uri="{BB962C8B-B14F-4D97-AF65-F5344CB8AC3E}">
        <p14:creationId xmlns:p14="http://schemas.microsoft.com/office/powerpoint/2010/main" val="608340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1609</TotalTime>
  <Words>10047</Words>
  <Application>Microsoft Office PowerPoint</Application>
  <PresentationFormat>Personnalisé</PresentationFormat>
  <Paragraphs>1395</Paragraphs>
  <Slides>48</Slides>
  <Notes>48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48</vt:i4>
      </vt:variant>
    </vt:vector>
  </HeadingPairs>
  <TitlesOfParts>
    <vt:vector size="54" baseType="lpstr">
      <vt:lpstr>Arial</vt:lpstr>
      <vt:lpstr>Calibri</vt:lpstr>
      <vt:lpstr>Calibri Light</vt:lpstr>
      <vt:lpstr>Century Gothic</vt:lpstr>
      <vt:lpstr>Cursive standard</vt:lpstr>
      <vt:lpstr>Thème Office</vt:lpstr>
      <vt:lpstr>Tableau des apprentissages de __________</vt:lpstr>
      <vt:lpstr>Tableau des apprentissages de __________</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des apprentissages de __________</dc:title>
  <dc:creator>Aurélia LECLAIRE</dc:creator>
  <cp:lastModifiedBy>Severine Walker</cp:lastModifiedBy>
  <cp:revision>133</cp:revision>
  <dcterms:created xsi:type="dcterms:W3CDTF">2018-06-10T12:27:58Z</dcterms:created>
  <dcterms:modified xsi:type="dcterms:W3CDTF">2018-06-14T11:18:57Z</dcterms:modified>
</cp:coreProperties>
</file>